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7" r:id="rId6"/>
    <p:sldId id="261" r:id="rId7"/>
    <p:sldId id="262" r:id="rId8"/>
    <p:sldId id="263" r:id="rId9"/>
    <p:sldId id="264" r:id="rId10"/>
    <p:sldId id="268" r:id="rId11"/>
    <p:sldId id="260" r:id="rId12"/>
    <p:sldId id="274" r:id="rId13"/>
    <p:sldId id="271" r:id="rId14"/>
    <p:sldId id="273" r:id="rId15"/>
    <p:sldId id="272" r:id="rId16"/>
    <p:sldId id="265" r:id="rId17"/>
    <p:sldId id="266" r:id="rId18"/>
    <p:sldId id="270"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5613" indent="1588" algn="l" rtl="0" fontAlgn="base">
      <a:spcBef>
        <a:spcPct val="0"/>
      </a:spcBef>
      <a:spcAft>
        <a:spcPct val="0"/>
      </a:spcAft>
      <a:defRPr kern="1200">
        <a:solidFill>
          <a:schemeClr val="tx1"/>
        </a:solidFill>
        <a:latin typeface="Arial" pitchFamily="34" charset="0"/>
        <a:ea typeface="+mn-ea"/>
        <a:cs typeface="+mn-cs"/>
      </a:defRPr>
    </a:lvl2pPr>
    <a:lvl3pPr marL="912813" indent="1588" algn="l" rtl="0" fontAlgn="base">
      <a:spcBef>
        <a:spcPct val="0"/>
      </a:spcBef>
      <a:spcAft>
        <a:spcPct val="0"/>
      </a:spcAft>
      <a:defRPr kern="1200">
        <a:solidFill>
          <a:schemeClr val="tx1"/>
        </a:solidFill>
        <a:latin typeface="Arial" pitchFamily="34" charset="0"/>
        <a:ea typeface="+mn-ea"/>
        <a:cs typeface="+mn-cs"/>
      </a:defRPr>
    </a:lvl3pPr>
    <a:lvl4pPr marL="1370013" indent="1588" algn="l" rtl="0" fontAlgn="base">
      <a:spcBef>
        <a:spcPct val="0"/>
      </a:spcBef>
      <a:spcAft>
        <a:spcPct val="0"/>
      </a:spcAft>
      <a:defRPr kern="1200">
        <a:solidFill>
          <a:schemeClr val="tx1"/>
        </a:solidFill>
        <a:latin typeface="Arial" pitchFamily="34" charset="0"/>
        <a:ea typeface="+mn-ea"/>
        <a:cs typeface="+mn-cs"/>
      </a:defRPr>
    </a:lvl4pPr>
    <a:lvl5pPr marL="1827213" indent="1588"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showGuides="1">
      <p:cViewPr varScale="1">
        <p:scale>
          <a:sx n="72" d="100"/>
          <a:sy n="72" d="100"/>
        </p:scale>
        <p:origin x="-852" y="-90"/>
      </p:cViewPr>
      <p:guideLst>
        <p:guide orient="horz" pos="2160"/>
        <p:guide pos="2880"/>
      </p:guideLst>
    </p:cSldViewPr>
  </p:slideViewPr>
  <p:notesTextViewPr>
    <p:cViewPr>
      <p:scale>
        <a:sx n="100" d="100"/>
        <a:sy n="100" d="100"/>
      </p:scale>
      <p:origin x="0" y="0"/>
    </p:cViewPr>
  </p:notesTextViewPr>
  <p:gridSpacing cx="46085125" cy="4608512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177C89FC-B2A5-48B1-9955-485E810C1310}" type="datetimeFigureOut">
              <a:rPr lang="en-US"/>
              <a:pPr>
                <a:defRPr/>
              </a:pPr>
              <a:t>11/4/2008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A19B598E-260F-4EF0-8D72-3DC5EA862691}"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defTabSz="912813" rtl="0" eaLnBrk="0" fontAlgn="base" hangingPunct="0">
      <a:spcBef>
        <a:spcPct val="30000"/>
      </a:spcBef>
      <a:spcAft>
        <a:spcPct val="0"/>
      </a:spcAft>
      <a:defRPr sz="1200" kern="1200">
        <a:solidFill>
          <a:schemeClr val="tx1"/>
        </a:solidFill>
        <a:latin typeface="+mn-lt"/>
        <a:ea typeface="+mn-ea"/>
        <a:cs typeface="+mn-cs"/>
      </a:defRPr>
    </a:lvl1pPr>
    <a:lvl2pPr marL="455613" algn="l" defTabSz="912813" rtl="0" eaLnBrk="0" fontAlgn="base" hangingPunct="0">
      <a:spcBef>
        <a:spcPct val="30000"/>
      </a:spcBef>
      <a:spcAft>
        <a:spcPct val="0"/>
      </a:spcAft>
      <a:defRPr sz="1200" kern="1200">
        <a:solidFill>
          <a:schemeClr val="tx1"/>
        </a:solidFill>
        <a:latin typeface="+mn-lt"/>
        <a:ea typeface="+mn-ea"/>
        <a:cs typeface="+mn-cs"/>
      </a:defRPr>
    </a:lvl2pPr>
    <a:lvl3pPr marL="912813" algn="l" defTabSz="912813" rtl="0" eaLnBrk="0" fontAlgn="base" hangingPunct="0">
      <a:spcBef>
        <a:spcPct val="30000"/>
      </a:spcBef>
      <a:spcAft>
        <a:spcPct val="0"/>
      </a:spcAft>
      <a:defRPr sz="1200" kern="1200">
        <a:solidFill>
          <a:schemeClr val="tx1"/>
        </a:solidFill>
        <a:latin typeface="+mn-lt"/>
        <a:ea typeface="+mn-ea"/>
        <a:cs typeface="+mn-cs"/>
      </a:defRPr>
    </a:lvl3pPr>
    <a:lvl4pPr marL="1370013" algn="l" defTabSz="912813" rtl="0" eaLnBrk="0" fontAlgn="base" hangingPunct="0">
      <a:spcBef>
        <a:spcPct val="30000"/>
      </a:spcBef>
      <a:spcAft>
        <a:spcPct val="0"/>
      </a:spcAft>
      <a:defRPr sz="1200" kern="1200">
        <a:solidFill>
          <a:schemeClr val="tx1"/>
        </a:solidFill>
        <a:latin typeface="+mn-lt"/>
        <a:ea typeface="+mn-ea"/>
        <a:cs typeface="+mn-cs"/>
      </a:defRPr>
    </a:lvl4pPr>
    <a:lvl5pPr marL="1827213" algn="l" defTabSz="912813"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C335B79-700C-4F48-8BD1-FFA2C4ADA37F}" type="slidenum">
              <a:rPr lang="en-GB" smtClean="0"/>
              <a:pPr fontAlgn="base">
                <a:spcBef>
                  <a:spcPct val="0"/>
                </a:spcBef>
                <a:spcAft>
                  <a:spcPct val="0"/>
                </a:spcAft>
                <a:defRPr/>
              </a:pPr>
              <a:t>11</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8D56E4E2-E50D-4FAB-A9AA-77017F7921AA}" type="datetimeFigureOut">
              <a:rPr lang="en-US"/>
              <a:pPr>
                <a:defRPr/>
              </a:pPr>
              <a:t>11/4/2008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B459B47-DF2A-4F97-B5DA-D0BB4728D3BD}"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0008DD89-A41B-4C2B-9AB9-1D5C192EB150}" type="datetimeFigureOut">
              <a:rPr lang="en-US"/>
              <a:pPr>
                <a:defRPr/>
              </a:pPr>
              <a:t>11/4/2008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B30E7E3-54BB-49BC-8768-5FD17FA12164}"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0B18C768-443C-43B8-9DC4-DB2C47C5712A}" type="datetimeFigureOut">
              <a:rPr lang="en-US"/>
              <a:pPr>
                <a:defRPr/>
              </a:pPr>
              <a:t>11/4/2008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8FF655B-0A14-490F-8562-ED82E68E158F}"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3CB61A55-469D-4736-B03B-5DB49E59CFD6}" type="datetimeFigureOut">
              <a:rPr lang="en-US"/>
              <a:pPr>
                <a:defRPr/>
              </a:pPr>
              <a:t>11/4/2008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7C0E325-0AF0-48F6-B0E5-197FC40F6E37}"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3FC008E-4DCD-45EC-ADEA-8EF83D83B076}" type="datetimeFigureOut">
              <a:rPr lang="en-US"/>
              <a:pPr>
                <a:defRPr/>
              </a:pPr>
              <a:t>11/4/2008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8D5F055-5377-4E0E-98DB-2A3799414E3A}"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E34AAFD9-3520-4234-9243-B0CA65CEDFFA}" type="datetimeFigureOut">
              <a:rPr lang="en-US"/>
              <a:pPr>
                <a:defRPr/>
              </a:pPr>
              <a:t>11/4/2008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9CEB138-E716-4A6F-B2D9-BBE2D0C88557}"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21E0BDA4-EAB3-4553-966A-6AF2FBF45324}" type="datetimeFigureOut">
              <a:rPr lang="en-US"/>
              <a:pPr>
                <a:defRPr/>
              </a:pPr>
              <a:t>11/4/2008</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38D0B3E0-9EC6-4446-9A30-6FAFA7A9C9A4}"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1F6BA324-2974-4E6C-9924-53FF5DF24DB2}" type="datetimeFigureOut">
              <a:rPr lang="en-US"/>
              <a:pPr>
                <a:defRPr/>
              </a:pPr>
              <a:t>11/4/2008</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839BF62C-0C0B-4817-AA5A-6C78724E4166}"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FFCF47-5FAD-40D1-8AF6-1B4C42D317BD}" type="datetimeFigureOut">
              <a:rPr lang="en-US"/>
              <a:pPr>
                <a:defRPr/>
              </a:pPr>
              <a:t>11/4/2008</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B91183E9-BA75-4576-88A9-C4BEC86F75D8}"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9AAD0D8-8A0C-4F8B-8500-BBDE4DED255D}" type="datetimeFigureOut">
              <a:rPr lang="en-US"/>
              <a:pPr>
                <a:defRPr/>
              </a:pPr>
              <a:t>11/4/2008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4E8B104-9B3F-472F-A9EC-FF29A4B5A3AB}"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EF0BDA7-4003-41C8-8FAF-06AE5E2E0712}" type="datetimeFigureOut">
              <a:rPr lang="en-US"/>
              <a:pPr>
                <a:defRPr/>
              </a:pPr>
              <a:t>11/4/2008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389EAA10-A550-48E4-8619-68E5C8489B0B}"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Calibri" pitchFamily="34" charset="0"/>
              </a:defRPr>
            </a:lvl1pPr>
          </a:lstStyle>
          <a:p>
            <a:pPr>
              <a:defRPr/>
            </a:pPr>
            <a:fld id="{98A8CC68-EEEC-4217-9AF6-D2E1A0CFFB30}" type="datetimeFigureOut">
              <a:rPr lang="en-US"/>
              <a:pPr>
                <a:defRPr/>
              </a:pPr>
              <a:t>11/4/2008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latin typeface="Calibri" pitchFamily="34" charset="0"/>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latin typeface="Calibri" pitchFamily="34" charset="0"/>
              </a:defRPr>
            </a:lvl1pPr>
          </a:lstStyle>
          <a:p>
            <a:pPr>
              <a:defRPr/>
            </a:pPr>
            <a:fld id="{506C0FA9-E446-4C8D-A6C0-554F79B39C94}"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1313" indent="-341313"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1363" indent="-284163"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1413" indent="-227013"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598613" indent="-227013"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5813" indent="-227013"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p:cNvPicPr>
            <a:picLocks noChangeAspect="1" noChangeArrowheads="1"/>
          </p:cNvPicPr>
          <p:nvPr/>
        </p:nvPicPr>
        <p:blipFill>
          <a:blip r:embed="rId2"/>
          <a:srcRect/>
          <a:stretch>
            <a:fillRect/>
          </a:stretch>
        </p:blipFill>
        <p:spPr bwMode="auto">
          <a:xfrm>
            <a:off x="0" y="-3175"/>
            <a:ext cx="9144000" cy="6864350"/>
          </a:xfrm>
          <a:prstGeom prst="rect">
            <a:avLst/>
          </a:prstGeom>
          <a:noFill/>
          <a:ln w="9525">
            <a:noFill/>
            <a:miter lim="800000"/>
            <a:headEnd/>
            <a:tailEnd/>
          </a:ln>
        </p:spPr>
      </p:pic>
      <p:sp>
        <p:nvSpPr>
          <p:cNvPr id="5" name="TextBox 4"/>
          <p:cNvSpPr txBox="1"/>
          <p:nvPr/>
        </p:nvSpPr>
        <p:spPr>
          <a:xfrm>
            <a:off x="0" y="1428750"/>
            <a:ext cx="9144000" cy="5324475"/>
          </a:xfrm>
          <a:prstGeom prst="rect">
            <a:avLst/>
          </a:prstGeom>
          <a:noFill/>
        </p:spPr>
        <p:txBody>
          <a:bodyPr>
            <a:spAutoFit/>
          </a:bodyPr>
          <a:lstStyle/>
          <a:p>
            <a:pPr algn="ctr" fontAlgn="auto">
              <a:spcBef>
                <a:spcPts val="0"/>
              </a:spcBef>
              <a:spcAft>
                <a:spcPts val="0"/>
              </a:spcAft>
              <a:defRPr/>
            </a:pPr>
            <a:r>
              <a:rPr lang="en-GB" sz="8800" b="1" dirty="0">
                <a:solidFill>
                  <a:schemeClr val="tx2">
                    <a:lumMod val="75000"/>
                  </a:schemeClr>
                </a:solidFill>
                <a:latin typeface="+mn-lt"/>
              </a:rPr>
              <a:t>Progress on Solid Target Studies</a:t>
            </a:r>
          </a:p>
          <a:p>
            <a:pPr algn="ctr" fontAlgn="auto">
              <a:spcBef>
                <a:spcPts val="0"/>
              </a:spcBef>
              <a:spcAft>
                <a:spcPts val="0"/>
              </a:spcAft>
              <a:defRPr/>
            </a:pPr>
            <a:endParaRPr lang="en-GB" sz="3200" dirty="0">
              <a:solidFill>
                <a:schemeClr val="tx2">
                  <a:lumMod val="75000"/>
                </a:schemeClr>
              </a:solidFill>
              <a:latin typeface="+mn-lt"/>
            </a:endParaRPr>
          </a:p>
          <a:p>
            <a:pPr algn="ctr" fontAlgn="auto">
              <a:spcBef>
                <a:spcPts val="0"/>
              </a:spcBef>
              <a:spcAft>
                <a:spcPts val="0"/>
              </a:spcAft>
              <a:defRPr/>
            </a:pPr>
            <a:r>
              <a:rPr lang="en-GB" sz="3200" b="1" dirty="0">
                <a:solidFill>
                  <a:schemeClr val="tx2">
                    <a:lumMod val="75000"/>
                  </a:schemeClr>
                </a:solidFill>
                <a:latin typeface="+mn-lt"/>
              </a:rPr>
              <a:t>J. R. J. Bennett</a:t>
            </a:r>
          </a:p>
          <a:p>
            <a:pPr algn="ctr" fontAlgn="auto">
              <a:spcBef>
                <a:spcPts val="0"/>
              </a:spcBef>
              <a:spcAft>
                <a:spcPts val="0"/>
              </a:spcAft>
              <a:defRPr/>
            </a:pPr>
            <a:endParaRPr lang="en-GB" sz="3200" dirty="0">
              <a:solidFill>
                <a:schemeClr val="tx2">
                  <a:lumMod val="75000"/>
                </a:schemeClr>
              </a:solidFill>
              <a:latin typeface="+mn-lt"/>
            </a:endParaRPr>
          </a:p>
          <a:p>
            <a:pPr algn="ctr" fontAlgn="auto">
              <a:spcBef>
                <a:spcPts val="0"/>
              </a:spcBef>
              <a:spcAft>
                <a:spcPts val="0"/>
              </a:spcAft>
              <a:defRPr/>
            </a:pPr>
            <a:r>
              <a:rPr lang="en-GB" sz="2400" i="1" dirty="0">
                <a:solidFill>
                  <a:schemeClr val="tx2">
                    <a:lumMod val="75000"/>
                  </a:schemeClr>
                </a:solidFill>
                <a:latin typeface="+mn-lt"/>
              </a:rPr>
              <a:t>Rutherford Appleton Laboratory, Chilton, Didcot, Oxon, OX11 0QX</a:t>
            </a:r>
          </a:p>
          <a:p>
            <a:pPr algn="ctr" fontAlgn="auto">
              <a:spcBef>
                <a:spcPts val="0"/>
              </a:spcBef>
              <a:spcAft>
                <a:spcPts val="0"/>
              </a:spcAft>
              <a:defRPr/>
            </a:pPr>
            <a:endParaRPr lang="en-GB" sz="2400" i="1" dirty="0">
              <a:solidFill>
                <a:schemeClr val="tx2">
                  <a:lumMod val="75000"/>
                </a:schemeClr>
              </a:solidFill>
              <a:latin typeface="+mn-lt"/>
            </a:endParaRPr>
          </a:p>
          <a:p>
            <a:pPr algn="ctr" fontAlgn="auto">
              <a:spcBef>
                <a:spcPts val="0"/>
              </a:spcBef>
              <a:spcAft>
                <a:spcPts val="0"/>
              </a:spcAft>
              <a:defRPr/>
            </a:pPr>
            <a:r>
              <a:rPr lang="en-GB" sz="2000" dirty="0">
                <a:latin typeface="+mn-lt"/>
              </a:rPr>
              <a:t>2</a:t>
            </a:r>
            <a:r>
              <a:rPr lang="en-GB" sz="2000" baseline="30000" dirty="0">
                <a:latin typeface="+mn-lt"/>
              </a:rPr>
              <a:t>nd</a:t>
            </a:r>
            <a:r>
              <a:rPr lang="en-GB" sz="2000" dirty="0">
                <a:latin typeface="+mn-lt"/>
              </a:rPr>
              <a:t> Oxford-Princeton High-Power Target Workshop, 6-7 November 2008, Princeton</a:t>
            </a:r>
            <a:endParaRPr lang="en-GB" sz="2000" dirty="0">
              <a:solidFill>
                <a:schemeClr val="tx2">
                  <a:lumMod val="75000"/>
                </a:schemeClr>
              </a:solidFill>
              <a:latin typeface="+mn-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0" y="0"/>
            <a:ext cx="9144000" cy="6858000"/>
          </a:xfrm>
          <a:prstGeom prst="rect">
            <a:avLst/>
          </a:prstGeom>
          <a:gradFill rotWithShape="1">
            <a:gsLst>
              <a:gs pos="0">
                <a:srgbClr val="000076"/>
              </a:gs>
              <a:gs pos="50000">
                <a:srgbClr val="0000FF"/>
              </a:gs>
              <a:gs pos="100000">
                <a:srgbClr val="000076"/>
              </a:gs>
            </a:gsLst>
            <a:lin ang="5400000" scaled="1"/>
          </a:gradFill>
          <a:ln w="9525">
            <a:noFill/>
            <a:miter lim="800000"/>
            <a:headEnd/>
            <a:tailEnd/>
          </a:ln>
        </p:spPr>
        <p:txBody>
          <a:bodyPr wrap="none" anchor="ctr"/>
          <a:lstStyle/>
          <a:p>
            <a:pPr algn="ctr" defTabSz="912813"/>
            <a:endParaRPr lang="en-US">
              <a:solidFill>
                <a:srgbClr val="00FF00"/>
              </a:solidFill>
              <a:latin typeface="Calibri" pitchFamily="34" charset="0"/>
            </a:endParaRPr>
          </a:p>
        </p:txBody>
      </p:sp>
      <p:sp>
        <p:nvSpPr>
          <p:cNvPr id="11267" name="Text Box 3"/>
          <p:cNvSpPr txBox="1">
            <a:spLocks noChangeArrowheads="1"/>
          </p:cNvSpPr>
          <p:nvPr/>
        </p:nvSpPr>
        <p:spPr bwMode="auto">
          <a:xfrm>
            <a:off x="250825" y="981075"/>
            <a:ext cx="8642350" cy="3111500"/>
          </a:xfrm>
          <a:prstGeom prst="rect">
            <a:avLst/>
          </a:prstGeom>
          <a:noFill/>
          <a:ln w="9525">
            <a:noFill/>
            <a:miter lim="800000"/>
            <a:headEnd/>
            <a:tailEnd/>
          </a:ln>
        </p:spPr>
        <p:txBody>
          <a:bodyPr>
            <a:spAutoFit/>
          </a:bodyPr>
          <a:lstStyle/>
          <a:p>
            <a:pPr algn="ctr" defTabSz="912813">
              <a:spcBef>
                <a:spcPct val="50000"/>
              </a:spcBef>
            </a:pPr>
            <a:r>
              <a:rPr lang="en-GB" sz="4400" b="1">
                <a:solidFill>
                  <a:schemeClr val="bg1"/>
                </a:solidFill>
                <a:latin typeface="Comic Sans MS" pitchFamily="66" charset="0"/>
              </a:rPr>
              <a:t>Conclusions</a:t>
            </a:r>
          </a:p>
          <a:p>
            <a:pPr algn="just" defTabSz="912813">
              <a:spcBef>
                <a:spcPct val="50000"/>
              </a:spcBef>
            </a:pPr>
            <a:r>
              <a:rPr lang="en-GB" sz="2800" b="1">
                <a:solidFill>
                  <a:srgbClr val="FFFF00"/>
                </a:solidFill>
                <a:latin typeface="Comic Sans MS" pitchFamily="66" charset="0"/>
              </a:rPr>
              <a:t>I believe that the viability of solid tungsten targets at high-temperature</a:t>
            </a:r>
            <a:r>
              <a:rPr lang="en-GB" sz="2800">
                <a:solidFill>
                  <a:srgbClr val="FFFF00"/>
                </a:solidFill>
                <a:latin typeface="Comic Sans MS" pitchFamily="66" charset="0"/>
              </a:rPr>
              <a:t> </a:t>
            </a:r>
            <a:r>
              <a:rPr lang="en-GB" sz="2800" b="1">
                <a:solidFill>
                  <a:srgbClr val="FFFF00"/>
                </a:solidFill>
                <a:latin typeface="Comic Sans MS" pitchFamily="66" charset="0"/>
              </a:rPr>
              <a:t>for a long life (~10 years) has been demonstrated with respect to thermal shock and fatigue and will not suffer undue radiation damage.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928100" cy="7416800"/>
          </a:xfrm>
          <a:prstGeom prst="rect">
            <a:avLst/>
          </a:prstGeom>
        </p:spPr>
        <p:txBody>
          <a:bodyPr>
            <a:spAutoFit/>
          </a:bodyPr>
          <a:lstStyle/>
          <a:p>
            <a:pPr marL="542925" indent="-542925" algn="just" fontAlgn="auto">
              <a:spcBef>
                <a:spcPts val="0"/>
              </a:spcBef>
              <a:spcAft>
                <a:spcPts val="0"/>
              </a:spcAft>
              <a:defRPr/>
            </a:pPr>
            <a:r>
              <a:rPr lang="en-GB" sz="2800" dirty="0">
                <a:latin typeface="Comic Sans MS" pitchFamily="66" charset="0"/>
              </a:rPr>
              <a:t>3.	Thermal Shock Studies: </a:t>
            </a:r>
            <a:r>
              <a:rPr lang="en-GB" sz="2800" dirty="0">
                <a:solidFill>
                  <a:srgbClr val="0000FF"/>
                </a:solidFill>
                <a:latin typeface="Comic Sans MS" pitchFamily="66" charset="0"/>
              </a:rPr>
              <a:t>B) Measure Surface Motion</a:t>
            </a:r>
            <a:r>
              <a:rPr lang="en-GB" sz="2800" dirty="0">
                <a:latin typeface="Comic Sans MS" pitchFamily="66" charset="0"/>
              </a:rPr>
              <a:t> and deduce the </a:t>
            </a:r>
            <a:r>
              <a:rPr lang="en-GB" sz="2800" dirty="0">
                <a:solidFill>
                  <a:srgbClr val="FF0000"/>
                </a:solidFill>
                <a:latin typeface="Comic Sans MS" pitchFamily="66" charset="0"/>
              </a:rPr>
              <a:t>constitutive equations of state at high temperature under shock conditions</a:t>
            </a:r>
            <a:r>
              <a:rPr lang="en-GB" sz="2800" dirty="0">
                <a:latin typeface="Comic Sans MS" pitchFamily="66" charset="0"/>
              </a:rPr>
              <a:t>.</a:t>
            </a:r>
          </a:p>
          <a:p>
            <a:pPr marL="442913" indent="-442913" algn="just" fontAlgn="auto">
              <a:spcBef>
                <a:spcPts val="0"/>
              </a:spcBef>
              <a:spcAft>
                <a:spcPts val="0"/>
              </a:spcAft>
              <a:defRPr/>
            </a:pPr>
            <a:r>
              <a:rPr lang="en-GB" sz="2800" dirty="0">
                <a:latin typeface="Comic Sans MS" pitchFamily="66" charset="0"/>
              </a:rPr>
              <a:t>	</a:t>
            </a:r>
          </a:p>
          <a:p>
            <a:pPr marL="442913" indent="-442913" algn="just" fontAlgn="auto">
              <a:spcBef>
                <a:spcPts val="0"/>
              </a:spcBef>
              <a:spcAft>
                <a:spcPts val="0"/>
              </a:spcAft>
              <a:defRPr/>
            </a:pPr>
            <a:r>
              <a:rPr lang="en-GB" sz="2800" dirty="0">
                <a:latin typeface="Comic Sans MS" pitchFamily="66" charset="0"/>
              </a:rPr>
              <a:t>	Currently a </a:t>
            </a:r>
            <a:r>
              <a:rPr lang="en-GB" sz="2800" dirty="0">
                <a:solidFill>
                  <a:srgbClr val="0000FF"/>
                </a:solidFill>
                <a:latin typeface="Comic Sans MS" pitchFamily="66" charset="0"/>
              </a:rPr>
              <a:t>VISAR*</a:t>
            </a:r>
            <a:r>
              <a:rPr lang="en-GB" sz="2800" dirty="0">
                <a:latin typeface="Comic Sans MS" pitchFamily="66" charset="0"/>
              </a:rPr>
              <a:t> is being used to measure the surface accelerations/velocities. We started by trying to measure the radial vibrations of the wire but once I understood how the VISAR worked it was clear that the expected signal would be in the noise. I am now setting up to measure the vibrations of the “free” end of the wire. This gives larger signals and should enable us to get results - when the power supply has been refurbished.</a:t>
            </a:r>
          </a:p>
          <a:p>
            <a:pPr marL="442913" indent="-442913" algn="just" fontAlgn="auto">
              <a:spcBef>
                <a:spcPts val="0"/>
              </a:spcBef>
              <a:spcAft>
                <a:spcPts val="0"/>
              </a:spcAft>
              <a:defRPr/>
            </a:pPr>
            <a:r>
              <a:rPr lang="en-GB" dirty="0">
                <a:solidFill>
                  <a:srgbClr val="0000FF"/>
                </a:solidFill>
                <a:latin typeface="Comic Sans MS" pitchFamily="66" charset="0"/>
              </a:rPr>
              <a:t>*V</a:t>
            </a:r>
            <a:r>
              <a:rPr lang="en-GB" dirty="0">
                <a:latin typeface="Comic Sans MS" pitchFamily="66" charset="0"/>
              </a:rPr>
              <a:t>elocity </a:t>
            </a:r>
            <a:r>
              <a:rPr lang="en-GB" dirty="0">
                <a:solidFill>
                  <a:srgbClr val="0000FF"/>
                </a:solidFill>
                <a:latin typeface="Comic Sans MS" pitchFamily="66" charset="0"/>
              </a:rPr>
              <a:t>I</a:t>
            </a:r>
            <a:r>
              <a:rPr lang="en-GB" dirty="0">
                <a:latin typeface="Comic Sans MS" pitchFamily="66" charset="0"/>
              </a:rPr>
              <a:t>nterferometer </a:t>
            </a:r>
            <a:r>
              <a:rPr lang="en-GB" dirty="0">
                <a:solidFill>
                  <a:srgbClr val="0000FF"/>
                </a:solidFill>
                <a:latin typeface="Comic Sans MS" pitchFamily="66" charset="0"/>
              </a:rPr>
              <a:t>S</a:t>
            </a:r>
            <a:r>
              <a:rPr lang="en-GB" dirty="0">
                <a:latin typeface="Comic Sans MS" pitchFamily="66" charset="0"/>
              </a:rPr>
              <a:t>ystem for </a:t>
            </a:r>
            <a:r>
              <a:rPr lang="en-GB" dirty="0">
                <a:solidFill>
                  <a:srgbClr val="0000FF"/>
                </a:solidFill>
                <a:latin typeface="Comic Sans MS" pitchFamily="66" charset="0"/>
              </a:rPr>
              <a:t>A</a:t>
            </a:r>
            <a:r>
              <a:rPr lang="en-GB" dirty="0">
                <a:latin typeface="Comic Sans MS" pitchFamily="66" charset="0"/>
              </a:rPr>
              <a:t>ny </a:t>
            </a:r>
            <a:r>
              <a:rPr lang="en-GB" dirty="0">
                <a:solidFill>
                  <a:srgbClr val="0000FF"/>
                </a:solidFill>
                <a:latin typeface="Comic Sans MS" pitchFamily="66" charset="0"/>
              </a:rPr>
              <a:t>R</a:t>
            </a:r>
            <a:r>
              <a:rPr lang="en-GB" dirty="0">
                <a:latin typeface="Comic Sans MS" pitchFamily="66" charset="0"/>
              </a:rPr>
              <a:t>eflector</a:t>
            </a:r>
          </a:p>
          <a:p>
            <a:pPr fontAlgn="auto">
              <a:spcBef>
                <a:spcPts val="0"/>
              </a:spcBef>
              <a:spcAft>
                <a:spcPts val="0"/>
              </a:spcAft>
              <a:defRPr/>
            </a:pPr>
            <a:endParaRPr lang="en-GB" sz="2800" dirty="0">
              <a:latin typeface="Comic Sans MS" pitchFamily="66"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p:cNvPicPr>
            <a:picLocks noChangeAspect="1" noChangeArrowheads="1"/>
          </p:cNvPicPr>
          <p:nvPr/>
        </p:nvPicPr>
        <p:blipFill>
          <a:blip r:embed="rId2"/>
          <a:srcRect/>
          <a:stretch>
            <a:fillRect/>
          </a:stretch>
        </p:blipFill>
        <p:spPr bwMode="auto">
          <a:xfrm>
            <a:off x="1112838" y="228600"/>
            <a:ext cx="6918325" cy="4803775"/>
          </a:xfrm>
          <a:prstGeom prst="rect">
            <a:avLst/>
          </a:prstGeom>
          <a:noFill/>
          <a:ln w="9525">
            <a:noFill/>
            <a:miter lim="800000"/>
            <a:headEnd/>
            <a:tailEnd/>
          </a:ln>
        </p:spPr>
      </p:pic>
      <p:sp>
        <p:nvSpPr>
          <p:cNvPr id="13315" name="TextBox 3"/>
          <p:cNvSpPr txBox="1">
            <a:spLocks noChangeArrowheads="1"/>
          </p:cNvSpPr>
          <p:nvPr/>
        </p:nvSpPr>
        <p:spPr bwMode="auto">
          <a:xfrm>
            <a:off x="0" y="5340350"/>
            <a:ext cx="9144000" cy="1384300"/>
          </a:xfrm>
          <a:prstGeom prst="rect">
            <a:avLst/>
          </a:prstGeom>
          <a:noFill/>
          <a:ln w="9525">
            <a:noFill/>
            <a:miter lim="800000"/>
            <a:headEnd/>
            <a:tailEnd/>
          </a:ln>
        </p:spPr>
        <p:txBody>
          <a:bodyPr>
            <a:spAutoFit/>
          </a:bodyPr>
          <a:lstStyle/>
          <a:p>
            <a:pPr algn="ctr" defTabSz="912813"/>
            <a:r>
              <a:rPr lang="en-GB" sz="2800">
                <a:latin typeface="Comic Sans MS" pitchFamily="66" charset="0"/>
              </a:rPr>
              <a:t>VISAR signals from the radial motion of a 0.5 mm diameter tungsten wire. (Calculated for simple sinusoidal oscillation of surface.) </a:t>
            </a:r>
            <a:r>
              <a:rPr lang="en-GB" sz="2800">
                <a:solidFill>
                  <a:srgbClr val="0000FF"/>
                </a:solidFill>
                <a:latin typeface="Comic Sans MS" pitchFamily="66" charset="0"/>
              </a:rPr>
              <a:t>Signals in the noise.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5694363"/>
          </a:xfrm>
          <a:prstGeom prst="rect">
            <a:avLst/>
          </a:prstGeom>
          <a:noFill/>
        </p:spPr>
        <p:txBody>
          <a:bodyPr>
            <a:spAutoFit/>
          </a:bodyPr>
          <a:lstStyle/>
          <a:p>
            <a:pPr>
              <a:defRPr/>
            </a:pPr>
            <a:r>
              <a:rPr lang="en-GB" sz="2800" dirty="0">
                <a:solidFill>
                  <a:srgbClr val="0000FF"/>
                </a:solidFill>
              </a:rPr>
              <a:t>Looking at the end of the wire will have other advantages:</a:t>
            </a:r>
          </a:p>
          <a:p>
            <a:pPr marL="514350" indent="-514350">
              <a:buFont typeface="+mj-lt"/>
              <a:buAutoNum type="alphaLcParenR"/>
              <a:defRPr/>
            </a:pPr>
            <a:r>
              <a:rPr lang="en-GB" sz="2800" dirty="0"/>
              <a:t>Measuring the radial motions with the VISAR, it was not possible to have successive current pulse close together and hence to have the wire hot (~1800 K) because the wire bent and the laser (VISAR) was no longer aligned on the wire. Hence we could only carry out measurements at ~room temperature.</a:t>
            </a:r>
          </a:p>
          <a:p>
            <a:pPr marL="514350" indent="-514350">
              <a:buFontTx/>
              <a:buAutoNum type="alphaLcParenR"/>
              <a:defRPr/>
            </a:pPr>
            <a:r>
              <a:rPr lang="en-GB" sz="2800" dirty="0"/>
              <a:t>Measuring the axial motion, the “free end of the wire is well located (except axially) so heating the wire with successive pulses should not be a problem. Hence, we can make VISAR measurements from room temperature to (~1800 K).</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http://hepunx.rl.ac.uk/uknf/wp3/wiretest/sims/Tungsten/vwl1030.jpg"/>
          <p:cNvPicPr>
            <a:picLocks noChangeAspect="1" noChangeArrowheads="1"/>
          </p:cNvPicPr>
          <p:nvPr/>
        </p:nvPicPr>
        <p:blipFill>
          <a:blip r:embed="rId2"/>
          <a:srcRect/>
          <a:stretch>
            <a:fillRect/>
          </a:stretch>
        </p:blipFill>
        <p:spPr bwMode="auto">
          <a:xfrm>
            <a:off x="2286000" y="0"/>
            <a:ext cx="6858000" cy="6858000"/>
          </a:xfrm>
          <a:prstGeom prst="rect">
            <a:avLst/>
          </a:prstGeom>
          <a:noFill/>
          <a:ln w="9525">
            <a:noFill/>
            <a:miter lim="800000"/>
            <a:headEnd/>
            <a:tailEnd/>
          </a:ln>
        </p:spPr>
      </p:pic>
      <p:sp>
        <p:nvSpPr>
          <p:cNvPr id="15363" name="TextBox 2"/>
          <p:cNvSpPr txBox="1">
            <a:spLocks noChangeArrowheads="1"/>
          </p:cNvSpPr>
          <p:nvPr/>
        </p:nvSpPr>
        <p:spPr bwMode="auto">
          <a:xfrm>
            <a:off x="0" y="228600"/>
            <a:ext cx="2349500" cy="2616200"/>
          </a:xfrm>
          <a:prstGeom prst="rect">
            <a:avLst/>
          </a:prstGeom>
          <a:noFill/>
          <a:ln w="9525">
            <a:noFill/>
            <a:miter lim="800000"/>
            <a:headEnd/>
            <a:tailEnd/>
          </a:ln>
        </p:spPr>
        <p:txBody>
          <a:bodyPr>
            <a:spAutoFit/>
          </a:bodyPr>
          <a:lstStyle/>
          <a:p>
            <a:pPr defTabSz="912813"/>
            <a:r>
              <a:rPr lang="en-GB" sz="2400" b="1">
                <a:solidFill>
                  <a:srgbClr val="0000FF"/>
                </a:solidFill>
                <a:latin typeface="Comic Sans MS" pitchFamily="66" charset="0"/>
              </a:rPr>
              <a:t>Goran Skoro</a:t>
            </a:r>
          </a:p>
          <a:p>
            <a:pPr defTabSz="912813"/>
            <a:r>
              <a:rPr lang="en-GB" sz="2000">
                <a:latin typeface="Comic Sans MS" pitchFamily="66" charset="0"/>
              </a:rPr>
              <a:t>Measuring the free end of  a 0.5 mm diameter tungsten wire.</a:t>
            </a:r>
          </a:p>
          <a:p>
            <a:pPr defTabSz="912813"/>
            <a:r>
              <a:rPr lang="en-GB" sz="2000">
                <a:latin typeface="Comic Sans MS" pitchFamily="66" charset="0"/>
              </a:rPr>
              <a:t>6000 A pulse.</a:t>
            </a:r>
          </a:p>
          <a:p>
            <a:pPr defTabSz="912813"/>
            <a:r>
              <a:rPr lang="en-GB" sz="2000">
                <a:solidFill>
                  <a:srgbClr val="0000FF"/>
                </a:solidFill>
                <a:latin typeface="Comic Sans MS" pitchFamily="66" charset="0"/>
              </a:rPr>
              <a:t>300 K</a:t>
            </a:r>
          </a:p>
          <a:p>
            <a:pPr defTabSz="912813"/>
            <a:r>
              <a:rPr lang="en-GB" sz="2000">
                <a:solidFill>
                  <a:srgbClr val="FF0000"/>
                </a:solidFill>
                <a:latin typeface="Comic Sans MS" pitchFamily="66" charset="0"/>
              </a:rPr>
              <a:t>1500 K</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a:stretch>
            <a:fillRect/>
          </a:stretch>
        </p:blipFill>
        <p:spPr bwMode="auto">
          <a:xfrm>
            <a:off x="2286000" y="0"/>
            <a:ext cx="6858000" cy="6858000"/>
          </a:xfrm>
          <a:prstGeom prst="rect">
            <a:avLst/>
          </a:prstGeom>
          <a:noFill/>
          <a:ln w="9525">
            <a:noFill/>
            <a:miter lim="800000"/>
            <a:headEnd/>
            <a:tailEnd/>
          </a:ln>
        </p:spPr>
      </p:pic>
      <p:sp>
        <p:nvSpPr>
          <p:cNvPr id="16387" name="TextBox 2"/>
          <p:cNvSpPr txBox="1">
            <a:spLocks noChangeArrowheads="1"/>
          </p:cNvSpPr>
          <p:nvPr/>
        </p:nvSpPr>
        <p:spPr bwMode="auto">
          <a:xfrm>
            <a:off x="0" y="228600"/>
            <a:ext cx="2349500" cy="3232150"/>
          </a:xfrm>
          <a:prstGeom prst="rect">
            <a:avLst/>
          </a:prstGeom>
          <a:noFill/>
          <a:ln w="9525">
            <a:noFill/>
            <a:miter lim="800000"/>
            <a:headEnd/>
            <a:tailEnd/>
          </a:ln>
        </p:spPr>
        <p:txBody>
          <a:bodyPr>
            <a:spAutoFit/>
          </a:bodyPr>
          <a:lstStyle/>
          <a:p>
            <a:pPr defTabSz="912813"/>
            <a:r>
              <a:rPr lang="en-GB" sz="2400" b="1">
                <a:solidFill>
                  <a:srgbClr val="0000FF"/>
                </a:solidFill>
                <a:latin typeface="Comic Sans MS" pitchFamily="66" charset="0"/>
              </a:rPr>
              <a:t>Goran Skoro</a:t>
            </a:r>
          </a:p>
          <a:p>
            <a:pPr defTabSz="912813"/>
            <a:r>
              <a:rPr lang="en-GB" sz="2000">
                <a:latin typeface="Comic Sans MS" pitchFamily="66" charset="0"/>
              </a:rPr>
              <a:t>Measuring the free end of  a 0.1 mm diameter tungsten wire.</a:t>
            </a:r>
          </a:p>
          <a:p>
            <a:pPr defTabSz="912813"/>
            <a:r>
              <a:rPr lang="en-GB" sz="2000">
                <a:latin typeface="Comic Sans MS" pitchFamily="66" charset="0"/>
              </a:rPr>
              <a:t>1000 A pulse.</a:t>
            </a:r>
          </a:p>
          <a:p>
            <a:pPr defTabSz="912813"/>
            <a:r>
              <a:rPr lang="en-GB" sz="2000">
                <a:solidFill>
                  <a:srgbClr val="0000FF"/>
                </a:solidFill>
                <a:latin typeface="Comic Sans MS" pitchFamily="66" charset="0"/>
              </a:rPr>
              <a:t>300 K</a:t>
            </a:r>
          </a:p>
          <a:p>
            <a:pPr defTabSz="912813"/>
            <a:r>
              <a:rPr lang="en-GB" sz="2000">
                <a:latin typeface="Comic Sans MS" pitchFamily="66" charset="0"/>
              </a:rPr>
              <a:t>Excessive  Stress </a:t>
            </a:r>
            <a:r>
              <a:rPr lang="el-GR" sz="2000">
                <a:latin typeface="Comic Sans MS" pitchFamily="66" charset="0"/>
              </a:rPr>
              <a:t>σ</a:t>
            </a:r>
            <a:r>
              <a:rPr lang="en-GB" sz="2000">
                <a:latin typeface="Comic Sans MS" pitchFamily="66" charset="0"/>
              </a:rPr>
              <a:t> = 500 Mpa, </a:t>
            </a:r>
          </a:p>
          <a:p>
            <a:pPr defTabSz="912813"/>
            <a:r>
              <a:rPr lang="el-GR" sz="2000">
                <a:cs typeface="Arial" pitchFamily="34" charset="0"/>
              </a:rPr>
              <a:t>Δ</a:t>
            </a:r>
            <a:r>
              <a:rPr lang="en-GB" sz="2000">
                <a:cs typeface="Arial" pitchFamily="34" charset="0"/>
              </a:rPr>
              <a:t>T = 500 K</a:t>
            </a:r>
            <a:endParaRPr lang="en-GB" sz="2000">
              <a:latin typeface="Comic Sans MS" pitchFamily="66"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p:cNvSpPr>
            <a:spLocks noChangeArrowheads="1"/>
          </p:cNvSpPr>
          <p:nvPr/>
        </p:nvSpPr>
        <p:spPr bwMode="auto">
          <a:xfrm>
            <a:off x="0" y="0"/>
            <a:ext cx="8972550" cy="6986588"/>
          </a:xfrm>
          <a:prstGeom prst="rect">
            <a:avLst/>
          </a:prstGeom>
          <a:noFill/>
          <a:ln w="9525">
            <a:noFill/>
            <a:miter lim="800000"/>
            <a:headEnd/>
            <a:tailEnd/>
          </a:ln>
        </p:spPr>
        <p:txBody>
          <a:bodyPr>
            <a:spAutoFit/>
          </a:bodyPr>
          <a:lstStyle/>
          <a:p>
            <a:pPr marL="442913" indent="-442913" algn="just" defTabSz="912813"/>
            <a:r>
              <a:rPr lang="en-GB" sz="2800">
                <a:latin typeface="Comic Sans MS" pitchFamily="66" charset="0"/>
              </a:rPr>
              <a:t>The present power supply has a 100 ns rise time and 800 ns flat top. Ideally we would like a faster shorter pulse to generate the shock. </a:t>
            </a:r>
            <a:r>
              <a:rPr lang="en-GB" sz="2800">
                <a:solidFill>
                  <a:srgbClr val="FF0000"/>
                </a:solidFill>
                <a:latin typeface="Comic Sans MS" pitchFamily="66" charset="0"/>
              </a:rPr>
              <a:t>A prototype capacitor/spark gap power supply</a:t>
            </a:r>
            <a:r>
              <a:rPr lang="en-GB" sz="2800">
                <a:latin typeface="Comic Sans MS" pitchFamily="66" charset="0"/>
              </a:rPr>
              <a:t> has been built and tested to give shorter pulses – 20-30 ns rise and 30-40 ns fall, no flat top, peak current 20-40 kA. </a:t>
            </a:r>
          </a:p>
          <a:p>
            <a:pPr marL="442913" indent="-442913" algn="just" defTabSz="912813"/>
            <a:r>
              <a:rPr lang="en-GB" sz="2800">
                <a:latin typeface="Comic Sans MS" pitchFamily="66" charset="0"/>
              </a:rPr>
              <a:t>Measuring the end motion of the wire and using this capacitor power supply and the original psu will enable us to obtain good VISAR signals for wire temperatures from 300 to 1800 K and simulate the stresses to be found in the target. </a:t>
            </a:r>
          </a:p>
          <a:p>
            <a:pPr marL="442913" indent="-442913" algn="just" defTabSz="912813"/>
            <a:r>
              <a:rPr lang="en-GB" sz="2800" b="1">
                <a:solidFill>
                  <a:srgbClr val="0000FF"/>
                </a:solidFill>
                <a:latin typeface="Comic Sans MS" pitchFamily="66" charset="0"/>
              </a:rPr>
              <a:t>Calculations using LS-DYNA by Goran Skoro to simulate the shock stress and motions in the target and wire. Also simulating the VISAR signals. </a:t>
            </a:r>
            <a:endParaRPr lang="en-GB" sz="2800" b="1">
              <a:solidFill>
                <a:srgbClr val="0000FF"/>
              </a:solidFill>
              <a:latin typeface="Calibri"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ChangeAspect="1" noChangeArrowheads="1"/>
          </p:cNvPicPr>
          <p:nvPr/>
        </p:nvPicPr>
        <p:blipFill>
          <a:blip r:embed="rId2"/>
          <a:srcRect/>
          <a:stretch>
            <a:fillRect/>
          </a:stretch>
        </p:blipFill>
        <p:spPr bwMode="auto">
          <a:xfrm>
            <a:off x="508000" y="0"/>
            <a:ext cx="8126413" cy="6096000"/>
          </a:xfrm>
          <a:prstGeom prst="rect">
            <a:avLst/>
          </a:prstGeom>
          <a:noFill/>
          <a:ln w="9525">
            <a:noFill/>
            <a:miter lim="800000"/>
            <a:headEnd/>
            <a:tailEnd/>
          </a:ln>
        </p:spPr>
      </p:pic>
      <p:sp>
        <p:nvSpPr>
          <p:cNvPr id="18435" name="TextBox 2"/>
          <p:cNvSpPr txBox="1">
            <a:spLocks noChangeArrowheads="1"/>
          </p:cNvSpPr>
          <p:nvPr/>
        </p:nvSpPr>
        <p:spPr bwMode="auto">
          <a:xfrm>
            <a:off x="0" y="6318250"/>
            <a:ext cx="9144000" cy="461963"/>
          </a:xfrm>
          <a:prstGeom prst="rect">
            <a:avLst/>
          </a:prstGeom>
          <a:noFill/>
          <a:ln w="9525">
            <a:noFill/>
            <a:miter lim="800000"/>
            <a:headEnd/>
            <a:tailEnd/>
          </a:ln>
        </p:spPr>
        <p:txBody>
          <a:bodyPr>
            <a:spAutoFit/>
          </a:bodyPr>
          <a:lstStyle/>
          <a:p>
            <a:pPr algn="ctr" defTabSz="912813"/>
            <a:r>
              <a:rPr lang="en-GB" sz="2400">
                <a:solidFill>
                  <a:srgbClr val="0000FF"/>
                </a:solidFill>
                <a:latin typeface="Comic Sans MS" pitchFamily="66" charset="0"/>
              </a:rPr>
              <a:t>Current pulse from prototype Capacitor/Spark Gap PSU</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1"/>
          <p:cNvSpPr txBox="1">
            <a:spLocks noChangeArrowheads="1"/>
          </p:cNvSpPr>
          <p:nvPr/>
        </p:nvSpPr>
        <p:spPr bwMode="auto">
          <a:xfrm>
            <a:off x="0" y="0"/>
            <a:ext cx="9144000" cy="6802438"/>
          </a:xfrm>
          <a:prstGeom prst="rect">
            <a:avLst/>
          </a:prstGeom>
          <a:solidFill>
            <a:schemeClr val="bg1"/>
          </a:solidFill>
          <a:ln w="9525">
            <a:noFill/>
            <a:miter lim="800000"/>
            <a:headEnd/>
            <a:tailEnd/>
          </a:ln>
        </p:spPr>
        <p:txBody>
          <a:bodyPr>
            <a:spAutoFit/>
          </a:bodyPr>
          <a:lstStyle/>
          <a:p>
            <a:pPr marL="512763" indent="-512763" defTabSz="912813"/>
            <a:r>
              <a:rPr lang="en-GB" sz="4000">
                <a:solidFill>
                  <a:srgbClr val="0000FF"/>
                </a:solidFill>
                <a:latin typeface="Comic Sans MS" pitchFamily="66" charset="0"/>
                <a:cs typeface="Times New Roman" pitchFamily="18" charset="0"/>
              </a:rPr>
              <a:t>Current and Future Work</a:t>
            </a:r>
          </a:p>
          <a:p>
            <a:pPr marL="512763" indent="-512763" defTabSz="912813">
              <a:buFontTx/>
              <a:buAutoNum type="arabicPeriod"/>
            </a:pPr>
            <a:r>
              <a:rPr lang="en-GB" sz="2800">
                <a:solidFill>
                  <a:srgbClr val="00BC00"/>
                </a:solidFill>
                <a:latin typeface="Comic Sans MS" pitchFamily="66" charset="0"/>
                <a:cs typeface="Times New Roman" pitchFamily="18" charset="0"/>
              </a:rPr>
              <a:t>Complete VISAR measurements (longitudinal motions of the test wire). Build (probably) capacitor psu?</a:t>
            </a:r>
          </a:p>
          <a:p>
            <a:pPr marL="512763" indent="-512763" defTabSz="912813">
              <a:buFontTx/>
              <a:buAutoNum type="arabicPeriod"/>
            </a:pPr>
            <a:r>
              <a:rPr lang="en-GB" sz="2800">
                <a:solidFill>
                  <a:srgbClr val="00BC00"/>
                </a:solidFill>
                <a:latin typeface="Comic Sans MS" pitchFamily="66" charset="0"/>
                <a:cs typeface="Times New Roman" pitchFamily="18" charset="0"/>
              </a:rPr>
              <a:t>Continue life tests on wires.</a:t>
            </a:r>
          </a:p>
          <a:p>
            <a:pPr marL="512763" indent="-512763" defTabSz="912813">
              <a:buFontTx/>
              <a:buAutoNum type="arabicPeriod"/>
            </a:pPr>
            <a:r>
              <a:rPr lang="en-GB" sz="2800">
                <a:latin typeface="Comic Sans MS" pitchFamily="66" charset="0"/>
                <a:cs typeface="Times New Roman" pitchFamily="18" charset="0"/>
              </a:rPr>
              <a:t>Life and radiation tests of better materials – WReHfC?</a:t>
            </a:r>
          </a:p>
          <a:p>
            <a:pPr marL="512763" indent="-512763" defTabSz="912813">
              <a:buFontTx/>
              <a:buAutoNum type="arabicPeriod"/>
            </a:pPr>
            <a:r>
              <a:rPr lang="en-GB" sz="2800">
                <a:solidFill>
                  <a:srgbClr val="0000FF"/>
                </a:solidFill>
                <a:latin typeface="Comic Sans MS" pitchFamily="66" charset="0"/>
                <a:cs typeface="Times New Roman" pitchFamily="18" charset="0"/>
              </a:rPr>
              <a:t>In-beam few pulse test of a W bar on ISIS.</a:t>
            </a:r>
          </a:p>
          <a:p>
            <a:pPr marL="512763" indent="-512763" defTabSz="912813">
              <a:buFontTx/>
              <a:buAutoNum type="arabicPeriod"/>
            </a:pPr>
            <a:r>
              <a:rPr lang="en-GB" sz="2800">
                <a:solidFill>
                  <a:srgbClr val="00BC00"/>
                </a:solidFill>
                <a:latin typeface="Comic Sans MS" pitchFamily="66" charset="0"/>
                <a:cs typeface="Times New Roman" pitchFamily="18" charset="0"/>
              </a:rPr>
              <a:t>Continue to study pion yield and capture and the solenoid field requirements.</a:t>
            </a:r>
          </a:p>
          <a:p>
            <a:pPr marL="512763" indent="-512763" defTabSz="912813">
              <a:buFontTx/>
              <a:buAutoNum type="arabicPeriod"/>
            </a:pPr>
            <a:r>
              <a:rPr lang="en-GB" sz="2800" b="1">
                <a:solidFill>
                  <a:srgbClr val="FF0000"/>
                </a:solidFill>
                <a:latin typeface="Comic Sans MS" pitchFamily="66" charset="0"/>
                <a:cs typeface="Times New Roman" pitchFamily="18" charset="0"/>
              </a:rPr>
              <a:t>Mechanical design of the target bar moving mechanism and the solenoid. </a:t>
            </a:r>
            <a:r>
              <a:rPr lang="en-GB" sz="2000">
                <a:latin typeface="Comic Sans MS" pitchFamily="66" charset="0"/>
                <a:cs typeface="Times New Roman" pitchFamily="18" charset="0"/>
              </a:rPr>
              <a:t>Once we have a really nice solution to moving the bars in and out of the beam the target problem is solved since we have shown that the lifetime is &gt;10 yrs (– but should have in-beam test).</a:t>
            </a:r>
          </a:p>
          <a:p>
            <a:pPr marL="512763" indent="-512763" defTabSz="912813">
              <a:buFontTx/>
              <a:buAutoNum type="arabicPeriod"/>
            </a:pPr>
            <a:r>
              <a:rPr lang="en-GB" sz="2800">
                <a:latin typeface="Comic Sans MS" pitchFamily="66" charset="0"/>
                <a:cs typeface="Times New Roman" pitchFamily="18" charset="0"/>
              </a:rPr>
              <a:t>Target station design and costing.</a:t>
            </a:r>
            <a:endParaRPr lang="en-GB" sz="3200">
              <a:solidFill>
                <a:srgbClr val="7030A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ChangeArrowheads="1"/>
          </p:cNvSpPr>
          <p:nvPr/>
        </p:nvSpPr>
        <p:spPr bwMode="auto">
          <a:xfrm>
            <a:off x="0" y="2044700"/>
            <a:ext cx="9144000" cy="1938338"/>
          </a:xfrm>
          <a:prstGeom prst="rect">
            <a:avLst/>
          </a:prstGeom>
          <a:noFill/>
          <a:ln w="9525">
            <a:noFill/>
            <a:miter lim="800000"/>
            <a:headEnd/>
            <a:tailEnd/>
          </a:ln>
        </p:spPr>
        <p:txBody>
          <a:bodyPr>
            <a:spAutoFit/>
          </a:bodyPr>
          <a:lstStyle/>
          <a:p>
            <a:pPr algn="just" defTabSz="912813"/>
            <a:r>
              <a:rPr lang="en-GB" sz="2000" i="1">
                <a:latin typeface="Times New Roman" pitchFamily="18" charset="0"/>
              </a:rPr>
              <a:t>(J. R. J. Bennett</a:t>
            </a:r>
            <a:r>
              <a:rPr lang="en-GB" sz="2000" i="1" baseline="30000">
                <a:latin typeface="Times New Roman" pitchFamily="18" charset="0"/>
              </a:rPr>
              <a:t>1</a:t>
            </a:r>
            <a:r>
              <a:rPr lang="en-GB" sz="2000" i="1">
                <a:latin typeface="Times New Roman" pitchFamily="18" charset="0"/>
              </a:rPr>
              <a:t>), G. Skoro</a:t>
            </a:r>
            <a:r>
              <a:rPr lang="en-GB" sz="2000" i="1" baseline="30000">
                <a:latin typeface="Times New Roman" pitchFamily="18" charset="0"/>
              </a:rPr>
              <a:t>2</a:t>
            </a:r>
            <a:r>
              <a:rPr lang="en-GB" sz="2000" i="1">
                <a:latin typeface="Times New Roman" pitchFamily="18" charset="0"/>
              </a:rPr>
              <a:t>,</a:t>
            </a:r>
            <a:r>
              <a:rPr lang="en-GB" sz="2000" i="1">
                <a:solidFill>
                  <a:srgbClr val="0000FF"/>
                </a:solidFill>
                <a:latin typeface="Times New Roman" pitchFamily="18" charset="0"/>
              </a:rPr>
              <a:t> </a:t>
            </a:r>
            <a:r>
              <a:rPr lang="en-GB" sz="2000" i="1">
                <a:latin typeface="Times New Roman" pitchFamily="18" charset="0"/>
              </a:rPr>
              <a:t>J. Back</a:t>
            </a:r>
            <a:r>
              <a:rPr lang="en-GB" sz="2000" i="1" baseline="30000">
                <a:latin typeface="Times New Roman" pitchFamily="18" charset="0"/>
              </a:rPr>
              <a:t>3</a:t>
            </a:r>
            <a:r>
              <a:rPr lang="en-GB" sz="2000" i="1">
                <a:latin typeface="Times New Roman" pitchFamily="18" charset="0"/>
              </a:rPr>
              <a:t>,</a:t>
            </a:r>
            <a:r>
              <a:rPr lang="en-GB" sz="2000" i="1">
                <a:solidFill>
                  <a:srgbClr val="0000FF"/>
                </a:solidFill>
                <a:latin typeface="Times New Roman" pitchFamily="18" charset="0"/>
              </a:rPr>
              <a:t> </a:t>
            </a:r>
            <a:r>
              <a:rPr lang="en-GB" sz="2000" i="1">
                <a:latin typeface="Times New Roman" pitchFamily="18" charset="0"/>
              </a:rPr>
              <a:t>S. Brooks</a:t>
            </a:r>
            <a:r>
              <a:rPr lang="en-GB" sz="2000" i="1" baseline="30000">
                <a:latin typeface="Times New Roman" pitchFamily="18" charset="0"/>
              </a:rPr>
              <a:t>1</a:t>
            </a:r>
            <a:r>
              <a:rPr lang="en-GB" sz="2000" i="1">
                <a:latin typeface="Times New Roman" pitchFamily="18" charset="0"/>
              </a:rPr>
              <a:t>, R. Brownsword</a:t>
            </a:r>
            <a:r>
              <a:rPr lang="en-GB" sz="2000" i="1" baseline="30000">
                <a:latin typeface="Times New Roman" pitchFamily="18" charset="0"/>
              </a:rPr>
              <a:t>1</a:t>
            </a:r>
            <a:r>
              <a:rPr lang="en-GB" sz="2000" i="1">
                <a:latin typeface="Times New Roman" pitchFamily="18" charset="0"/>
              </a:rPr>
              <a:t>, C. J. Densham</a:t>
            </a:r>
            <a:r>
              <a:rPr lang="en-GB" sz="2000" i="1" baseline="30000">
                <a:latin typeface="Times New Roman" pitchFamily="18" charset="0"/>
              </a:rPr>
              <a:t>1</a:t>
            </a:r>
            <a:r>
              <a:rPr lang="en-GB" sz="2000" i="1">
                <a:latin typeface="Times New Roman" pitchFamily="18" charset="0"/>
              </a:rPr>
              <a:t>, T. R. Davenne</a:t>
            </a:r>
            <a:r>
              <a:rPr lang="en-GB" sz="2000" i="1" baseline="30000">
                <a:latin typeface="Times New Roman" pitchFamily="18" charset="0"/>
              </a:rPr>
              <a:t>1</a:t>
            </a:r>
            <a:r>
              <a:rPr lang="en-GB" sz="2000" i="1">
                <a:latin typeface="Times New Roman" pitchFamily="18" charset="0"/>
              </a:rPr>
              <a:t>, R. Edgecock</a:t>
            </a:r>
            <a:r>
              <a:rPr lang="en-GB" sz="2000" i="1" baseline="30000">
                <a:latin typeface="Times New Roman" pitchFamily="18" charset="0"/>
              </a:rPr>
              <a:t>1</a:t>
            </a:r>
            <a:r>
              <a:rPr lang="en-GB" sz="2000" i="1">
                <a:latin typeface="Times New Roman" pitchFamily="18" charset="0"/>
              </a:rPr>
              <a:t>, S. Gray</a:t>
            </a:r>
            <a:r>
              <a:rPr lang="en-GB" sz="2000" i="1" baseline="30000">
                <a:latin typeface="Times New Roman" pitchFamily="18" charset="0"/>
              </a:rPr>
              <a:t>1</a:t>
            </a:r>
            <a:r>
              <a:rPr lang="en-GB" sz="2000" i="1">
                <a:latin typeface="Times New Roman" pitchFamily="18" charset="0"/>
              </a:rPr>
              <a:t>, P. Loveridge</a:t>
            </a:r>
            <a:r>
              <a:rPr lang="en-GB" sz="2000" i="1" baseline="30000">
                <a:latin typeface="Times New Roman" pitchFamily="18" charset="0"/>
              </a:rPr>
              <a:t>1</a:t>
            </a:r>
            <a:r>
              <a:rPr lang="en-GB" sz="2000" i="1">
                <a:latin typeface="Times New Roman" pitchFamily="18" charset="0"/>
              </a:rPr>
              <a:t> and A. J. McFarland</a:t>
            </a:r>
            <a:r>
              <a:rPr lang="en-GB" sz="2000" i="1" baseline="30000">
                <a:latin typeface="Times New Roman" pitchFamily="18" charset="0"/>
              </a:rPr>
              <a:t>1</a:t>
            </a:r>
            <a:endParaRPr lang="en-GB" altLang="en-GB" sz="2000">
              <a:latin typeface="Times New Roman" pitchFamily="18" charset="0"/>
            </a:endParaRPr>
          </a:p>
          <a:p>
            <a:pPr algn="just" defTabSz="912813"/>
            <a:endParaRPr lang="en-GB" altLang="en-GB" sz="2000">
              <a:latin typeface="Times New Roman" pitchFamily="18" charset="0"/>
            </a:endParaRPr>
          </a:p>
          <a:p>
            <a:pPr algn="just" defTabSz="912813"/>
            <a:r>
              <a:rPr lang="en-GB" altLang="en-GB" sz="2000" i="1" baseline="30000">
                <a:solidFill>
                  <a:srgbClr val="0000FF"/>
                </a:solidFill>
                <a:latin typeface="Times New Roman" pitchFamily="18" charset="0"/>
              </a:rPr>
              <a:t>1</a:t>
            </a:r>
            <a:r>
              <a:rPr lang="en-GB" altLang="en-GB" sz="2000" i="1">
                <a:solidFill>
                  <a:srgbClr val="0000FF"/>
                </a:solidFill>
                <a:latin typeface="Times New Roman" pitchFamily="18" charset="0"/>
              </a:rPr>
              <a:t> Rutherford Appleton Laboratory, Chilton, Didcot, Oxon. OX11 0QX, UK</a:t>
            </a:r>
          </a:p>
          <a:p>
            <a:pPr algn="just" defTabSz="912813"/>
            <a:r>
              <a:rPr lang="en-GB" altLang="ja-JP" sz="2000" i="1" baseline="30000">
                <a:solidFill>
                  <a:srgbClr val="0000FF"/>
                </a:solidFill>
                <a:latin typeface="Times New Roman" pitchFamily="18" charset="0"/>
                <a:cs typeface="ＭＳ Ｐゴシック"/>
              </a:rPr>
              <a:t>2</a:t>
            </a:r>
            <a:r>
              <a:rPr lang="en-GB" altLang="ja-JP" sz="2000" i="1">
                <a:solidFill>
                  <a:srgbClr val="0000FF"/>
                </a:solidFill>
                <a:latin typeface="Times New Roman" pitchFamily="18" charset="0"/>
                <a:cs typeface="ＭＳ Ｐゴシック"/>
              </a:rPr>
              <a:t> Department of Physics and Astronomy, University of Sheffield, Sheffield. S3 7RH, UK</a:t>
            </a:r>
          </a:p>
          <a:p>
            <a:pPr algn="just" defTabSz="912813"/>
            <a:r>
              <a:rPr lang="en-GB" altLang="ja-JP" sz="2000" i="1" baseline="30000">
                <a:solidFill>
                  <a:srgbClr val="0000FF"/>
                </a:solidFill>
                <a:latin typeface="Times New Roman" pitchFamily="18" charset="0"/>
                <a:cs typeface="ＭＳ Ｐゴシック"/>
              </a:rPr>
              <a:t>3</a:t>
            </a:r>
            <a:r>
              <a:rPr lang="en-GB" altLang="ja-JP" sz="2000" i="1">
                <a:solidFill>
                  <a:srgbClr val="0000FF"/>
                </a:solidFill>
                <a:latin typeface="Times New Roman" pitchFamily="18" charset="0"/>
                <a:cs typeface="ＭＳ Ｐゴシック"/>
              </a:rPr>
              <a:t> Department of Physics, University of Warwick, Coventry. CV4 7AL, UK</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4094163"/>
          </a:xfrm>
          <a:prstGeom prst="rect">
            <a:avLst/>
          </a:prstGeom>
          <a:noFill/>
        </p:spPr>
        <p:txBody>
          <a:bodyPr>
            <a:spAutoFit/>
          </a:bodyPr>
          <a:lstStyle/>
          <a:p>
            <a:pPr fontAlgn="auto">
              <a:spcBef>
                <a:spcPts val="0"/>
              </a:spcBef>
              <a:spcAft>
                <a:spcPts val="0"/>
              </a:spcAft>
              <a:defRPr/>
            </a:pPr>
            <a:r>
              <a:rPr lang="en-GB" sz="4400" b="1" dirty="0">
                <a:solidFill>
                  <a:schemeClr val="tx2">
                    <a:lumMod val="75000"/>
                  </a:schemeClr>
                </a:solidFill>
                <a:latin typeface="Comic Sans MS" pitchFamily="66" charset="0"/>
              </a:rPr>
              <a:t>Outline</a:t>
            </a:r>
          </a:p>
          <a:p>
            <a:pPr fontAlgn="auto">
              <a:spcBef>
                <a:spcPts val="0"/>
              </a:spcBef>
              <a:spcAft>
                <a:spcPts val="0"/>
              </a:spcAft>
              <a:defRPr/>
            </a:pPr>
            <a:endParaRPr lang="en-GB" sz="4400" b="1" dirty="0">
              <a:solidFill>
                <a:schemeClr val="tx2">
                  <a:lumMod val="75000"/>
                </a:schemeClr>
              </a:solidFill>
              <a:latin typeface="Comic Sans MS" pitchFamily="66" charset="0"/>
            </a:endParaRPr>
          </a:p>
          <a:p>
            <a:pPr fontAlgn="auto">
              <a:spcBef>
                <a:spcPts val="0"/>
              </a:spcBef>
              <a:spcAft>
                <a:spcPts val="0"/>
              </a:spcAft>
              <a:defRPr/>
            </a:pPr>
            <a:r>
              <a:rPr lang="en-GB" sz="2800" dirty="0">
                <a:solidFill>
                  <a:srgbClr val="0000FF"/>
                </a:solidFill>
                <a:latin typeface="Comic Sans MS" pitchFamily="66" charset="0"/>
              </a:rPr>
              <a:t>1. Reminder of the Solid Target Design and Studies.</a:t>
            </a:r>
          </a:p>
          <a:p>
            <a:pPr fontAlgn="auto">
              <a:spcBef>
                <a:spcPts val="0"/>
              </a:spcBef>
              <a:spcAft>
                <a:spcPts val="0"/>
              </a:spcAft>
              <a:defRPr/>
            </a:pPr>
            <a:r>
              <a:rPr lang="en-GB" sz="2800" dirty="0">
                <a:solidFill>
                  <a:srgbClr val="00BC00"/>
                </a:solidFill>
                <a:latin typeface="Comic Sans MS" pitchFamily="66" charset="0"/>
              </a:rPr>
              <a:t>2. Progress on measuring target lifetime.</a:t>
            </a:r>
          </a:p>
          <a:p>
            <a:pPr fontAlgn="auto">
              <a:spcBef>
                <a:spcPts val="0"/>
              </a:spcBef>
              <a:spcAft>
                <a:spcPts val="0"/>
              </a:spcAft>
              <a:defRPr/>
            </a:pPr>
            <a:r>
              <a:rPr lang="en-GB" sz="2800" dirty="0">
                <a:solidFill>
                  <a:srgbClr val="FF0000"/>
                </a:solidFill>
                <a:latin typeface="Comic Sans MS" pitchFamily="66" charset="0"/>
              </a:rPr>
              <a:t>3. Progress on measuring shock motion using the VISAR.</a:t>
            </a:r>
          </a:p>
          <a:p>
            <a:pPr fontAlgn="auto">
              <a:spcBef>
                <a:spcPts val="0"/>
              </a:spcBef>
              <a:spcAft>
                <a:spcPts val="0"/>
              </a:spcAft>
              <a:defRPr/>
            </a:pPr>
            <a:r>
              <a:rPr lang="en-GB" sz="2800" dirty="0">
                <a:solidFill>
                  <a:srgbClr val="00B0F0"/>
                </a:solidFill>
                <a:latin typeface="Comic Sans MS" pitchFamily="66" charset="0"/>
              </a:rPr>
              <a:t>4. Future work.</a:t>
            </a:r>
          </a:p>
          <a:p>
            <a:pPr fontAlgn="auto">
              <a:spcBef>
                <a:spcPts val="0"/>
              </a:spcBef>
              <a:spcAft>
                <a:spcPts val="0"/>
              </a:spcAft>
              <a:defRPr/>
            </a:pPr>
            <a:endParaRPr lang="en-GB" sz="3200" b="1" dirty="0">
              <a:latin typeface="Comic Sans MS" pitchFamily="6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1"/>
          <p:cNvSpPr txBox="1">
            <a:spLocks noChangeArrowheads="1"/>
          </p:cNvSpPr>
          <p:nvPr/>
        </p:nvSpPr>
        <p:spPr bwMode="auto">
          <a:xfrm>
            <a:off x="0" y="0"/>
            <a:ext cx="8928100" cy="6956425"/>
          </a:xfrm>
          <a:prstGeom prst="rect">
            <a:avLst/>
          </a:prstGeom>
          <a:noFill/>
          <a:ln w="9525">
            <a:noFill/>
            <a:miter lim="800000"/>
            <a:headEnd/>
            <a:tailEnd/>
          </a:ln>
        </p:spPr>
        <p:txBody>
          <a:bodyPr>
            <a:spAutoFit/>
          </a:bodyPr>
          <a:lstStyle/>
          <a:p>
            <a:pPr marL="341313" indent="-341313" algn="ctr" defTabSz="912813"/>
            <a:r>
              <a:rPr lang="en-GB" sz="2800">
                <a:solidFill>
                  <a:srgbClr val="0000FF"/>
                </a:solidFill>
                <a:latin typeface="Comic Sans MS" pitchFamily="66" charset="0"/>
              </a:rPr>
              <a:t>Solid Target Studies</a:t>
            </a:r>
          </a:p>
          <a:p>
            <a:pPr marL="341313" indent="-341313" algn="just" defTabSz="912813">
              <a:buFontTx/>
              <a:buAutoNum type="arabicPeriod"/>
            </a:pPr>
            <a:r>
              <a:rPr lang="en-GB" sz="2400">
                <a:latin typeface="Comic Sans MS" pitchFamily="66" charset="0"/>
              </a:rPr>
              <a:t>The original idea was to have a </a:t>
            </a:r>
            <a:r>
              <a:rPr lang="en-GB" sz="2400">
                <a:solidFill>
                  <a:srgbClr val="FF0000"/>
                </a:solidFill>
                <a:latin typeface="Comic Sans MS" pitchFamily="66" charset="0"/>
              </a:rPr>
              <a:t>tantalum toroid </a:t>
            </a:r>
            <a:r>
              <a:rPr lang="en-GB" sz="2400">
                <a:latin typeface="Comic Sans MS" pitchFamily="66" charset="0"/>
              </a:rPr>
              <a:t>rotate through the beam and threading the pion collection/focussing solenoid. The toroid operated at ~1600 K and </a:t>
            </a:r>
            <a:r>
              <a:rPr lang="en-GB" sz="2400">
                <a:solidFill>
                  <a:srgbClr val="FF0000"/>
                </a:solidFill>
                <a:latin typeface="Comic Sans MS" pitchFamily="66" charset="0"/>
              </a:rPr>
              <a:t>radiated the heat </a:t>
            </a:r>
            <a:r>
              <a:rPr lang="en-GB" sz="2400">
                <a:latin typeface="Comic Sans MS" pitchFamily="66" charset="0"/>
              </a:rPr>
              <a:t>to the surrounding water cooled walls.</a:t>
            </a:r>
          </a:p>
          <a:p>
            <a:pPr marL="341313" indent="-341313" algn="just" defTabSz="912813">
              <a:buFontTx/>
              <a:buAutoNum type="arabicPeriod"/>
            </a:pPr>
            <a:r>
              <a:rPr lang="en-GB" sz="2400">
                <a:latin typeface="Comic Sans MS" pitchFamily="66" charset="0"/>
              </a:rPr>
              <a:t>The main problem was considered to be </a:t>
            </a:r>
            <a:r>
              <a:rPr lang="en-GB" sz="2400">
                <a:solidFill>
                  <a:srgbClr val="FF0000"/>
                </a:solidFill>
                <a:latin typeface="Comic Sans MS" pitchFamily="66" charset="0"/>
              </a:rPr>
              <a:t>thermal shock </a:t>
            </a:r>
            <a:r>
              <a:rPr lang="en-GB" sz="2400">
                <a:latin typeface="Comic Sans MS" pitchFamily="66" charset="0"/>
              </a:rPr>
              <a:t>generated by the ns long proton pulses (10 GeV, 4 MW beam).</a:t>
            </a:r>
          </a:p>
          <a:p>
            <a:pPr marL="341313" indent="-341313" defTabSz="912813">
              <a:buFontTx/>
              <a:buAutoNum type="arabicPeriod"/>
            </a:pPr>
            <a:r>
              <a:rPr lang="en-GB" sz="2400">
                <a:latin typeface="Comic Sans MS" pitchFamily="66" charset="0"/>
              </a:rPr>
              <a:t>Thermal Shock Studies: </a:t>
            </a:r>
            <a:r>
              <a:rPr lang="en-GB" sz="2400">
                <a:solidFill>
                  <a:srgbClr val="FF0000"/>
                </a:solidFill>
                <a:latin typeface="Comic Sans MS" pitchFamily="66" charset="0"/>
              </a:rPr>
              <a:t>A) Lifetime Test.  </a:t>
            </a:r>
          </a:p>
          <a:p>
            <a:pPr marL="341313" indent="-341313" algn="just" defTabSz="912813"/>
            <a:r>
              <a:rPr lang="en-GB" sz="2400">
                <a:latin typeface="Comic Sans MS" pitchFamily="66" charset="0"/>
              </a:rPr>
              <a:t>	</a:t>
            </a:r>
            <a:r>
              <a:rPr lang="en-GB" sz="2200">
                <a:latin typeface="Comic Sans MS" pitchFamily="66" charset="0"/>
              </a:rPr>
              <a:t>A high current pulse was passed through a 0.5 mm diameter tantalum wire, simulating the stress expected in a full size target. The number of pulses was counted  before failure of the wire. Tantalum quickly proved to be too weak and was replaced by tungsten . Great care was needed to align the wire in the support structure to minimise the very large Lorenz magnetic forces. Most failures were probably due to this and to the wire sticking in the sliding free-end support /electrical connection.</a:t>
            </a:r>
          </a:p>
          <a:p>
            <a:pPr marL="341313" indent="-341313" algn="just" defTabSz="912813">
              <a:buFontTx/>
              <a:buAutoNum type="arabicPeriod"/>
            </a:pPr>
            <a:endParaRPr lang="en-GB" sz="2400">
              <a:latin typeface="Comic Sans MS"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0" y="184150"/>
            <a:ext cx="9144000" cy="3108325"/>
          </a:xfrm>
          <a:prstGeom prst="rect">
            <a:avLst/>
          </a:prstGeom>
          <a:noFill/>
          <a:ln w="9525">
            <a:noFill/>
            <a:miter lim="800000"/>
            <a:headEnd/>
            <a:tailEnd/>
          </a:ln>
        </p:spPr>
        <p:txBody>
          <a:bodyPr>
            <a:spAutoFit/>
          </a:bodyPr>
          <a:lstStyle/>
          <a:p>
            <a:pPr algn="just" defTabSz="912813"/>
            <a:r>
              <a:rPr lang="en-GB" sz="2800">
                <a:latin typeface="Comic Sans MS" pitchFamily="66" charset="0"/>
              </a:rPr>
              <a:t>It soon became evident in the wire shock tests that thermal shock was not the problem. The wire was not failing from a single or a few shock pulses, but could survive millions of pulses. </a:t>
            </a:r>
            <a:r>
              <a:rPr lang="en-GB" sz="2800">
                <a:solidFill>
                  <a:srgbClr val="0000FF"/>
                </a:solidFill>
                <a:latin typeface="Comic Sans MS" pitchFamily="66" charset="0"/>
              </a:rPr>
              <a:t>The problem is not thermal shock but fatigue and creep</a:t>
            </a:r>
            <a:r>
              <a:rPr lang="en-GB" sz="2800">
                <a:latin typeface="Comic Sans MS" pitchFamily="66" charset="0"/>
              </a:rPr>
              <a:t>. Fatigue and creep are not amenable to analysis. </a:t>
            </a:r>
            <a:r>
              <a:rPr lang="en-GB" sz="2800">
                <a:solidFill>
                  <a:srgbClr val="0000FF"/>
                </a:solidFill>
                <a:latin typeface="Comic Sans MS" pitchFamily="66" charset="0"/>
              </a:rPr>
              <a:t>It is not possible to predict the number of cycles to failure with any accuracy.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3"/>
          <p:cNvGrpSpPr>
            <a:grpSpLocks/>
          </p:cNvGrpSpPr>
          <p:nvPr/>
        </p:nvGrpSpPr>
        <p:grpSpPr bwMode="auto">
          <a:xfrm>
            <a:off x="395288" y="-981075"/>
            <a:ext cx="7847012" cy="7656513"/>
            <a:chOff x="249" y="-618"/>
            <a:chExt cx="4943" cy="4823"/>
          </a:xfrm>
        </p:grpSpPr>
        <p:sp>
          <p:nvSpPr>
            <p:cNvPr id="7172" name="Text Box 4"/>
            <p:cNvSpPr txBox="1">
              <a:spLocks noChangeArrowheads="1"/>
            </p:cNvSpPr>
            <p:nvPr/>
          </p:nvSpPr>
          <p:spPr bwMode="auto">
            <a:xfrm>
              <a:off x="4195" y="1298"/>
              <a:ext cx="998" cy="232"/>
            </a:xfrm>
            <a:prstGeom prst="rect">
              <a:avLst/>
            </a:prstGeom>
            <a:noFill/>
            <a:ln w="9525">
              <a:noFill/>
              <a:round/>
              <a:headEnd/>
              <a:tailEnd/>
            </a:ln>
          </p:spPr>
          <p:txBody>
            <a:bodyPr lIns="90000" tIns="46800" rIns="90000" bIns="46800">
              <a:spAutoFit/>
            </a:bodyPr>
            <a:lstStyle/>
            <a:p>
              <a:pPr defTabSz="449263">
                <a:spcBef>
                  <a:spcPts val="1125"/>
                </a:spcBef>
                <a:buClr>
                  <a:srgbClr val="0000FF"/>
                </a:buClr>
                <a:buSzPct val="100000"/>
                <a:buFont typeface="Arial" pitchFamily="34" charset="0"/>
                <a:buNone/>
                <a:tabLst>
                  <a:tab pos="0" algn="l"/>
                  <a:tab pos="446088" algn="l"/>
                  <a:tab pos="896938" algn="l"/>
                  <a:tab pos="1344613" algn="l"/>
                  <a:tab pos="1795463" algn="l"/>
                  <a:tab pos="2243138" algn="l"/>
                  <a:tab pos="2693988" algn="l"/>
                  <a:tab pos="3141663" algn="l"/>
                  <a:tab pos="3592513" algn="l"/>
                  <a:tab pos="4040188" algn="l"/>
                  <a:tab pos="4491038" algn="l"/>
                  <a:tab pos="4938713" algn="l"/>
                  <a:tab pos="5389563" algn="l"/>
                  <a:tab pos="5837238" algn="l"/>
                  <a:tab pos="6288088" algn="l"/>
                  <a:tab pos="6735763" algn="l"/>
                  <a:tab pos="7186613" algn="l"/>
                  <a:tab pos="7634288" algn="l"/>
                  <a:tab pos="8085138" algn="l"/>
                  <a:tab pos="8532813" algn="l"/>
                  <a:tab pos="8983663" algn="l"/>
                </a:tabLst>
              </a:pPr>
              <a:r>
                <a:rPr lang="en-GB">
                  <a:solidFill>
                    <a:srgbClr val="0000FF"/>
                  </a:solidFill>
                  <a:latin typeface="Calibri" pitchFamily="34" charset="0"/>
                  <a:cs typeface="Arial" pitchFamily="34" charset="0"/>
                </a:rPr>
                <a:t>Current</a:t>
              </a:r>
            </a:p>
          </p:txBody>
        </p:sp>
        <p:sp>
          <p:nvSpPr>
            <p:cNvPr id="7173" name="AutoShape 5"/>
            <p:cNvSpPr>
              <a:spLocks noChangeArrowheads="1"/>
            </p:cNvSpPr>
            <p:nvPr/>
          </p:nvSpPr>
          <p:spPr bwMode="auto">
            <a:xfrm>
              <a:off x="2381" y="618"/>
              <a:ext cx="862" cy="317"/>
            </a:xfrm>
            <a:custGeom>
              <a:avLst/>
              <a:gdLst>
                <a:gd name="T0" fmla="*/ 1 w 21600"/>
                <a:gd name="T1" fmla="*/ 0 h 21600"/>
                <a:gd name="T2" fmla="*/ 1 w 21600"/>
                <a:gd name="T3" fmla="*/ 0 h 21600"/>
                <a:gd name="T4" fmla="*/ 0 w 21600"/>
                <a:gd name="T5" fmla="*/ 0 h 21600"/>
                <a:gd name="T6" fmla="*/ 1 w 21600"/>
                <a:gd name="T7" fmla="*/ 0 h 21600"/>
                <a:gd name="T8" fmla="*/ 0 60000 65536"/>
                <a:gd name="T9" fmla="*/ 0 60000 65536"/>
                <a:gd name="T10" fmla="*/ 0 60000 65536"/>
                <a:gd name="T11" fmla="*/ 0 60000 65536"/>
                <a:gd name="T12" fmla="*/ 3408 w 21600"/>
                <a:gd name="T13" fmla="*/ 3407 h 21600"/>
                <a:gd name="T14" fmla="*/ 18192 w 21600"/>
                <a:gd name="T15" fmla="*/ 18193 h 21600"/>
              </a:gdLst>
              <a:ahLst/>
              <a:cxnLst>
                <a:cxn ang="T8">
                  <a:pos x="T0" y="T1"/>
                </a:cxn>
                <a:cxn ang="T9">
                  <a:pos x="T2" y="T3"/>
                </a:cxn>
                <a:cxn ang="T10">
                  <a:pos x="T4" y="T5"/>
                </a:cxn>
                <a:cxn ang="T11">
                  <a:pos x="T6" y="T7"/>
                </a:cxn>
              </a:cxnLst>
              <a:rect l="T12" t="T13" r="T14" b="T15"/>
              <a:pathLst>
                <a:path w="21600" h="21600">
                  <a:moveTo>
                    <a:pt x="0" y="0"/>
                  </a:moveTo>
                  <a:lnTo>
                    <a:pt x="3232" y="21600"/>
                  </a:lnTo>
                  <a:lnTo>
                    <a:pt x="18368" y="21600"/>
                  </a:lnTo>
                  <a:lnTo>
                    <a:pt x="21600" y="0"/>
                  </a:lnTo>
                  <a:close/>
                </a:path>
              </a:pathLst>
            </a:custGeom>
            <a:solidFill>
              <a:srgbClr val="808080"/>
            </a:solidFill>
            <a:ln w="9525">
              <a:noFill/>
              <a:round/>
              <a:headEnd/>
              <a:tailEnd/>
            </a:ln>
          </p:spPr>
          <p:txBody>
            <a:bodyPr wrap="none" anchor="ctr"/>
            <a:lstStyle/>
            <a:p>
              <a:pPr defTabSz="912813"/>
              <a:endParaRPr lang="en-GB">
                <a:latin typeface="Calibri" pitchFamily="34" charset="0"/>
              </a:endParaRPr>
            </a:p>
          </p:txBody>
        </p:sp>
        <p:sp>
          <p:nvSpPr>
            <p:cNvPr id="7174" name="AutoShape 6"/>
            <p:cNvSpPr>
              <a:spLocks noChangeArrowheads="1"/>
            </p:cNvSpPr>
            <p:nvPr/>
          </p:nvSpPr>
          <p:spPr bwMode="auto">
            <a:xfrm>
              <a:off x="2381" y="618"/>
              <a:ext cx="862" cy="453"/>
            </a:xfrm>
            <a:custGeom>
              <a:avLst/>
              <a:gdLst>
                <a:gd name="T0" fmla="*/ 1 w 21600"/>
                <a:gd name="T1" fmla="*/ 0 h 21600"/>
                <a:gd name="T2" fmla="*/ 1 w 21600"/>
                <a:gd name="T3" fmla="*/ 0 h 21600"/>
                <a:gd name="T4" fmla="*/ 0 w 21600"/>
                <a:gd name="T5" fmla="*/ 0 h 21600"/>
                <a:gd name="T6" fmla="*/ 1 w 21600"/>
                <a:gd name="T7" fmla="*/ 0 h 21600"/>
                <a:gd name="T8" fmla="*/ 0 60000 65536"/>
                <a:gd name="T9" fmla="*/ 0 60000 65536"/>
                <a:gd name="T10" fmla="*/ 0 60000 65536"/>
                <a:gd name="T11" fmla="*/ 0 60000 65536"/>
                <a:gd name="T12" fmla="*/ 4110 w 21600"/>
                <a:gd name="T13" fmla="*/ 4101 h 21600"/>
                <a:gd name="T14" fmla="*/ 17490 w 21600"/>
                <a:gd name="T15" fmla="*/ 17499 h 21600"/>
              </a:gdLst>
              <a:ahLst/>
              <a:cxnLst>
                <a:cxn ang="T8">
                  <a:pos x="T0" y="T1"/>
                </a:cxn>
                <a:cxn ang="T9">
                  <a:pos x="T2" y="T3"/>
                </a:cxn>
                <a:cxn ang="T10">
                  <a:pos x="T4" y="T5"/>
                </a:cxn>
                <a:cxn ang="T11">
                  <a:pos x="T6" y="T7"/>
                </a:cxn>
              </a:cxnLst>
              <a:rect l="T12" t="T13" r="T14" b="T15"/>
              <a:pathLst>
                <a:path w="21600" h="21600">
                  <a:moveTo>
                    <a:pt x="0" y="0"/>
                  </a:moveTo>
                  <a:lnTo>
                    <a:pt x="4611" y="21600"/>
                  </a:lnTo>
                  <a:lnTo>
                    <a:pt x="16989" y="21600"/>
                  </a:lnTo>
                  <a:lnTo>
                    <a:pt x="21600" y="0"/>
                  </a:lnTo>
                  <a:close/>
                </a:path>
              </a:pathLst>
            </a:custGeom>
            <a:noFill/>
            <a:ln w="28440">
              <a:solidFill>
                <a:srgbClr val="000000"/>
              </a:solidFill>
              <a:miter lim="800000"/>
              <a:headEnd/>
              <a:tailEnd/>
            </a:ln>
          </p:spPr>
          <p:txBody>
            <a:bodyPr wrap="none" anchor="ctr"/>
            <a:lstStyle/>
            <a:p>
              <a:pPr defTabSz="912813"/>
              <a:endParaRPr lang="en-GB">
                <a:latin typeface="Calibri" pitchFamily="34" charset="0"/>
              </a:endParaRPr>
            </a:p>
          </p:txBody>
        </p:sp>
        <p:sp>
          <p:nvSpPr>
            <p:cNvPr id="7175" name="Text Box 7"/>
            <p:cNvSpPr txBox="1">
              <a:spLocks noChangeArrowheads="1"/>
            </p:cNvSpPr>
            <p:nvPr/>
          </p:nvSpPr>
          <p:spPr bwMode="auto">
            <a:xfrm>
              <a:off x="3470" y="3385"/>
              <a:ext cx="1497" cy="328"/>
            </a:xfrm>
            <a:prstGeom prst="rect">
              <a:avLst/>
            </a:prstGeom>
            <a:noFill/>
            <a:ln w="9525">
              <a:noFill/>
              <a:round/>
              <a:headEnd/>
              <a:tailEnd/>
            </a:ln>
          </p:spPr>
          <p:txBody>
            <a:bodyPr lIns="90000" tIns="46800" rIns="90000" bIns="46800">
              <a:spAutoFit/>
            </a:bodyPr>
            <a:lstStyle/>
            <a:p>
              <a:pPr defTabSz="449263">
                <a:spcBef>
                  <a:spcPts val="875"/>
                </a:spcBef>
                <a:buClr>
                  <a:srgbClr val="000000"/>
                </a:buClr>
                <a:buSzPct val="100000"/>
                <a:buFont typeface="Arial" pitchFamily="34" charset="0"/>
                <a:buNone/>
                <a:tabLst>
                  <a:tab pos="0" algn="l"/>
                  <a:tab pos="446088" algn="l"/>
                  <a:tab pos="896938" algn="l"/>
                  <a:tab pos="1344613" algn="l"/>
                  <a:tab pos="1795463" algn="l"/>
                  <a:tab pos="2243138" algn="l"/>
                  <a:tab pos="2693988" algn="l"/>
                  <a:tab pos="3141663" algn="l"/>
                  <a:tab pos="3592513" algn="l"/>
                  <a:tab pos="4040188" algn="l"/>
                  <a:tab pos="4491038" algn="l"/>
                  <a:tab pos="4938713" algn="l"/>
                  <a:tab pos="5389563" algn="l"/>
                  <a:tab pos="5837238" algn="l"/>
                  <a:tab pos="6288088" algn="l"/>
                  <a:tab pos="6735763" algn="l"/>
                  <a:tab pos="7186613" algn="l"/>
                  <a:tab pos="7634288" algn="l"/>
                  <a:tab pos="8085138" algn="l"/>
                  <a:tab pos="8532813" algn="l"/>
                  <a:tab pos="8983663" algn="l"/>
                </a:tabLst>
              </a:pPr>
              <a:r>
                <a:rPr lang="en-GB" sz="1400">
                  <a:solidFill>
                    <a:srgbClr val="000000"/>
                  </a:solidFill>
                  <a:latin typeface="Calibri" pitchFamily="34" charset="0"/>
                  <a:cs typeface="Arial" pitchFamily="34" charset="0"/>
                </a:rPr>
                <a:t>Inner conductor of co-axial insulator feed-through.</a:t>
              </a:r>
            </a:p>
          </p:txBody>
        </p:sp>
        <p:sp>
          <p:nvSpPr>
            <p:cNvPr id="7176" name="Text Box 8"/>
            <p:cNvSpPr txBox="1">
              <a:spLocks noChangeArrowheads="1"/>
            </p:cNvSpPr>
            <p:nvPr/>
          </p:nvSpPr>
          <p:spPr bwMode="auto">
            <a:xfrm>
              <a:off x="1020" y="2160"/>
              <a:ext cx="1044" cy="328"/>
            </a:xfrm>
            <a:prstGeom prst="rect">
              <a:avLst/>
            </a:prstGeom>
            <a:noFill/>
            <a:ln w="9525">
              <a:noFill/>
              <a:round/>
              <a:headEnd/>
              <a:tailEnd/>
            </a:ln>
          </p:spPr>
          <p:txBody>
            <a:bodyPr lIns="90000" tIns="46800" rIns="90000" bIns="46800">
              <a:spAutoFit/>
            </a:bodyPr>
            <a:lstStyle/>
            <a:p>
              <a:pPr defTabSz="449263">
                <a:spcBef>
                  <a:spcPts val="875"/>
                </a:spcBef>
                <a:buClr>
                  <a:srgbClr val="000000"/>
                </a:buClr>
                <a:buSzPct val="100000"/>
                <a:buFont typeface="Arial" pitchFamily="34" charset="0"/>
                <a:buNone/>
                <a:tabLst>
                  <a:tab pos="0" algn="l"/>
                  <a:tab pos="446088" algn="l"/>
                  <a:tab pos="896938" algn="l"/>
                  <a:tab pos="1344613" algn="l"/>
                  <a:tab pos="1795463" algn="l"/>
                  <a:tab pos="2243138" algn="l"/>
                  <a:tab pos="2693988" algn="l"/>
                  <a:tab pos="3141663" algn="l"/>
                  <a:tab pos="3592513" algn="l"/>
                  <a:tab pos="4040188" algn="l"/>
                  <a:tab pos="4491038" algn="l"/>
                  <a:tab pos="4938713" algn="l"/>
                  <a:tab pos="5389563" algn="l"/>
                  <a:tab pos="5837238" algn="l"/>
                  <a:tab pos="6288088" algn="l"/>
                  <a:tab pos="6735763" algn="l"/>
                  <a:tab pos="7186613" algn="l"/>
                  <a:tab pos="7634288" algn="l"/>
                  <a:tab pos="8085138" algn="l"/>
                  <a:tab pos="8532813" algn="l"/>
                  <a:tab pos="8983663" algn="l"/>
                </a:tabLst>
              </a:pPr>
              <a:r>
                <a:rPr lang="en-GB" sz="1400">
                  <a:solidFill>
                    <a:srgbClr val="000000"/>
                  </a:solidFill>
                  <a:latin typeface="Calibri" pitchFamily="34" charset="0"/>
                  <a:cs typeface="Arial" pitchFamily="34" charset="0"/>
                </a:rPr>
                <a:t>Stainless steel split sphere</a:t>
              </a:r>
            </a:p>
          </p:txBody>
        </p:sp>
        <p:sp>
          <p:nvSpPr>
            <p:cNvPr id="7177" name="Text Box 9"/>
            <p:cNvSpPr txBox="1">
              <a:spLocks noChangeArrowheads="1"/>
            </p:cNvSpPr>
            <p:nvPr/>
          </p:nvSpPr>
          <p:spPr bwMode="auto">
            <a:xfrm>
              <a:off x="975" y="2704"/>
              <a:ext cx="771" cy="194"/>
            </a:xfrm>
            <a:prstGeom prst="rect">
              <a:avLst/>
            </a:prstGeom>
            <a:noFill/>
            <a:ln w="9525">
              <a:noFill/>
              <a:round/>
              <a:headEnd/>
              <a:tailEnd/>
            </a:ln>
          </p:spPr>
          <p:txBody>
            <a:bodyPr lIns="90000" tIns="46800" rIns="90000" bIns="46800">
              <a:spAutoFit/>
            </a:bodyPr>
            <a:lstStyle/>
            <a:p>
              <a:pPr defTabSz="449263">
                <a:spcBef>
                  <a:spcPts val="875"/>
                </a:spcBef>
                <a:buClr>
                  <a:srgbClr val="000000"/>
                </a:buClr>
                <a:buSzPct val="100000"/>
                <a:buFont typeface="Arial" pitchFamily="34" charset="0"/>
                <a:buNone/>
                <a:tabLst>
                  <a:tab pos="0" algn="l"/>
                  <a:tab pos="446088" algn="l"/>
                  <a:tab pos="896938" algn="l"/>
                  <a:tab pos="1344613" algn="l"/>
                  <a:tab pos="1795463" algn="l"/>
                  <a:tab pos="2243138" algn="l"/>
                  <a:tab pos="2693988" algn="l"/>
                  <a:tab pos="3141663" algn="l"/>
                  <a:tab pos="3592513" algn="l"/>
                  <a:tab pos="4040188" algn="l"/>
                  <a:tab pos="4491038" algn="l"/>
                  <a:tab pos="4938713" algn="l"/>
                  <a:tab pos="5389563" algn="l"/>
                  <a:tab pos="5837238" algn="l"/>
                  <a:tab pos="6288088" algn="l"/>
                  <a:tab pos="6735763" algn="l"/>
                  <a:tab pos="7186613" algn="l"/>
                  <a:tab pos="7634288" algn="l"/>
                  <a:tab pos="8085138" algn="l"/>
                  <a:tab pos="8532813" algn="l"/>
                  <a:tab pos="8983663" algn="l"/>
                </a:tabLst>
              </a:pPr>
              <a:r>
                <a:rPr lang="en-GB" sz="1400">
                  <a:solidFill>
                    <a:srgbClr val="000000"/>
                  </a:solidFill>
                  <a:latin typeface="Calibri" pitchFamily="34" charset="0"/>
                  <a:cs typeface="Arial" pitchFamily="34" charset="0"/>
                </a:rPr>
                <a:t>Copper “nut”</a:t>
              </a:r>
            </a:p>
          </p:txBody>
        </p:sp>
        <p:sp>
          <p:nvSpPr>
            <p:cNvPr id="7178" name="Line 10"/>
            <p:cNvSpPr>
              <a:spLocks noChangeShapeType="1"/>
            </p:cNvSpPr>
            <p:nvPr/>
          </p:nvSpPr>
          <p:spPr bwMode="auto">
            <a:xfrm>
              <a:off x="2215" y="2608"/>
              <a:ext cx="280" cy="1"/>
            </a:xfrm>
            <a:prstGeom prst="line">
              <a:avLst/>
            </a:prstGeom>
            <a:noFill/>
            <a:ln w="9360">
              <a:solidFill>
                <a:srgbClr val="000000"/>
              </a:solidFill>
              <a:miter lim="800000"/>
              <a:headEnd/>
              <a:tailEnd type="triangle" w="med" len="med"/>
            </a:ln>
          </p:spPr>
          <p:txBody>
            <a:bodyPr/>
            <a:lstStyle/>
            <a:p>
              <a:endParaRPr lang="en-GB"/>
            </a:p>
          </p:txBody>
        </p:sp>
        <p:sp>
          <p:nvSpPr>
            <p:cNvPr id="7179" name="Rectangle 11"/>
            <p:cNvSpPr>
              <a:spLocks noChangeArrowheads="1"/>
            </p:cNvSpPr>
            <p:nvPr/>
          </p:nvSpPr>
          <p:spPr bwMode="auto">
            <a:xfrm>
              <a:off x="2154" y="2293"/>
              <a:ext cx="1270" cy="1076"/>
            </a:xfrm>
            <a:prstGeom prst="rect">
              <a:avLst/>
            </a:prstGeom>
            <a:solidFill>
              <a:srgbClr val="FFCC00"/>
            </a:solidFill>
            <a:ln w="9525">
              <a:noFill/>
              <a:round/>
              <a:headEnd/>
              <a:tailEnd/>
            </a:ln>
          </p:spPr>
          <p:txBody>
            <a:bodyPr wrap="none" anchor="ctr"/>
            <a:lstStyle/>
            <a:p>
              <a:pPr defTabSz="912813"/>
              <a:endParaRPr lang="en-GB">
                <a:latin typeface="Calibri" pitchFamily="34" charset="0"/>
              </a:endParaRPr>
            </a:p>
          </p:txBody>
        </p:sp>
        <p:sp>
          <p:nvSpPr>
            <p:cNvPr id="7180" name="AutoShape 12"/>
            <p:cNvSpPr>
              <a:spLocks noChangeArrowheads="1"/>
            </p:cNvSpPr>
            <p:nvPr/>
          </p:nvSpPr>
          <p:spPr bwMode="auto">
            <a:xfrm>
              <a:off x="2492" y="2251"/>
              <a:ext cx="636" cy="290"/>
            </a:xfrm>
            <a:prstGeom prst="triangle">
              <a:avLst>
                <a:gd name="adj" fmla="val 50000"/>
              </a:avLst>
            </a:prstGeom>
            <a:solidFill>
              <a:srgbClr val="FFFFFF"/>
            </a:solidFill>
            <a:ln w="9525">
              <a:noFill/>
              <a:round/>
              <a:headEnd/>
              <a:tailEnd/>
            </a:ln>
          </p:spPr>
          <p:txBody>
            <a:bodyPr wrap="none" anchor="ctr"/>
            <a:lstStyle/>
            <a:p>
              <a:pPr defTabSz="912813"/>
              <a:endParaRPr lang="en-GB">
                <a:latin typeface="Calibri" pitchFamily="34" charset="0"/>
              </a:endParaRPr>
            </a:p>
          </p:txBody>
        </p:sp>
        <p:sp>
          <p:nvSpPr>
            <p:cNvPr id="7181" name="Rectangle 13"/>
            <p:cNvSpPr>
              <a:spLocks noChangeArrowheads="1"/>
            </p:cNvSpPr>
            <p:nvPr/>
          </p:nvSpPr>
          <p:spPr bwMode="auto">
            <a:xfrm>
              <a:off x="2450" y="2541"/>
              <a:ext cx="720" cy="828"/>
            </a:xfrm>
            <a:prstGeom prst="rect">
              <a:avLst/>
            </a:prstGeom>
            <a:solidFill>
              <a:srgbClr val="FFFFFF"/>
            </a:solidFill>
            <a:ln w="9525">
              <a:noFill/>
              <a:round/>
              <a:headEnd/>
              <a:tailEnd/>
            </a:ln>
          </p:spPr>
          <p:txBody>
            <a:bodyPr wrap="none" anchor="ctr"/>
            <a:lstStyle/>
            <a:p>
              <a:pPr defTabSz="912813"/>
              <a:endParaRPr lang="en-GB">
                <a:latin typeface="Calibri" pitchFamily="34" charset="0"/>
              </a:endParaRPr>
            </a:p>
          </p:txBody>
        </p:sp>
        <p:sp>
          <p:nvSpPr>
            <p:cNvPr id="7182" name="Line 14"/>
            <p:cNvSpPr>
              <a:spLocks noChangeShapeType="1"/>
            </p:cNvSpPr>
            <p:nvPr/>
          </p:nvSpPr>
          <p:spPr bwMode="auto">
            <a:xfrm flipH="1">
              <a:off x="2446" y="2541"/>
              <a:ext cx="6" cy="1213"/>
            </a:xfrm>
            <a:prstGeom prst="line">
              <a:avLst/>
            </a:prstGeom>
            <a:noFill/>
            <a:ln w="9360">
              <a:solidFill>
                <a:srgbClr val="000000"/>
              </a:solidFill>
              <a:miter lim="800000"/>
              <a:headEnd/>
              <a:tailEnd/>
            </a:ln>
          </p:spPr>
          <p:txBody>
            <a:bodyPr/>
            <a:lstStyle/>
            <a:p>
              <a:endParaRPr lang="en-GB"/>
            </a:p>
          </p:txBody>
        </p:sp>
        <p:sp>
          <p:nvSpPr>
            <p:cNvPr id="7183" name="Line 15"/>
            <p:cNvSpPr>
              <a:spLocks noChangeShapeType="1"/>
            </p:cNvSpPr>
            <p:nvPr/>
          </p:nvSpPr>
          <p:spPr bwMode="auto">
            <a:xfrm flipH="1">
              <a:off x="3164" y="2541"/>
              <a:ext cx="8" cy="1207"/>
            </a:xfrm>
            <a:prstGeom prst="line">
              <a:avLst/>
            </a:prstGeom>
            <a:noFill/>
            <a:ln w="9360">
              <a:solidFill>
                <a:srgbClr val="000000"/>
              </a:solidFill>
              <a:miter lim="800000"/>
              <a:headEnd/>
              <a:tailEnd/>
            </a:ln>
          </p:spPr>
          <p:txBody>
            <a:bodyPr/>
            <a:lstStyle/>
            <a:p>
              <a:endParaRPr lang="en-GB"/>
            </a:p>
          </p:txBody>
        </p:sp>
        <p:sp>
          <p:nvSpPr>
            <p:cNvPr id="7184" name="Line 16"/>
            <p:cNvSpPr>
              <a:spLocks noChangeShapeType="1"/>
            </p:cNvSpPr>
            <p:nvPr/>
          </p:nvSpPr>
          <p:spPr bwMode="auto">
            <a:xfrm>
              <a:off x="2450" y="3121"/>
              <a:ext cx="720" cy="1"/>
            </a:xfrm>
            <a:prstGeom prst="line">
              <a:avLst/>
            </a:prstGeom>
            <a:noFill/>
            <a:ln w="9360">
              <a:solidFill>
                <a:srgbClr val="000000"/>
              </a:solidFill>
              <a:miter lim="800000"/>
              <a:headEnd/>
              <a:tailEnd/>
            </a:ln>
          </p:spPr>
          <p:txBody>
            <a:bodyPr/>
            <a:lstStyle/>
            <a:p>
              <a:endParaRPr lang="en-GB"/>
            </a:p>
          </p:txBody>
        </p:sp>
        <p:sp>
          <p:nvSpPr>
            <p:cNvPr id="7185" name="Line 17"/>
            <p:cNvSpPr>
              <a:spLocks noChangeShapeType="1"/>
            </p:cNvSpPr>
            <p:nvPr/>
          </p:nvSpPr>
          <p:spPr bwMode="auto">
            <a:xfrm>
              <a:off x="2492" y="2954"/>
              <a:ext cx="1" cy="829"/>
            </a:xfrm>
            <a:prstGeom prst="line">
              <a:avLst/>
            </a:prstGeom>
            <a:noFill/>
            <a:ln w="9360">
              <a:solidFill>
                <a:srgbClr val="000000"/>
              </a:solidFill>
              <a:miter lim="800000"/>
              <a:headEnd/>
              <a:tailEnd/>
            </a:ln>
          </p:spPr>
          <p:txBody>
            <a:bodyPr/>
            <a:lstStyle/>
            <a:p>
              <a:endParaRPr lang="en-GB"/>
            </a:p>
          </p:txBody>
        </p:sp>
        <p:sp>
          <p:nvSpPr>
            <p:cNvPr id="7186" name="Line 18"/>
            <p:cNvSpPr>
              <a:spLocks noChangeShapeType="1"/>
            </p:cNvSpPr>
            <p:nvPr/>
          </p:nvSpPr>
          <p:spPr bwMode="auto">
            <a:xfrm>
              <a:off x="3128" y="2954"/>
              <a:ext cx="1" cy="828"/>
            </a:xfrm>
            <a:prstGeom prst="line">
              <a:avLst/>
            </a:prstGeom>
            <a:noFill/>
            <a:ln w="9360">
              <a:solidFill>
                <a:srgbClr val="000000"/>
              </a:solidFill>
              <a:miter lim="800000"/>
              <a:headEnd/>
              <a:tailEnd/>
            </a:ln>
          </p:spPr>
          <p:txBody>
            <a:bodyPr/>
            <a:lstStyle/>
            <a:p>
              <a:endParaRPr lang="en-GB"/>
            </a:p>
          </p:txBody>
        </p:sp>
        <p:sp>
          <p:nvSpPr>
            <p:cNvPr id="7187" name="Oval 19"/>
            <p:cNvSpPr>
              <a:spLocks noChangeArrowheads="1"/>
            </p:cNvSpPr>
            <p:nvPr/>
          </p:nvSpPr>
          <p:spPr bwMode="auto">
            <a:xfrm>
              <a:off x="2535" y="2334"/>
              <a:ext cx="550" cy="538"/>
            </a:xfrm>
            <a:prstGeom prst="ellipse">
              <a:avLst/>
            </a:prstGeom>
            <a:solidFill>
              <a:srgbClr val="D9D9FF"/>
            </a:solidFill>
            <a:ln w="9360">
              <a:solidFill>
                <a:srgbClr val="0000FF"/>
              </a:solidFill>
              <a:miter lim="800000"/>
              <a:headEnd/>
              <a:tailEnd/>
            </a:ln>
          </p:spPr>
          <p:txBody>
            <a:bodyPr wrap="none" anchor="ctr"/>
            <a:lstStyle/>
            <a:p>
              <a:pPr defTabSz="912813"/>
              <a:endParaRPr lang="en-GB">
                <a:latin typeface="Calibri" pitchFamily="34" charset="0"/>
              </a:endParaRPr>
            </a:p>
          </p:txBody>
        </p:sp>
        <p:sp>
          <p:nvSpPr>
            <p:cNvPr id="7188" name="Line 20"/>
            <p:cNvSpPr>
              <a:spLocks noChangeShapeType="1"/>
            </p:cNvSpPr>
            <p:nvPr/>
          </p:nvSpPr>
          <p:spPr bwMode="auto">
            <a:xfrm>
              <a:off x="2789" y="2334"/>
              <a:ext cx="1" cy="538"/>
            </a:xfrm>
            <a:prstGeom prst="line">
              <a:avLst/>
            </a:prstGeom>
            <a:noFill/>
            <a:ln w="9360">
              <a:solidFill>
                <a:srgbClr val="000000"/>
              </a:solidFill>
              <a:miter lim="800000"/>
              <a:headEnd/>
              <a:tailEnd/>
            </a:ln>
          </p:spPr>
          <p:txBody>
            <a:bodyPr/>
            <a:lstStyle/>
            <a:p>
              <a:endParaRPr lang="en-GB"/>
            </a:p>
          </p:txBody>
        </p:sp>
        <p:sp>
          <p:nvSpPr>
            <p:cNvPr id="7189" name="Line 21"/>
            <p:cNvSpPr>
              <a:spLocks noChangeShapeType="1"/>
            </p:cNvSpPr>
            <p:nvPr/>
          </p:nvSpPr>
          <p:spPr bwMode="auto">
            <a:xfrm>
              <a:off x="2831" y="2334"/>
              <a:ext cx="1" cy="538"/>
            </a:xfrm>
            <a:prstGeom prst="line">
              <a:avLst/>
            </a:prstGeom>
            <a:noFill/>
            <a:ln w="9360">
              <a:solidFill>
                <a:srgbClr val="000000"/>
              </a:solidFill>
              <a:miter lim="800000"/>
              <a:headEnd/>
              <a:tailEnd/>
            </a:ln>
          </p:spPr>
          <p:txBody>
            <a:bodyPr/>
            <a:lstStyle/>
            <a:p>
              <a:endParaRPr lang="en-GB"/>
            </a:p>
          </p:txBody>
        </p:sp>
        <p:sp>
          <p:nvSpPr>
            <p:cNvPr id="7190" name="Line 22"/>
            <p:cNvSpPr>
              <a:spLocks noChangeShapeType="1"/>
            </p:cNvSpPr>
            <p:nvPr/>
          </p:nvSpPr>
          <p:spPr bwMode="auto">
            <a:xfrm>
              <a:off x="2154" y="2293"/>
              <a:ext cx="1270" cy="1"/>
            </a:xfrm>
            <a:prstGeom prst="line">
              <a:avLst/>
            </a:prstGeom>
            <a:noFill/>
            <a:ln w="9360">
              <a:solidFill>
                <a:srgbClr val="0000FF"/>
              </a:solidFill>
              <a:miter lim="800000"/>
              <a:headEnd/>
              <a:tailEnd/>
            </a:ln>
          </p:spPr>
          <p:txBody>
            <a:bodyPr/>
            <a:lstStyle/>
            <a:p>
              <a:endParaRPr lang="en-GB"/>
            </a:p>
          </p:txBody>
        </p:sp>
        <p:sp>
          <p:nvSpPr>
            <p:cNvPr id="7191" name="Line 23"/>
            <p:cNvSpPr>
              <a:spLocks noChangeShapeType="1"/>
            </p:cNvSpPr>
            <p:nvPr/>
          </p:nvSpPr>
          <p:spPr bwMode="auto">
            <a:xfrm flipH="1">
              <a:off x="2490" y="2293"/>
              <a:ext cx="259" cy="248"/>
            </a:xfrm>
            <a:prstGeom prst="line">
              <a:avLst/>
            </a:prstGeom>
            <a:noFill/>
            <a:ln w="9360">
              <a:solidFill>
                <a:srgbClr val="000000"/>
              </a:solidFill>
              <a:miter lim="800000"/>
              <a:headEnd/>
              <a:tailEnd/>
            </a:ln>
          </p:spPr>
          <p:txBody>
            <a:bodyPr/>
            <a:lstStyle/>
            <a:p>
              <a:endParaRPr lang="en-GB"/>
            </a:p>
          </p:txBody>
        </p:sp>
        <p:sp>
          <p:nvSpPr>
            <p:cNvPr id="7192" name="Line 24"/>
            <p:cNvSpPr>
              <a:spLocks noChangeShapeType="1"/>
            </p:cNvSpPr>
            <p:nvPr/>
          </p:nvSpPr>
          <p:spPr bwMode="auto">
            <a:xfrm>
              <a:off x="2874" y="2293"/>
              <a:ext cx="254" cy="248"/>
            </a:xfrm>
            <a:prstGeom prst="line">
              <a:avLst/>
            </a:prstGeom>
            <a:noFill/>
            <a:ln w="9360">
              <a:solidFill>
                <a:srgbClr val="000000"/>
              </a:solidFill>
              <a:miter lim="800000"/>
              <a:headEnd/>
              <a:tailEnd/>
            </a:ln>
          </p:spPr>
          <p:txBody>
            <a:bodyPr/>
            <a:lstStyle/>
            <a:p>
              <a:endParaRPr lang="en-GB"/>
            </a:p>
          </p:txBody>
        </p:sp>
        <p:sp>
          <p:nvSpPr>
            <p:cNvPr id="7193" name="Line 25"/>
            <p:cNvSpPr>
              <a:spLocks noChangeShapeType="1"/>
            </p:cNvSpPr>
            <p:nvPr/>
          </p:nvSpPr>
          <p:spPr bwMode="auto">
            <a:xfrm>
              <a:off x="2154" y="2293"/>
              <a:ext cx="1" cy="1076"/>
            </a:xfrm>
            <a:prstGeom prst="line">
              <a:avLst/>
            </a:prstGeom>
            <a:noFill/>
            <a:ln w="9360">
              <a:solidFill>
                <a:srgbClr val="0000FF"/>
              </a:solidFill>
              <a:miter lim="800000"/>
              <a:headEnd/>
              <a:tailEnd/>
            </a:ln>
          </p:spPr>
          <p:txBody>
            <a:bodyPr/>
            <a:lstStyle/>
            <a:p>
              <a:endParaRPr lang="en-GB"/>
            </a:p>
          </p:txBody>
        </p:sp>
        <p:sp>
          <p:nvSpPr>
            <p:cNvPr id="7194" name="Line 26"/>
            <p:cNvSpPr>
              <a:spLocks noChangeShapeType="1"/>
            </p:cNvSpPr>
            <p:nvPr/>
          </p:nvSpPr>
          <p:spPr bwMode="auto">
            <a:xfrm>
              <a:off x="3424" y="2293"/>
              <a:ext cx="1" cy="1076"/>
            </a:xfrm>
            <a:prstGeom prst="line">
              <a:avLst/>
            </a:prstGeom>
            <a:noFill/>
            <a:ln w="9360">
              <a:solidFill>
                <a:srgbClr val="0000FF"/>
              </a:solidFill>
              <a:miter lim="800000"/>
              <a:headEnd/>
              <a:tailEnd/>
            </a:ln>
          </p:spPr>
          <p:txBody>
            <a:bodyPr/>
            <a:lstStyle/>
            <a:p>
              <a:endParaRPr lang="en-GB"/>
            </a:p>
          </p:txBody>
        </p:sp>
        <p:sp>
          <p:nvSpPr>
            <p:cNvPr id="7195" name="Line 27"/>
            <p:cNvSpPr>
              <a:spLocks noChangeShapeType="1"/>
            </p:cNvSpPr>
            <p:nvPr/>
          </p:nvSpPr>
          <p:spPr bwMode="auto">
            <a:xfrm>
              <a:off x="2154" y="3369"/>
              <a:ext cx="338" cy="1"/>
            </a:xfrm>
            <a:prstGeom prst="line">
              <a:avLst/>
            </a:prstGeom>
            <a:noFill/>
            <a:ln w="9360">
              <a:solidFill>
                <a:srgbClr val="0000FF"/>
              </a:solidFill>
              <a:miter lim="800000"/>
              <a:headEnd/>
              <a:tailEnd/>
            </a:ln>
          </p:spPr>
          <p:txBody>
            <a:bodyPr/>
            <a:lstStyle/>
            <a:p>
              <a:endParaRPr lang="en-GB"/>
            </a:p>
          </p:txBody>
        </p:sp>
        <p:sp>
          <p:nvSpPr>
            <p:cNvPr id="7196" name="Line 28"/>
            <p:cNvSpPr>
              <a:spLocks noChangeShapeType="1"/>
            </p:cNvSpPr>
            <p:nvPr/>
          </p:nvSpPr>
          <p:spPr bwMode="auto">
            <a:xfrm flipH="1">
              <a:off x="2448" y="2954"/>
              <a:ext cx="89" cy="1"/>
            </a:xfrm>
            <a:prstGeom prst="line">
              <a:avLst/>
            </a:prstGeom>
            <a:noFill/>
            <a:ln w="9360">
              <a:solidFill>
                <a:srgbClr val="000000"/>
              </a:solidFill>
              <a:miter lim="800000"/>
              <a:headEnd/>
              <a:tailEnd/>
            </a:ln>
          </p:spPr>
          <p:txBody>
            <a:bodyPr/>
            <a:lstStyle/>
            <a:p>
              <a:endParaRPr lang="en-GB"/>
            </a:p>
          </p:txBody>
        </p:sp>
        <p:sp>
          <p:nvSpPr>
            <p:cNvPr id="7197" name="Line 29"/>
            <p:cNvSpPr>
              <a:spLocks noChangeShapeType="1"/>
            </p:cNvSpPr>
            <p:nvPr/>
          </p:nvSpPr>
          <p:spPr bwMode="auto">
            <a:xfrm>
              <a:off x="3085" y="2954"/>
              <a:ext cx="85" cy="1"/>
            </a:xfrm>
            <a:prstGeom prst="line">
              <a:avLst/>
            </a:prstGeom>
            <a:noFill/>
            <a:ln w="9360">
              <a:solidFill>
                <a:srgbClr val="000000"/>
              </a:solidFill>
              <a:miter lim="800000"/>
              <a:headEnd/>
              <a:tailEnd/>
            </a:ln>
          </p:spPr>
          <p:txBody>
            <a:bodyPr/>
            <a:lstStyle/>
            <a:p>
              <a:endParaRPr lang="en-GB"/>
            </a:p>
          </p:txBody>
        </p:sp>
        <p:sp>
          <p:nvSpPr>
            <p:cNvPr id="7198" name="Line 30"/>
            <p:cNvSpPr>
              <a:spLocks noChangeShapeType="1"/>
            </p:cNvSpPr>
            <p:nvPr/>
          </p:nvSpPr>
          <p:spPr bwMode="auto">
            <a:xfrm>
              <a:off x="2450" y="2541"/>
              <a:ext cx="42" cy="1"/>
            </a:xfrm>
            <a:prstGeom prst="line">
              <a:avLst/>
            </a:prstGeom>
            <a:noFill/>
            <a:ln w="9360">
              <a:solidFill>
                <a:srgbClr val="000000"/>
              </a:solidFill>
              <a:miter lim="800000"/>
              <a:headEnd/>
              <a:tailEnd/>
            </a:ln>
          </p:spPr>
          <p:txBody>
            <a:bodyPr/>
            <a:lstStyle/>
            <a:p>
              <a:endParaRPr lang="en-GB"/>
            </a:p>
          </p:txBody>
        </p:sp>
        <p:sp>
          <p:nvSpPr>
            <p:cNvPr id="7199" name="Line 31"/>
            <p:cNvSpPr>
              <a:spLocks noChangeShapeType="1"/>
            </p:cNvSpPr>
            <p:nvPr/>
          </p:nvSpPr>
          <p:spPr bwMode="auto">
            <a:xfrm>
              <a:off x="3128" y="2541"/>
              <a:ext cx="42" cy="1"/>
            </a:xfrm>
            <a:prstGeom prst="line">
              <a:avLst/>
            </a:prstGeom>
            <a:noFill/>
            <a:ln w="9360">
              <a:solidFill>
                <a:srgbClr val="000000"/>
              </a:solidFill>
              <a:miter lim="800000"/>
              <a:headEnd/>
              <a:tailEnd/>
            </a:ln>
          </p:spPr>
          <p:txBody>
            <a:bodyPr/>
            <a:lstStyle/>
            <a:p>
              <a:endParaRPr lang="en-GB"/>
            </a:p>
          </p:txBody>
        </p:sp>
        <p:sp>
          <p:nvSpPr>
            <p:cNvPr id="7200" name="Line 32"/>
            <p:cNvSpPr>
              <a:spLocks noChangeShapeType="1"/>
            </p:cNvSpPr>
            <p:nvPr/>
          </p:nvSpPr>
          <p:spPr bwMode="auto">
            <a:xfrm flipH="1">
              <a:off x="3126" y="3369"/>
              <a:ext cx="300" cy="1"/>
            </a:xfrm>
            <a:prstGeom prst="line">
              <a:avLst/>
            </a:prstGeom>
            <a:noFill/>
            <a:ln w="9360">
              <a:solidFill>
                <a:srgbClr val="0000FF"/>
              </a:solidFill>
              <a:miter lim="800000"/>
              <a:headEnd/>
              <a:tailEnd/>
            </a:ln>
          </p:spPr>
          <p:txBody>
            <a:bodyPr/>
            <a:lstStyle/>
            <a:p>
              <a:endParaRPr lang="en-GB"/>
            </a:p>
          </p:txBody>
        </p:sp>
        <p:sp>
          <p:nvSpPr>
            <p:cNvPr id="7201" name="Line 33"/>
            <p:cNvSpPr>
              <a:spLocks noChangeShapeType="1"/>
            </p:cNvSpPr>
            <p:nvPr/>
          </p:nvSpPr>
          <p:spPr bwMode="auto">
            <a:xfrm flipH="1">
              <a:off x="2829" y="2707"/>
              <a:ext cx="258" cy="290"/>
            </a:xfrm>
            <a:prstGeom prst="line">
              <a:avLst/>
            </a:prstGeom>
            <a:noFill/>
            <a:ln w="9360">
              <a:solidFill>
                <a:srgbClr val="000000"/>
              </a:solidFill>
              <a:miter lim="800000"/>
              <a:headEnd/>
              <a:tailEnd/>
            </a:ln>
          </p:spPr>
          <p:txBody>
            <a:bodyPr/>
            <a:lstStyle/>
            <a:p>
              <a:endParaRPr lang="en-GB"/>
            </a:p>
          </p:txBody>
        </p:sp>
        <p:sp>
          <p:nvSpPr>
            <p:cNvPr id="7202" name="Line 34"/>
            <p:cNvSpPr>
              <a:spLocks noChangeShapeType="1"/>
            </p:cNvSpPr>
            <p:nvPr/>
          </p:nvSpPr>
          <p:spPr bwMode="auto">
            <a:xfrm>
              <a:off x="3085" y="2707"/>
              <a:ext cx="1" cy="414"/>
            </a:xfrm>
            <a:prstGeom prst="line">
              <a:avLst/>
            </a:prstGeom>
            <a:noFill/>
            <a:ln w="9360">
              <a:solidFill>
                <a:srgbClr val="000000"/>
              </a:solidFill>
              <a:miter lim="800000"/>
              <a:headEnd/>
              <a:tailEnd/>
            </a:ln>
          </p:spPr>
          <p:txBody>
            <a:bodyPr/>
            <a:lstStyle/>
            <a:p>
              <a:endParaRPr lang="en-GB"/>
            </a:p>
          </p:txBody>
        </p:sp>
        <p:sp>
          <p:nvSpPr>
            <p:cNvPr id="7203" name="Line 35"/>
            <p:cNvSpPr>
              <a:spLocks noChangeShapeType="1"/>
            </p:cNvSpPr>
            <p:nvPr/>
          </p:nvSpPr>
          <p:spPr bwMode="auto">
            <a:xfrm>
              <a:off x="2535" y="2707"/>
              <a:ext cx="254" cy="290"/>
            </a:xfrm>
            <a:prstGeom prst="line">
              <a:avLst/>
            </a:prstGeom>
            <a:noFill/>
            <a:ln w="9360">
              <a:solidFill>
                <a:srgbClr val="000000"/>
              </a:solidFill>
              <a:miter lim="800000"/>
              <a:headEnd/>
              <a:tailEnd/>
            </a:ln>
          </p:spPr>
          <p:txBody>
            <a:bodyPr/>
            <a:lstStyle/>
            <a:p>
              <a:endParaRPr lang="en-GB"/>
            </a:p>
          </p:txBody>
        </p:sp>
        <p:sp>
          <p:nvSpPr>
            <p:cNvPr id="7204" name="Line 36"/>
            <p:cNvSpPr>
              <a:spLocks noChangeShapeType="1"/>
            </p:cNvSpPr>
            <p:nvPr/>
          </p:nvSpPr>
          <p:spPr bwMode="auto">
            <a:xfrm>
              <a:off x="2535" y="2707"/>
              <a:ext cx="1" cy="414"/>
            </a:xfrm>
            <a:prstGeom prst="line">
              <a:avLst/>
            </a:prstGeom>
            <a:noFill/>
            <a:ln w="9360">
              <a:solidFill>
                <a:srgbClr val="000000"/>
              </a:solidFill>
              <a:miter lim="800000"/>
              <a:headEnd/>
              <a:tailEnd/>
            </a:ln>
          </p:spPr>
          <p:txBody>
            <a:bodyPr/>
            <a:lstStyle/>
            <a:p>
              <a:endParaRPr lang="en-GB"/>
            </a:p>
          </p:txBody>
        </p:sp>
        <p:sp>
          <p:nvSpPr>
            <p:cNvPr id="7205" name="Line 37"/>
            <p:cNvSpPr>
              <a:spLocks noChangeShapeType="1"/>
            </p:cNvSpPr>
            <p:nvPr/>
          </p:nvSpPr>
          <p:spPr bwMode="auto">
            <a:xfrm>
              <a:off x="2789" y="2997"/>
              <a:ext cx="42" cy="1"/>
            </a:xfrm>
            <a:prstGeom prst="line">
              <a:avLst/>
            </a:prstGeom>
            <a:noFill/>
            <a:ln w="9360">
              <a:solidFill>
                <a:srgbClr val="000000"/>
              </a:solidFill>
              <a:miter lim="800000"/>
              <a:headEnd/>
              <a:tailEnd/>
            </a:ln>
          </p:spPr>
          <p:txBody>
            <a:bodyPr/>
            <a:lstStyle/>
            <a:p>
              <a:endParaRPr lang="en-GB"/>
            </a:p>
          </p:txBody>
        </p:sp>
        <p:sp>
          <p:nvSpPr>
            <p:cNvPr id="7206" name="AutoShape 38"/>
            <p:cNvSpPr>
              <a:spLocks noChangeArrowheads="1"/>
            </p:cNvSpPr>
            <p:nvPr/>
          </p:nvSpPr>
          <p:spPr bwMode="auto">
            <a:xfrm>
              <a:off x="2540" y="2708"/>
              <a:ext cx="340" cy="398"/>
            </a:xfrm>
            <a:prstGeom prst="rtTriangle">
              <a:avLst/>
            </a:prstGeom>
            <a:solidFill>
              <a:srgbClr val="FFCC00"/>
            </a:solidFill>
            <a:ln w="9525">
              <a:noFill/>
              <a:round/>
              <a:headEnd/>
              <a:tailEnd/>
            </a:ln>
          </p:spPr>
          <p:txBody>
            <a:bodyPr wrap="none" anchor="ctr"/>
            <a:lstStyle/>
            <a:p>
              <a:pPr defTabSz="912813"/>
              <a:endParaRPr lang="en-GB">
                <a:latin typeface="Calibri" pitchFamily="34" charset="0"/>
              </a:endParaRPr>
            </a:p>
          </p:txBody>
        </p:sp>
        <p:sp>
          <p:nvSpPr>
            <p:cNvPr id="7207" name="AutoShape 39"/>
            <p:cNvSpPr>
              <a:spLocks noChangeArrowheads="1"/>
            </p:cNvSpPr>
            <p:nvPr/>
          </p:nvSpPr>
          <p:spPr bwMode="auto">
            <a:xfrm flipH="1">
              <a:off x="2748" y="2708"/>
              <a:ext cx="332" cy="400"/>
            </a:xfrm>
            <a:prstGeom prst="rtTriangle">
              <a:avLst/>
            </a:prstGeom>
            <a:solidFill>
              <a:srgbClr val="FFCC00"/>
            </a:solidFill>
            <a:ln w="9525">
              <a:noFill/>
              <a:round/>
              <a:headEnd/>
              <a:tailEnd/>
            </a:ln>
          </p:spPr>
          <p:txBody>
            <a:bodyPr wrap="none" anchor="ctr"/>
            <a:lstStyle/>
            <a:p>
              <a:pPr defTabSz="912813"/>
              <a:endParaRPr lang="en-GB">
                <a:latin typeface="Calibri" pitchFamily="34" charset="0"/>
              </a:endParaRPr>
            </a:p>
          </p:txBody>
        </p:sp>
        <p:sp>
          <p:nvSpPr>
            <p:cNvPr id="7208" name="Rectangle 40"/>
            <p:cNvSpPr>
              <a:spLocks noChangeArrowheads="1"/>
            </p:cNvSpPr>
            <p:nvPr/>
          </p:nvSpPr>
          <p:spPr bwMode="auto">
            <a:xfrm>
              <a:off x="2681" y="3004"/>
              <a:ext cx="186" cy="66"/>
            </a:xfrm>
            <a:prstGeom prst="rect">
              <a:avLst/>
            </a:prstGeom>
            <a:solidFill>
              <a:srgbClr val="FFCC00"/>
            </a:solidFill>
            <a:ln w="9525">
              <a:noFill/>
              <a:round/>
              <a:headEnd/>
              <a:tailEnd/>
            </a:ln>
          </p:spPr>
          <p:txBody>
            <a:bodyPr wrap="none" anchor="ctr"/>
            <a:lstStyle/>
            <a:p>
              <a:pPr defTabSz="912813"/>
              <a:endParaRPr lang="en-GB">
                <a:latin typeface="Calibri" pitchFamily="34" charset="0"/>
              </a:endParaRPr>
            </a:p>
          </p:txBody>
        </p:sp>
        <p:sp>
          <p:nvSpPr>
            <p:cNvPr id="7209" name="AutoShape 41"/>
            <p:cNvSpPr>
              <a:spLocks noChangeArrowheads="1"/>
            </p:cNvSpPr>
            <p:nvPr/>
          </p:nvSpPr>
          <p:spPr bwMode="auto">
            <a:xfrm flipV="1">
              <a:off x="2032" y="-618"/>
              <a:ext cx="1562" cy="123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568 w 21600"/>
                <a:gd name="T19" fmla="*/ 0 h 21600"/>
                <a:gd name="T20" fmla="*/ 17756 w 21600"/>
                <a:gd name="T21" fmla="*/ 10800 h 21600"/>
              </a:gdLst>
              <a:ahLst/>
              <a:cxnLst>
                <a:cxn ang="T12">
                  <a:pos x="T0" y="T1"/>
                </a:cxn>
                <a:cxn ang="T13">
                  <a:pos x="T2" y="T3"/>
                </a:cxn>
                <a:cxn ang="T14">
                  <a:pos x="T4" y="T5"/>
                </a:cxn>
                <a:cxn ang="T15">
                  <a:pos x="T6" y="T7"/>
                </a:cxn>
                <a:cxn ang="T16">
                  <a:pos x="T8" y="T9"/>
                </a:cxn>
                <a:cxn ang="T17">
                  <a:pos x="T10" y="T11"/>
                </a:cxn>
              </a:cxnLst>
              <a:rect l="T18" t="T19" r="T20" b="T21"/>
              <a:pathLst>
                <a:path w="21600" h="21600" stroke="0">
                  <a:moveTo>
                    <a:pt x="3568" y="2778"/>
                  </a:moveTo>
                  <a:cubicBezTo>
                    <a:pt x="5552" y="989"/>
                    <a:pt x="8128" y="-1"/>
                    <a:pt x="10800" y="0"/>
                  </a:cubicBezTo>
                  <a:cubicBezTo>
                    <a:pt x="13288" y="0"/>
                    <a:pt x="15700" y="859"/>
                    <a:pt x="17627" y="2432"/>
                  </a:cubicBezTo>
                  <a:lnTo>
                    <a:pt x="10800" y="10800"/>
                  </a:lnTo>
                  <a:close/>
                </a:path>
                <a:path w="21600" h="21600" fill="none">
                  <a:moveTo>
                    <a:pt x="3568" y="2778"/>
                  </a:moveTo>
                  <a:cubicBezTo>
                    <a:pt x="5552" y="989"/>
                    <a:pt x="8128" y="-1"/>
                    <a:pt x="10800" y="0"/>
                  </a:cubicBezTo>
                  <a:cubicBezTo>
                    <a:pt x="13288" y="0"/>
                    <a:pt x="15700" y="859"/>
                    <a:pt x="17627" y="2432"/>
                  </a:cubicBezTo>
                </a:path>
              </a:pathLst>
            </a:custGeom>
            <a:noFill/>
            <a:ln w="28440">
              <a:solidFill>
                <a:srgbClr val="000000"/>
              </a:solidFill>
              <a:miter lim="800000"/>
              <a:headEnd/>
              <a:tailEnd/>
            </a:ln>
          </p:spPr>
          <p:txBody>
            <a:bodyPr wrap="none" anchor="ctr"/>
            <a:lstStyle/>
            <a:p>
              <a:pPr defTabSz="912813"/>
              <a:endParaRPr lang="en-GB">
                <a:latin typeface="Calibri" pitchFamily="34" charset="0"/>
              </a:endParaRPr>
            </a:p>
          </p:txBody>
        </p:sp>
        <p:sp>
          <p:nvSpPr>
            <p:cNvPr id="7210" name="Line 42"/>
            <p:cNvSpPr>
              <a:spLocks noChangeShapeType="1"/>
            </p:cNvSpPr>
            <p:nvPr/>
          </p:nvSpPr>
          <p:spPr bwMode="auto">
            <a:xfrm flipH="1" flipV="1">
              <a:off x="2296" y="473"/>
              <a:ext cx="152" cy="326"/>
            </a:xfrm>
            <a:prstGeom prst="line">
              <a:avLst/>
            </a:prstGeom>
            <a:noFill/>
            <a:ln w="38160">
              <a:solidFill>
                <a:srgbClr val="000000"/>
              </a:solidFill>
              <a:miter lim="800000"/>
              <a:headEnd/>
              <a:tailEnd/>
            </a:ln>
          </p:spPr>
          <p:txBody>
            <a:bodyPr/>
            <a:lstStyle/>
            <a:p>
              <a:endParaRPr lang="en-GB"/>
            </a:p>
          </p:txBody>
        </p:sp>
        <p:sp>
          <p:nvSpPr>
            <p:cNvPr id="7211" name="Line 43"/>
            <p:cNvSpPr>
              <a:spLocks noChangeShapeType="1"/>
            </p:cNvSpPr>
            <p:nvPr/>
          </p:nvSpPr>
          <p:spPr bwMode="auto">
            <a:xfrm flipV="1">
              <a:off x="3184" y="472"/>
              <a:ext cx="136" cy="322"/>
            </a:xfrm>
            <a:prstGeom prst="line">
              <a:avLst/>
            </a:prstGeom>
            <a:noFill/>
            <a:ln w="28440">
              <a:solidFill>
                <a:srgbClr val="000000"/>
              </a:solidFill>
              <a:miter lim="800000"/>
              <a:headEnd/>
              <a:tailEnd/>
            </a:ln>
          </p:spPr>
          <p:txBody>
            <a:bodyPr/>
            <a:lstStyle/>
            <a:p>
              <a:endParaRPr lang="en-GB"/>
            </a:p>
          </p:txBody>
        </p:sp>
        <p:sp>
          <p:nvSpPr>
            <p:cNvPr id="7212" name="Line 44"/>
            <p:cNvSpPr>
              <a:spLocks noChangeShapeType="1"/>
            </p:cNvSpPr>
            <p:nvPr/>
          </p:nvSpPr>
          <p:spPr bwMode="auto">
            <a:xfrm>
              <a:off x="2487" y="2547"/>
              <a:ext cx="54" cy="1"/>
            </a:xfrm>
            <a:prstGeom prst="line">
              <a:avLst/>
            </a:prstGeom>
            <a:noFill/>
            <a:ln w="9360">
              <a:solidFill>
                <a:srgbClr val="000000"/>
              </a:solidFill>
              <a:miter lim="800000"/>
              <a:headEnd/>
              <a:tailEnd/>
            </a:ln>
          </p:spPr>
          <p:txBody>
            <a:bodyPr/>
            <a:lstStyle/>
            <a:p>
              <a:endParaRPr lang="en-GB"/>
            </a:p>
          </p:txBody>
        </p:sp>
        <p:sp>
          <p:nvSpPr>
            <p:cNvPr id="7213" name="Line 45"/>
            <p:cNvSpPr>
              <a:spLocks noChangeShapeType="1"/>
            </p:cNvSpPr>
            <p:nvPr/>
          </p:nvSpPr>
          <p:spPr bwMode="auto">
            <a:xfrm flipV="1">
              <a:off x="3081" y="2542"/>
              <a:ext cx="44" cy="7"/>
            </a:xfrm>
            <a:prstGeom prst="line">
              <a:avLst/>
            </a:prstGeom>
            <a:noFill/>
            <a:ln w="9360">
              <a:solidFill>
                <a:srgbClr val="000000"/>
              </a:solidFill>
              <a:miter lim="800000"/>
              <a:headEnd/>
              <a:tailEnd/>
            </a:ln>
          </p:spPr>
          <p:txBody>
            <a:bodyPr/>
            <a:lstStyle/>
            <a:p>
              <a:endParaRPr lang="en-GB"/>
            </a:p>
          </p:txBody>
        </p:sp>
        <p:sp>
          <p:nvSpPr>
            <p:cNvPr id="7214" name="Line 46"/>
            <p:cNvSpPr>
              <a:spLocks noChangeShapeType="1"/>
            </p:cNvSpPr>
            <p:nvPr/>
          </p:nvSpPr>
          <p:spPr bwMode="auto">
            <a:xfrm>
              <a:off x="1882" y="2296"/>
              <a:ext cx="771" cy="227"/>
            </a:xfrm>
            <a:prstGeom prst="line">
              <a:avLst/>
            </a:prstGeom>
            <a:noFill/>
            <a:ln w="9360">
              <a:solidFill>
                <a:srgbClr val="000000"/>
              </a:solidFill>
              <a:miter lim="800000"/>
              <a:headEnd/>
              <a:tailEnd type="triangle" w="med" len="med"/>
            </a:ln>
          </p:spPr>
          <p:txBody>
            <a:bodyPr/>
            <a:lstStyle/>
            <a:p>
              <a:endParaRPr lang="en-GB"/>
            </a:p>
          </p:txBody>
        </p:sp>
        <p:sp>
          <p:nvSpPr>
            <p:cNvPr id="7215" name="Line 47"/>
            <p:cNvSpPr>
              <a:spLocks noChangeShapeType="1"/>
            </p:cNvSpPr>
            <p:nvPr/>
          </p:nvSpPr>
          <p:spPr bwMode="auto">
            <a:xfrm>
              <a:off x="1746" y="2795"/>
              <a:ext cx="408" cy="1"/>
            </a:xfrm>
            <a:prstGeom prst="line">
              <a:avLst/>
            </a:prstGeom>
            <a:noFill/>
            <a:ln w="9360">
              <a:solidFill>
                <a:srgbClr val="000000"/>
              </a:solidFill>
              <a:miter lim="800000"/>
              <a:headEnd/>
              <a:tailEnd type="triangle" w="med" len="med"/>
            </a:ln>
          </p:spPr>
          <p:txBody>
            <a:bodyPr/>
            <a:lstStyle/>
            <a:p>
              <a:endParaRPr lang="en-GB"/>
            </a:p>
          </p:txBody>
        </p:sp>
        <p:sp>
          <p:nvSpPr>
            <p:cNvPr id="7216" name="Rectangle 48"/>
            <p:cNvSpPr>
              <a:spLocks noChangeArrowheads="1"/>
            </p:cNvSpPr>
            <p:nvPr/>
          </p:nvSpPr>
          <p:spPr bwMode="auto">
            <a:xfrm>
              <a:off x="2495" y="3140"/>
              <a:ext cx="622" cy="744"/>
            </a:xfrm>
            <a:prstGeom prst="rect">
              <a:avLst/>
            </a:prstGeom>
            <a:solidFill>
              <a:srgbClr val="BBE0E3"/>
            </a:solidFill>
            <a:ln w="9525">
              <a:noFill/>
              <a:round/>
              <a:headEnd/>
              <a:tailEnd/>
            </a:ln>
          </p:spPr>
          <p:txBody>
            <a:bodyPr wrap="none" anchor="ctr"/>
            <a:lstStyle/>
            <a:p>
              <a:pPr defTabSz="912813"/>
              <a:endParaRPr lang="en-GB">
                <a:latin typeface="Calibri" pitchFamily="34" charset="0"/>
              </a:endParaRPr>
            </a:p>
          </p:txBody>
        </p:sp>
        <p:sp>
          <p:nvSpPr>
            <p:cNvPr id="7217" name="Line 49"/>
            <p:cNvSpPr>
              <a:spLocks noChangeShapeType="1"/>
            </p:cNvSpPr>
            <p:nvPr/>
          </p:nvSpPr>
          <p:spPr bwMode="auto">
            <a:xfrm>
              <a:off x="1693" y="1094"/>
              <a:ext cx="2404" cy="1"/>
            </a:xfrm>
            <a:prstGeom prst="line">
              <a:avLst/>
            </a:prstGeom>
            <a:noFill/>
            <a:ln w="76320">
              <a:solidFill>
                <a:srgbClr val="000000"/>
              </a:solidFill>
              <a:miter lim="800000"/>
              <a:headEnd/>
              <a:tailEnd/>
            </a:ln>
          </p:spPr>
          <p:txBody>
            <a:bodyPr/>
            <a:lstStyle/>
            <a:p>
              <a:endParaRPr lang="en-GB"/>
            </a:p>
          </p:txBody>
        </p:sp>
        <p:sp>
          <p:nvSpPr>
            <p:cNvPr id="7218" name="Rectangle 50"/>
            <p:cNvSpPr>
              <a:spLocks noChangeArrowheads="1"/>
            </p:cNvSpPr>
            <p:nvPr/>
          </p:nvSpPr>
          <p:spPr bwMode="auto">
            <a:xfrm>
              <a:off x="2789" y="572"/>
              <a:ext cx="46" cy="2367"/>
            </a:xfrm>
            <a:prstGeom prst="rect">
              <a:avLst/>
            </a:prstGeom>
            <a:solidFill>
              <a:srgbClr val="FF0000"/>
            </a:solidFill>
            <a:ln w="9360">
              <a:solidFill>
                <a:srgbClr val="FF0000"/>
              </a:solidFill>
              <a:miter lim="800000"/>
              <a:headEnd/>
              <a:tailEnd/>
            </a:ln>
          </p:spPr>
          <p:txBody>
            <a:bodyPr wrap="none" anchor="ctr"/>
            <a:lstStyle/>
            <a:p>
              <a:pPr defTabSz="912813"/>
              <a:endParaRPr lang="en-GB">
                <a:latin typeface="Calibri" pitchFamily="34" charset="0"/>
              </a:endParaRPr>
            </a:p>
          </p:txBody>
        </p:sp>
        <p:sp>
          <p:nvSpPr>
            <p:cNvPr id="7219" name="Line 51"/>
            <p:cNvSpPr>
              <a:spLocks noChangeShapeType="1"/>
            </p:cNvSpPr>
            <p:nvPr/>
          </p:nvSpPr>
          <p:spPr bwMode="auto">
            <a:xfrm>
              <a:off x="4059" y="1117"/>
              <a:ext cx="1" cy="635"/>
            </a:xfrm>
            <a:prstGeom prst="line">
              <a:avLst/>
            </a:prstGeom>
            <a:noFill/>
            <a:ln w="38160">
              <a:solidFill>
                <a:srgbClr val="0000FF"/>
              </a:solidFill>
              <a:miter lim="800000"/>
              <a:headEnd/>
              <a:tailEnd type="triangle" w="med" len="med"/>
            </a:ln>
          </p:spPr>
          <p:txBody>
            <a:bodyPr/>
            <a:lstStyle/>
            <a:p>
              <a:endParaRPr lang="en-GB"/>
            </a:p>
          </p:txBody>
        </p:sp>
        <p:sp>
          <p:nvSpPr>
            <p:cNvPr id="7220" name="Text Box 52"/>
            <p:cNvSpPr txBox="1">
              <a:spLocks noChangeArrowheads="1"/>
            </p:cNvSpPr>
            <p:nvPr/>
          </p:nvSpPr>
          <p:spPr bwMode="auto">
            <a:xfrm>
              <a:off x="2517" y="3974"/>
              <a:ext cx="635" cy="232"/>
            </a:xfrm>
            <a:prstGeom prst="rect">
              <a:avLst/>
            </a:prstGeom>
            <a:noFill/>
            <a:ln w="9525">
              <a:noFill/>
              <a:round/>
              <a:headEnd/>
              <a:tailEnd/>
            </a:ln>
          </p:spPr>
          <p:txBody>
            <a:bodyPr lIns="90000" tIns="46800" rIns="90000" bIns="46800">
              <a:spAutoFit/>
            </a:bodyPr>
            <a:lstStyle/>
            <a:p>
              <a:pPr defTabSz="449263">
                <a:spcBef>
                  <a:spcPts val="1125"/>
                </a:spcBef>
                <a:buClr>
                  <a:srgbClr val="0000FF"/>
                </a:buClr>
                <a:buSzPct val="100000"/>
                <a:buFont typeface="Arial" pitchFamily="34" charset="0"/>
                <a:buNone/>
                <a:tabLst>
                  <a:tab pos="0" algn="l"/>
                  <a:tab pos="446088" algn="l"/>
                  <a:tab pos="896938" algn="l"/>
                  <a:tab pos="1344613" algn="l"/>
                  <a:tab pos="1795463" algn="l"/>
                  <a:tab pos="2243138" algn="l"/>
                  <a:tab pos="2693988" algn="l"/>
                  <a:tab pos="3141663" algn="l"/>
                  <a:tab pos="3592513" algn="l"/>
                  <a:tab pos="4040188" algn="l"/>
                  <a:tab pos="4491038" algn="l"/>
                  <a:tab pos="4938713" algn="l"/>
                  <a:tab pos="5389563" algn="l"/>
                  <a:tab pos="5837238" algn="l"/>
                  <a:tab pos="6288088" algn="l"/>
                  <a:tab pos="6735763" algn="l"/>
                  <a:tab pos="7186613" algn="l"/>
                  <a:tab pos="7634288" algn="l"/>
                  <a:tab pos="8085138" algn="l"/>
                  <a:tab pos="8532813" algn="l"/>
                  <a:tab pos="8983663" algn="l"/>
                </a:tabLst>
              </a:pPr>
              <a:r>
                <a:rPr lang="en-GB">
                  <a:solidFill>
                    <a:srgbClr val="0000FF"/>
                  </a:solidFill>
                  <a:latin typeface="Calibri" pitchFamily="34" charset="0"/>
                  <a:cs typeface="Arial" pitchFamily="34" charset="0"/>
                </a:rPr>
                <a:t>Current</a:t>
              </a:r>
            </a:p>
          </p:txBody>
        </p:sp>
        <p:sp>
          <p:nvSpPr>
            <p:cNvPr id="7221" name="Line 53"/>
            <p:cNvSpPr>
              <a:spLocks noChangeShapeType="1"/>
            </p:cNvSpPr>
            <p:nvPr/>
          </p:nvSpPr>
          <p:spPr bwMode="auto">
            <a:xfrm flipV="1">
              <a:off x="2835" y="3201"/>
              <a:ext cx="1" cy="775"/>
            </a:xfrm>
            <a:prstGeom prst="line">
              <a:avLst/>
            </a:prstGeom>
            <a:noFill/>
            <a:ln w="28440">
              <a:solidFill>
                <a:srgbClr val="0000FF"/>
              </a:solidFill>
              <a:miter lim="800000"/>
              <a:headEnd/>
              <a:tailEnd type="triangle" w="med" len="med"/>
            </a:ln>
          </p:spPr>
          <p:txBody>
            <a:bodyPr/>
            <a:lstStyle/>
            <a:p>
              <a:endParaRPr lang="en-GB"/>
            </a:p>
          </p:txBody>
        </p:sp>
        <p:sp>
          <p:nvSpPr>
            <p:cNvPr id="7222" name="Text Box 54"/>
            <p:cNvSpPr txBox="1">
              <a:spLocks noChangeArrowheads="1"/>
            </p:cNvSpPr>
            <p:nvPr/>
          </p:nvSpPr>
          <p:spPr bwMode="auto">
            <a:xfrm>
              <a:off x="249" y="754"/>
              <a:ext cx="1860" cy="213"/>
            </a:xfrm>
            <a:prstGeom prst="rect">
              <a:avLst/>
            </a:prstGeom>
            <a:noFill/>
            <a:ln w="9525">
              <a:noFill/>
              <a:round/>
              <a:headEnd/>
              <a:tailEnd/>
            </a:ln>
          </p:spPr>
          <p:txBody>
            <a:bodyPr lIns="90000" tIns="46800" rIns="90000" bIns="46800">
              <a:spAutoFit/>
            </a:bodyPr>
            <a:lstStyle/>
            <a:p>
              <a:pPr defTabSz="449263">
                <a:spcBef>
                  <a:spcPts val="1000"/>
                </a:spcBef>
                <a:buClr>
                  <a:srgbClr val="000000"/>
                </a:buClr>
                <a:buSzPct val="100000"/>
                <a:buFont typeface="Arial" pitchFamily="34" charset="0"/>
                <a:buNone/>
                <a:tabLst>
                  <a:tab pos="0" algn="l"/>
                  <a:tab pos="446088" algn="l"/>
                  <a:tab pos="896938" algn="l"/>
                  <a:tab pos="1344613" algn="l"/>
                  <a:tab pos="1795463" algn="l"/>
                  <a:tab pos="2243138" algn="l"/>
                  <a:tab pos="2693988" algn="l"/>
                  <a:tab pos="3141663" algn="l"/>
                  <a:tab pos="3592513" algn="l"/>
                  <a:tab pos="4040188" algn="l"/>
                  <a:tab pos="4491038" algn="l"/>
                  <a:tab pos="4938713" algn="l"/>
                  <a:tab pos="5389563" algn="l"/>
                  <a:tab pos="5837238" algn="l"/>
                  <a:tab pos="6288088" algn="l"/>
                  <a:tab pos="6735763" algn="l"/>
                  <a:tab pos="7186613" algn="l"/>
                  <a:tab pos="7634288" algn="l"/>
                  <a:tab pos="8085138" algn="l"/>
                  <a:tab pos="8532813" algn="l"/>
                  <a:tab pos="8983663" algn="l"/>
                </a:tabLst>
              </a:pPr>
              <a:r>
                <a:rPr lang="en-GB" sz="1600">
                  <a:solidFill>
                    <a:srgbClr val="000000"/>
                  </a:solidFill>
                  <a:latin typeface="Calibri" pitchFamily="34" charset="0"/>
                  <a:cs typeface="Arial" pitchFamily="34" charset="0"/>
                </a:rPr>
                <a:t>Two graphite (copper) wedges</a:t>
              </a:r>
            </a:p>
          </p:txBody>
        </p:sp>
        <p:sp>
          <p:nvSpPr>
            <p:cNvPr id="7223" name="Line 55"/>
            <p:cNvSpPr>
              <a:spLocks noChangeShapeType="1"/>
            </p:cNvSpPr>
            <p:nvPr/>
          </p:nvSpPr>
          <p:spPr bwMode="auto">
            <a:xfrm>
              <a:off x="2109" y="845"/>
              <a:ext cx="499" cy="1"/>
            </a:xfrm>
            <a:prstGeom prst="line">
              <a:avLst/>
            </a:prstGeom>
            <a:noFill/>
            <a:ln w="9360">
              <a:solidFill>
                <a:srgbClr val="000000"/>
              </a:solidFill>
              <a:miter lim="800000"/>
              <a:headEnd/>
              <a:tailEnd type="triangle" w="med" len="med"/>
            </a:ln>
          </p:spPr>
          <p:txBody>
            <a:bodyPr/>
            <a:lstStyle/>
            <a:p>
              <a:endParaRPr lang="en-GB"/>
            </a:p>
          </p:txBody>
        </p:sp>
        <p:sp>
          <p:nvSpPr>
            <p:cNvPr id="7224" name="Text Box 56"/>
            <p:cNvSpPr txBox="1">
              <a:spLocks noChangeArrowheads="1"/>
            </p:cNvSpPr>
            <p:nvPr/>
          </p:nvSpPr>
          <p:spPr bwMode="auto">
            <a:xfrm>
              <a:off x="1202" y="1570"/>
              <a:ext cx="1043" cy="232"/>
            </a:xfrm>
            <a:prstGeom prst="rect">
              <a:avLst/>
            </a:prstGeom>
            <a:noFill/>
            <a:ln w="9525">
              <a:noFill/>
              <a:round/>
              <a:headEnd/>
              <a:tailEnd/>
            </a:ln>
          </p:spPr>
          <p:txBody>
            <a:bodyPr lIns="90000" tIns="46800" rIns="90000" bIns="46800">
              <a:spAutoFit/>
            </a:bodyPr>
            <a:lstStyle/>
            <a:p>
              <a:pPr defTabSz="449263">
                <a:spcBef>
                  <a:spcPts val="1125"/>
                </a:spcBef>
                <a:buClr>
                  <a:srgbClr val="FF0000"/>
                </a:buClr>
                <a:buSzPct val="100000"/>
                <a:buFont typeface="Arial" pitchFamily="34" charset="0"/>
                <a:buNone/>
                <a:tabLst>
                  <a:tab pos="0" algn="l"/>
                  <a:tab pos="446088" algn="l"/>
                  <a:tab pos="896938" algn="l"/>
                  <a:tab pos="1344613" algn="l"/>
                  <a:tab pos="1795463" algn="l"/>
                  <a:tab pos="2243138" algn="l"/>
                  <a:tab pos="2693988" algn="l"/>
                  <a:tab pos="3141663" algn="l"/>
                  <a:tab pos="3592513" algn="l"/>
                  <a:tab pos="4040188" algn="l"/>
                  <a:tab pos="4491038" algn="l"/>
                  <a:tab pos="4938713" algn="l"/>
                  <a:tab pos="5389563" algn="l"/>
                  <a:tab pos="5837238" algn="l"/>
                  <a:tab pos="6288088" algn="l"/>
                  <a:tab pos="6735763" algn="l"/>
                  <a:tab pos="7186613" algn="l"/>
                  <a:tab pos="7634288" algn="l"/>
                  <a:tab pos="8085138" algn="l"/>
                  <a:tab pos="8532813" algn="l"/>
                  <a:tab pos="8983663" algn="l"/>
                </a:tabLst>
              </a:pPr>
              <a:r>
                <a:rPr lang="en-GB">
                  <a:solidFill>
                    <a:srgbClr val="FF0000"/>
                  </a:solidFill>
                  <a:latin typeface="Calibri" pitchFamily="34" charset="0"/>
                  <a:cs typeface="Arial" pitchFamily="34" charset="0"/>
                </a:rPr>
                <a:t>Tungsten wire</a:t>
              </a:r>
            </a:p>
          </p:txBody>
        </p:sp>
        <p:sp>
          <p:nvSpPr>
            <p:cNvPr id="7225" name="Line 57"/>
            <p:cNvSpPr>
              <a:spLocks noChangeShapeType="1"/>
            </p:cNvSpPr>
            <p:nvPr/>
          </p:nvSpPr>
          <p:spPr bwMode="auto">
            <a:xfrm>
              <a:off x="2245" y="1706"/>
              <a:ext cx="499" cy="1"/>
            </a:xfrm>
            <a:prstGeom prst="line">
              <a:avLst/>
            </a:prstGeom>
            <a:noFill/>
            <a:ln w="9360">
              <a:solidFill>
                <a:srgbClr val="FF0000"/>
              </a:solidFill>
              <a:miter lim="800000"/>
              <a:headEnd/>
              <a:tailEnd type="triangle" w="med" len="med"/>
            </a:ln>
          </p:spPr>
          <p:txBody>
            <a:bodyPr/>
            <a:lstStyle/>
            <a:p>
              <a:endParaRPr lang="en-GB"/>
            </a:p>
          </p:txBody>
        </p:sp>
        <p:sp>
          <p:nvSpPr>
            <p:cNvPr id="7226" name="Text Box 58"/>
            <p:cNvSpPr txBox="1">
              <a:spLocks noChangeArrowheads="1"/>
            </p:cNvSpPr>
            <p:nvPr/>
          </p:nvSpPr>
          <p:spPr bwMode="auto">
            <a:xfrm>
              <a:off x="1020" y="436"/>
              <a:ext cx="817" cy="213"/>
            </a:xfrm>
            <a:prstGeom prst="rect">
              <a:avLst/>
            </a:prstGeom>
            <a:noFill/>
            <a:ln w="9525">
              <a:noFill/>
              <a:round/>
              <a:headEnd/>
              <a:tailEnd/>
            </a:ln>
          </p:spPr>
          <p:txBody>
            <a:bodyPr lIns="90000" tIns="46800" rIns="90000" bIns="46800">
              <a:spAutoFit/>
            </a:bodyPr>
            <a:lstStyle/>
            <a:p>
              <a:pPr defTabSz="449263">
                <a:spcBef>
                  <a:spcPts val="1000"/>
                </a:spcBef>
                <a:buClr>
                  <a:srgbClr val="000000"/>
                </a:buClr>
                <a:buSzPct val="100000"/>
                <a:buFont typeface="Arial" pitchFamily="34" charset="0"/>
                <a:buNone/>
                <a:tabLst>
                  <a:tab pos="0" algn="l"/>
                  <a:tab pos="446088" algn="l"/>
                  <a:tab pos="896938" algn="l"/>
                  <a:tab pos="1344613" algn="l"/>
                  <a:tab pos="1795463" algn="l"/>
                  <a:tab pos="2243138" algn="l"/>
                  <a:tab pos="2693988" algn="l"/>
                  <a:tab pos="3141663" algn="l"/>
                  <a:tab pos="3592513" algn="l"/>
                  <a:tab pos="4040188" algn="l"/>
                  <a:tab pos="4491038" algn="l"/>
                  <a:tab pos="4938713" algn="l"/>
                  <a:tab pos="5389563" algn="l"/>
                  <a:tab pos="5837238" algn="l"/>
                  <a:tab pos="6288088" algn="l"/>
                  <a:tab pos="6735763" algn="l"/>
                  <a:tab pos="7186613" algn="l"/>
                  <a:tab pos="7634288" algn="l"/>
                  <a:tab pos="8085138" algn="l"/>
                  <a:tab pos="8532813" algn="l"/>
                  <a:tab pos="8983663" algn="l"/>
                </a:tabLst>
              </a:pPr>
              <a:r>
                <a:rPr lang="en-GB" sz="1600">
                  <a:solidFill>
                    <a:srgbClr val="000000"/>
                  </a:solidFill>
                  <a:latin typeface="Calibri" pitchFamily="34" charset="0"/>
                  <a:cs typeface="Arial" pitchFamily="34" charset="0"/>
                </a:rPr>
                <a:t>Spring clips</a:t>
              </a:r>
            </a:p>
          </p:txBody>
        </p:sp>
        <p:sp>
          <p:nvSpPr>
            <p:cNvPr id="7227" name="Line 59"/>
            <p:cNvSpPr>
              <a:spLocks noChangeShapeType="1"/>
            </p:cNvSpPr>
            <p:nvPr/>
          </p:nvSpPr>
          <p:spPr bwMode="auto">
            <a:xfrm>
              <a:off x="1837" y="572"/>
              <a:ext cx="499" cy="1"/>
            </a:xfrm>
            <a:prstGeom prst="line">
              <a:avLst/>
            </a:prstGeom>
            <a:noFill/>
            <a:ln w="9360">
              <a:solidFill>
                <a:srgbClr val="000000"/>
              </a:solidFill>
              <a:miter lim="800000"/>
              <a:headEnd/>
              <a:tailEnd type="triangle" w="med" len="med"/>
            </a:ln>
          </p:spPr>
          <p:txBody>
            <a:bodyPr/>
            <a:lstStyle/>
            <a:p>
              <a:endParaRPr lang="en-GB"/>
            </a:p>
          </p:txBody>
        </p:sp>
        <p:sp>
          <p:nvSpPr>
            <p:cNvPr id="7228" name="Line 60"/>
            <p:cNvSpPr>
              <a:spLocks noChangeShapeType="1"/>
            </p:cNvSpPr>
            <p:nvPr/>
          </p:nvSpPr>
          <p:spPr bwMode="auto">
            <a:xfrm flipH="1">
              <a:off x="3059" y="3521"/>
              <a:ext cx="413" cy="1"/>
            </a:xfrm>
            <a:prstGeom prst="line">
              <a:avLst/>
            </a:prstGeom>
            <a:noFill/>
            <a:ln w="9360">
              <a:solidFill>
                <a:srgbClr val="000000"/>
              </a:solidFill>
              <a:miter lim="800000"/>
              <a:headEnd/>
              <a:tailEnd type="triangle" w="med" len="med"/>
            </a:ln>
          </p:spPr>
          <p:txBody>
            <a:bodyPr/>
            <a:lstStyle/>
            <a:p>
              <a:endParaRPr lang="en-GB"/>
            </a:p>
          </p:txBody>
        </p:sp>
        <p:sp>
          <p:nvSpPr>
            <p:cNvPr id="7229" name="Text Box 61"/>
            <p:cNvSpPr txBox="1">
              <a:spLocks noChangeArrowheads="1"/>
            </p:cNvSpPr>
            <p:nvPr/>
          </p:nvSpPr>
          <p:spPr bwMode="auto">
            <a:xfrm>
              <a:off x="3787" y="2432"/>
              <a:ext cx="907" cy="405"/>
            </a:xfrm>
            <a:prstGeom prst="rect">
              <a:avLst/>
            </a:prstGeom>
            <a:noFill/>
            <a:ln w="9525">
              <a:noFill/>
              <a:round/>
              <a:headEnd/>
              <a:tailEnd/>
            </a:ln>
          </p:spPr>
          <p:txBody>
            <a:bodyPr lIns="90000" tIns="46800" rIns="90000" bIns="46800">
              <a:spAutoFit/>
            </a:bodyPr>
            <a:lstStyle/>
            <a:p>
              <a:pPr defTabSz="449263">
                <a:spcBef>
                  <a:spcPts val="1125"/>
                </a:spcBef>
                <a:buClr>
                  <a:srgbClr val="000000"/>
                </a:buClr>
                <a:buSzPct val="100000"/>
                <a:buFont typeface="Comic Sans MS" pitchFamily="66" charset="0"/>
                <a:buNone/>
                <a:tabLst>
                  <a:tab pos="0" algn="l"/>
                  <a:tab pos="446088" algn="l"/>
                  <a:tab pos="896938" algn="l"/>
                  <a:tab pos="1344613" algn="l"/>
                  <a:tab pos="1795463" algn="l"/>
                  <a:tab pos="2243138" algn="l"/>
                  <a:tab pos="2693988" algn="l"/>
                  <a:tab pos="3141663" algn="l"/>
                  <a:tab pos="3592513" algn="l"/>
                  <a:tab pos="4040188" algn="l"/>
                  <a:tab pos="4491038" algn="l"/>
                  <a:tab pos="4938713" algn="l"/>
                  <a:tab pos="5389563" algn="l"/>
                  <a:tab pos="5837238" algn="l"/>
                  <a:tab pos="6288088" algn="l"/>
                  <a:tab pos="6735763" algn="l"/>
                  <a:tab pos="7186613" algn="l"/>
                  <a:tab pos="7634288" algn="l"/>
                  <a:tab pos="8085138" algn="l"/>
                  <a:tab pos="8532813" algn="l"/>
                  <a:tab pos="8983663" algn="l"/>
                </a:tabLst>
              </a:pPr>
              <a:r>
                <a:rPr lang="en-GB" b="1">
                  <a:solidFill>
                    <a:srgbClr val="000000"/>
                  </a:solidFill>
                  <a:latin typeface="Comic Sans MS" pitchFamily="66" charset="0"/>
                  <a:cs typeface="Arial" pitchFamily="34" charset="0"/>
                </a:rPr>
                <a:t>Fixed connection</a:t>
              </a:r>
            </a:p>
          </p:txBody>
        </p:sp>
        <p:sp>
          <p:nvSpPr>
            <p:cNvPr id="7230" name="Text Box 62"/>
            <p:cNvSpPr txBox="1">
              <a:spLocks noChangeArrowheads="1"/>
            </p:cNvSpPr>
            <p:nvPr/>
          </p:nvSpPr>
          <p:spPr bwMode="auto">
            <a:xfrm>
              <a:off x="3742" y="482"/>
              <a:ext cx="1180" cy="444"/>
            </a:xfrm>
            <a:prstGeom prst="rect">
              <a:avLst/>
            </a:prstGeom>
            <a:noFill/>
            <a:ln w="9525">
              <a:noFill/>
              <a:round/>
              <a:headEnd/>
              <a:tailEnd/>
            </a:ln>
          </p:spPr>
          <p:txBody>
            <a:bodyPr lIns="90000" tIns="46800" rIns="90000" bIns="46800">
              <a:spAutoFit/>
            </a:bodyPr>
            <a:lstStyle/>
            <a:p>
              <a:pPr defTabSz="449263">
                <a:spcBef>
                  <a:spcPts val="1250"/>
                </a:spcBef>
                <a:buClr>
                  <a:srgbClr val="000000"/>
                </a:buClr>
                <a:buSzPct val="100000"/>
                <a:buFont typeface="Comic Sans MS" pitchFamily="66" charset="0"/>
                <a:buNone/>
                <a:tabLst>
                  <a:tab pos="0" algn="l"/>
                  <a:tab pos="446088" algn="l"/>
                  <a:tab pos="896938" algn="l"/>
                  <a:tab pos="1344613" algn="l"/>
                  <a:tab pos="1795463" algn="l"/>
                  <a:tab pos="2243138" algn="l"/>
                  <a:tab pos="2693988" algn="l"/>
                  <a:tab pos="3141663" algn="l"/>
                  <a:tab pos="3592513" algn="l"/>
                  <a:tab pos="4040188" algn="l"/>
                  <a:tab pos="4491038" algn="l"/>
                  <a:tab pos="4938713" algn="l"/>
                  <a:tab pos="5389563" algn="l"/>
                  <a:tab pos="5837238" algn="l"/>
                  <a:tab pos="6288088" algn="l"/>
                  <a:tab pos="6735763" algn="l"/>
                  <a:tab pos="7186613" algn="l"/>
                  <a:tab pos="7634288" algn="l"/>
                  <a:tab pos="8085138" algn="l"/>
                  <a:tab pos="8532813" algn="l"/>
                  <a:tab pos="8983663" algn="l"/>
                </a:tabLst>
              </a:pPr>
              <a:r>
                <a:rPr lang="en-GB" sz="2000" b="1">
                  <a:solidFill>
                    <a:srgbClr val="000000"/>
                  </a:solidFill>
                  <a:latin typeface="Comic Sans MS" pitchFamily="66" charset="0"/>
                  <a:cs typeface="Arial" pitchFamily="34" charset="0"/>
                </a:rPr>
                <a:t>Sliding connection</a:t>
              </a:r>
            </a:p>
          </p:txBody>
        </p:sp>
        <p:sp>
          <p:nvSpPr>
            <p:cNvPr id="7231" name="Line 63"/>
            <p:cNvSpPr>
              <a:spLocks noChangeShapeType="1"/>
            </p:cNvSpPr>
            <p:nvPr/>
          </p:nvSpPr>
          <p:spPr bwMode="auto">
            <a:xfrm flipH="1">
              <a:off x="2833" y="2614"/>
              <a:ext cx="911" cy="1"/>
            </a:xfrm>
            <a:prstGeom prst="line">
              <a:avLst/>
            </a:prstGeom>
            <a:noFill/>
            <a:ln w="28440">
              <a:solidFill>
                <a:srgbClr val="000000"/>
              </a:solidFill>
              <a:miter lim="800000"/>
              <a:headEnd/>
              <a:tailEnd type="triangle" w="med" len="med"/>
            </a:ln>
          </p:spPr>
          <p:txBody>
            <a:bodyPr/>
            <a:lstStyle/>
            <a:p>
              <a:endParaRPr lang="en-GB"/>
            </a:p>
          </p:txBody>
        </p:sp>
        <p:sp>
          <p:nvSpPr>
            <p:cNvPr id="7232" name="Line 64"/>
            <p:cNvSpPr>
              <a:spLocks noChangeShapeType="1"/>
            </p:cNvSpPr>
            <p:nvPr/>
          </p:nvSpPr>
          <p:spPr bwMode="auto">
            <a:xfrm flipH="1">
              <a:off x="2833" y="709"/>
              <a:ext cx="911" cy="1"/>
            </a:xfrm>
            <a:prstGeom prst="line">
              <a:avLst/>
            </a:prstGeom>
            <a:noFill/>
            <a:ln w="28440">
              <a:solidFill>
                <a:srgbClr val="000000"/>
              </a:solidFill>
              <a:miter lim="800000"/>
              <a:headEnd/>
              <a:tailEnd type="triangle" w="med" len="med"/>
            </a:ln>
          </p:spPr>
          <p:txBody>
            <a:bodyPr/>
            <a:lstStyle/>
            <a:p>
              <a:endParaRPr lang="en-GB"/>
            </a:p>
          </p:txBody>
        </p:sp>
      </p:grpSp>
      <p:sp>
        <p:nvSpPr>
          <p:cNvPr id="7171" name="Text Box 2"/>
          <p:cNvSpPr txBox="1">
            <a:spLocks noChangeArrowheads="1"/>
          </p:cNvSpPr>
          <p:nvPr/>
        </p:nvSpPr>
        <p:spPr bwMode="auto">
          <a:xfrm>
            <a:off x="0" y="0"/>
            <a:ext cx="9144000" cy="520700"/>
          </a:xfrm>
          <a:prstGeom prst="rect">
            <a:avLst/>
          </a:prstGeom>
          <a:noFill/>
          <a:ln w="9525">
            <a:noFill/>
            <a:round/>
            <a:headEnd/>
            <a:tailEnd/>
          </a:ln>
        </p:spPr>
        <p:txBody>
          <a:bodyPr lIns="90000" tIns="46800" rIns="90000" bIns="46800">
            <a:spAutoFit/>
          </a:bodyPr>
          <a:lstStyle/>
          <a:p>
            <a:pPr defTabSz="449263">
              <a:spcBef>
                <a:spcPts val="1750"/>
              </a:spcBef>
              <a:buClr>
                <a:srgbClr val="0000FF"/>
              </a:buClr>
              <a:buSzPct val="100000"/>
              <a:buFont typeface="Comic Sans MS" pitchFamily="66" charset="0"/>
              <a:buNone/>
              <a:tabLst>
                <a:tab pos="0" algn="l"/>
                <a:tab pos="446088" algn="l"/>
                <a:tab pos="896938" algn="l"/>
                <a:tab pos="1344613" algn="l"/>
                <a:tab pos="1795463" algn="l"/>
                <a:tab pos="2243138" algn="l"/>
                <a:tab pos="2693988" algn="l"/>
                <a:tab pos="3141663" algn="l"/>
                <a:tab pos="3592513" algn="l"/>
                <a:tab pos="4040188" algn="l"/>
                <a:tab pos="4491038" algn="l"/>
                <a:tab pos="4938713" algn="l"/>
                <a:tab pos="5389563" algn="l"/>
                <a:tab pos="5837238" algn="l"/>
                <a:tab pos="6288088" algn="l"/>
                <a:tab pos="6735763" algn="l"/>
                <a:tab pos="7186613" algn="l"/>
                <a:tab pos="7634288" algn="l"/>
                <a:tab pos="8085138" algn="l"/>
                <a:tab pos="8532813" algn="l"/>
                <a:tab pos="8983663" algn="l"/>
              </a:tabLst>
            </a:pPr>
            <a:r>
              <a:rPr lang="en-GB" sz="2800" b="1">
                <a:solidFill>
                  <a:srgbClr val="0000FF"/>
                </a:solidFill>
                <a:latin typeface="Comic Sans MS" pitchFamily="66" charset="0"/>
                <a:cs typeface="Arial" pitchFamily="34" charset="0"/>
              </a:rPr>
              <a:t>Vertical Section through the Wire Test Apparatus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06EC4073"/>
          <p:cNvPicPr>
            <a:picLocks noChangeAspect="1" noChangeArrowheads="1"/>
          </p:cNvPicPr>
          <p:nvPr/>
        </p:nvPicPr>
        <p:blipFill>
          <a:blip r:embed="rId2"/>
          <a:srcRect/>
          <a:stretch>
            <a:fillRect/>
          </a:stretch>
        </p:blipFill>
        <p:spPr bwMode="auto">
          <a:xfrm>
            <a:off x="2292350" y="0"/>
            <a:ext cx="4560888" cy="6858000"/>
          </a:xfrm>
          <a:prstGeom prst="rect">
            <a:avLst/>
          </a:prstGeom>
          <a:noFill/>
          <a:ln w="9525">
            <a:noFill/>
            <a:miter lim="800000"/>
            <a:headEnd/>
            <a:tailEnd/>
          </a:ln>
        </p:spPr>
      </p:pic>
      <p:sp>
        <p:nvSpPr>
          <p:cNvPr id="8195" name="Text Box 3"/>
          <p:cNvSpPr txBox="1">
            <a:spLocks noChangeArrowheads="1"/>
          </p:cNvSpPr>
          <p:nvPr/>
        </p:nvSpPr>
        <p:spPr bwMode="auto">
          <a:xfrm>
            <a:off x="468313" y="1773238"/>
            <a:ext cx="2447925" cy="2286000"/>
          </a:xfrm>
          <a:prstGeom prst="rect">
            <a:avLst/>
          </a:prstGeom>
          <a:noFill/>
          <a:ln w="9525">
            <a:noFill/>
            <a:miter lim="800000"/>
            <a:headEnd/>
            <a:tailEnd/>
          </a:ln>
        </p:spPr>
        <p:txBody>
          <a:bodyPr>
            <a:spAutoFit/>
          </a:bodyPr>
          <a:lstStyle/>
          <a:p>
            <a:pPr algn="ctr" defTabSz="912813">
              <a:spcBef>
                <a:spcPct val="50000"/>
              </a:spcBef>
            </a:pPr>
            <a:r>
              <a:rPr lang="en-GB" sz="3200" b="1">
                <a:solidFill>
                  <a:srgbClr val="0000FF"/>
                </a:solidFill>
                <a:latin typeface="Comic Sans MS" pitchFamily="66" charset="0"/>
              </a:rPr>
              <a:t>W26</a:t>
            </a:r>
          </a:p>
          <a:p>
            <a:pPr algn="ctr" defTabSz="912813">
              <a:spcBef>
                <a:spcPct val="50000"/>
              </a:spcBef>
            </a:pPr>
            <a:r>
              <a:rPr lang="en-GB" sz="3200">
                <a:latin typeface="Comic Sans MS" pitchFamily="66" charset="0"/>
              </a:rPr>
              <a:t>Tungsten Wire Assembly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srcRect/>
          <a:stretch>
            <a:fillRect/>
          </a:stretch>
        </p:blipFill>
        <p:spPr bwMode="auto">
          <a:xfrm>
            <a:off x="0" y="0"/>
            <a:ext cx="9144000" cy="6859588"/>
          </a:xfrm>
          <a:prstGeom prst="rect">
            <a:avLst/>
          </a:prstGeom>
          <a:noFill/>
          <a:ln w="9525">
            <a:noFill/>
            <a:miter lim="800000"/>
            <a:headEnd/>
            <a:tailEnd/>
          </a:ln>
        </p:spPr>
      </p:pic>
      <p:sp>
        <p:nvSpPr>
          <p:cNvPr id="9219" name="Text Box 3"/>
          <p:cNvSpPr txBox="1">
            <a:spLocks noChangeArrowheads="1"/>
          </p:cNvSpPr>
          <p:nvPr/>
        </p:nvSpPr>
        <p:spPr bwMode="auto">
          <a:xfrm>
            <a:off x="215900" y="5373688"/>
            <a:ext cx="8713788" cy="579437"/>
          </a:xfrm>
          <a:prstGeom prst="rect">
            <a:avLst/>
          </a:prstGeom>
          <a:noFill/>
          <a:ln w="9525">
            <a:noFill/>
            <a:round/>
            <a:headEnd/>
            <a:tailEnd/>
          </a:ln>
        </p:spPr>
        <p:txBody>
          <a:bodyPr lIns="90000" tIns="46800" rIns="90000" bIns="46800">
            <a:spAutoFit/>
          </a:bodyPr>
          <a:lstStyle/>
          <a:p>
            <a:pPr algn="ctr" defTabSz="449263">
              <a:spcBef>
                <a:spcPts val="1500"/>
              </a:spcBef>
              <a:buClr>
                <a:srgbClr val="0000FF"/>
              </a:buClr>
              <a:buSzPct val="100000"/>
              <a:buFont typeface="Comic Sans MS" pitchFamily="66" charset="0"/>
              <a:buNone/>
              <a:tabLst>
                <a:tab pos="0" algn="l"/>
                <a:tab pos="446088" algn="l"/>
                <a:tab pos="896938" algn="l"/>
                <a:tab pos="1344613" algn="l"/>
                <a:tab pos="1795463" algn="l"/>
                <a:tab pos="2243138" algn="l"/>
                <a:tab pos="2693988" algn="l"/>
                <a:tab pos="3141663" algn="l"/>
                <a:tab pos="3592513" algn="l"/>
                <a:tab pos="4040188" algn="l"/>
                <a:tab pos="4491038" algn="l"/>
                <a:tab pos="4938713" algn="l"/>
                <a:tab pos="5389563" algn="l"/>
                <a:tab pos="5837238" algn="l"/>
                <a:tab pos="6288088" algn="l"/>
                <a:tab pos="6735763" algn="l"/>
                <a:tab pos="7186613" algn="l"/>
                <a:tab pos="7634288" algn="l"/>
                <a:tab pos="8085138" algn="l"/>
                <a:tab pos="8532813" algn="l"/>
                <a:tab pos="8983663" algn="l"/>
              </a:tabLst>
            </a:pPr>
            <a:r>
              <a:rPr lang="en-GB" sz="3200">
                <a:solidFill>
                  <a:schemeClr val="bg1"/>
                </a:solidFill>
                <a:latin typeface="Comic Sans MS" pitchFamily="66" charset="0"/>
                <a:cs typeface="Arial" pitchFamily="34" charset="0"/>
              </a:rPr>
              <a:t>Picture of the pulse current, 200 ns/division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0" y="0"/>
            <a:ext cx="9144000" cy="6858000"/>
          </a:xfrm>
          <a:prstGeom prst="rect">
            <a:avLst/>
          </a:prstGeom>
          <a:gradFill rotWithShape="1">
            <a:gsLst>
              <a:gs pos="0">
                <a:srgbClr val="475E76"/>
              </a:gs>
              <a:gs pos="50000">
                <a:srgbClr val="99CCFF"/>
              </a:gs>
              <a:gs pos="100000">
                <a:srgbClr val="475E76"/>
              </a:gs>
            </a:gsLst>
            <a:lin ang="5400000" scaled="1"/>
          </a:gradFill>
          <a:ln w="9525">
            <a:solidFill>
              <a:schemeClr val="tx1"/>
            </a:solidFill>
            <a:miter lim="800000"/>
            <a:headEnd/>
            <a:tailEnd/>
          </a:ln>
        </p:spPr>
        <p:txBody>
          <a:bodyPr wrap="none" anchor="ctr"/>
          <a:lstStyle/>
          <a:p>
            <a:pPr algn="ctr" defTabSz="912813"/>
            <a:endParaRPr lang="en-US">
              <a:latin typeface="Calibri" pitchFamily="34" charset="0"/>
            </a:endParaRPr>
          </a:p>
        </p:txBody>
      </p:sp>
      <p:graphicFrame>
        <p:nvGraphicFramePr>
          <p:cNvPr id="3" name="Group 3"/>
          <p:cNvGraphicFramePr>
            <a:graphicFrameLocks noGrp="1"/>
          </p:cNvGraphicFramePr>
          <p:nvPr/>
        </p:nvGraphicFramePr>
        <p:xfrm>
          <a:off x="58738" y="576263"/>
          <a:ext cx="9029700" cy="5611924"/>
        </p:xfrm>
        <a:graphic>
          <a:graphicData uri="http://schemas.openxmlformats.org/drawingml/2006/table">
            <a:tbl>
              <a:tblPr/>
              <a:tblGrid>
                <a:gridCol w="990600"/>
                <a:gridCol w="1066800"/>
                <a:gridCol w="762000"/>
                <a:gridCol w="838200"/>
                <a:gridCol w="1371600"/>
                <a:gridCol w="1784350"/>
                <a:gridCol w="1108075"/>
                <a:gridCol w="1108075"/>
              </a:tblGrid>
              <a:tr h="796629">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bg1"/>
                          </a:solidFill>
                          <a:effectLst/>
                          <a:latin typeface="Comic Sans MS" pitchFamily="66" charset="0"/>
                          <a:cs typeface="Times New Roman" pitchFamily="18" charset="0"/>
                        </a:rPr>
                        <a:t>Target Number</a:t>
                      </a:r>
                      <a:endParaRPr kumimoji="0" lang="en-GB" sz="1800" b="0" i="0" u="none" strike="noStrike" cap="none" normalizeH="0" baseline="0" dirty="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smtClean="0">
                          <a:ln>
                            <a:noFill/>
                          </a:ln>
                          <a:solidFill>
                            <a:schemeClr val="bg1"/>
                          </a:solidFill>
                          <a:effectLst/>
                          <a:latin typeface="Comic Sans MS" pitchFamily="66" charset="0"/>
                          <a:cs typeface="Times New Roman" pitchFamily="18" charset="0"/>
                        </a:rPr>
                        <a:t>Pulse Current</a:t>
                      </a:r>
                      <a:endParaRPr kumimoji="0" lang="en-GB" sz="1000" b="0" i="0" u="none" strike="noStrike" cap="none" normalizeH="0" baseline="0" smtClean="0">
                        <a:ln>
                          <a:noFill/>
                        </a:ln>
                        <a:solidFill>
                          <a:schemeClr val="bg1"/>
                        </a:solidFill>
                        <a:effectLst/>
                        <a:latin typeface="Comic Sans MS" pitchFamily="66"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smtClean="0">
                          <a:ln>
                            <a:noFill/>
                          </a:ln>
                          <a:solidFill>
                            <a:schemeClr val="bg1"/>
                          </a:solidFill>
                          <a:effectLst/>
                          <a:latin typeface="Comic Sans MS" pitchFamily="66" charset="0"/>
                          <a:cs typeface="Times New Roman" pitchFamily="18" charset="0"/>
                        </a:rPr>
                        <a:t>A</a:t>
                      </a:r>
                      <a:endParaRPr kumimoji="0" lang="en-GB" sz="1800" b="0" i="0" u="none" strike="noStrike" cap="none" normalizeH="0" baseline="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smtClean="0">
                          <a:ln>
                            <a:noFill/>
                          </a:ln>
                          <a:solidFill>
                            <a:schemeClr val="bg1"/>
                          </a:solidFill>
                          <a:effectLst/>
                          <a:latin typeface="Comic Sans MS" pitchFamily="66" charset="0"/>
                          <a:cs typeface="Times New Roman" pitchFamily="18" charset="0"/>
                        </a:rPr>
                        <a:t>Temp Jump </a:t>
                      </a:r>
                      <a:endParaRPr kumimoji="0" lang="en-GB" sz="1000" b="0" i="0" u="none" strike="noStrike" cap="none" normalizeH="0" baseline="0" smtClean="0">
                        <a:ln>
                          <a:noFill/>
                        </a:ln>
                        <a:solidFill>
                          <a:schemeClr val="bg1"/>
                        </a:solidFill>
                        <a:effectLst/>
                        <a:latin typeface="Comic Sans MS" pitchFamily="66"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smtClean="0">
                          <a:ln>
                            <a:noFill/>
                          </a:ln>
                          <a:solidFill>
                            <a:schemeClr val="bg1"/>
                          </a:solidFill>
                          <a:effectLst/>
                          <a:latin typeface="Comic Sans MS" pitchFamily="66" charset="0"/>
                          <a:cs typeface="Times New Roman" pitchFamily="18" charset="0"/>
                        </a:rPr>
                        <a:t>K</a:t>
                      </a:r>
                      <a:endParaRPr kumimoji="0" lang="en-GB" sz="1800" b="0" i="0" u="none" strike="noStrike" cap="none" normalizeH="0" baseline="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smtClean="0">
                          <a:ln>
                            <a:noFill/>
                          </a:ln>
                          <a:solidFill>
                            <a:schemeClr val="bg1"/>
                          </a:solidFill>
                          <a:effectLst/>
                          <a:latin typeface="Comic Sans MS" pitchFamily="66" charset="0"/>
                          <a:cs typeface="Times New Roman" pitchFamily="18" charset="0"/>
                        </a:rPr>
                        <a:t>Peak Temp</a:t>
                      </a:r>
                      <a:endParaRPr kumimoji="0" lang="en-GB" sz="1000" b="0" i="0" u="none" strike="noStrike" cap="none" normalizeH="0" baseline="0" smtClean="0">
                        <a:ln>
                          <a:noFill/>
                        </a:ln>
                        <a:solidFill>
                          <a:schemeClr val="bg1"/>
                        </a:solidFill>
                        <a:effectLst/>
                        <a:latin typeface="Comic Sans MS" pitchFamily="66"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smtClean="0">
                          <a:ln>
                            <a:noFill/>
                          </a:ln>
                          <a:solidFill>
                            <a:schemeClr val="bg1"/>
                          </a:solidFill>
                          <a:effectLst/>
                          <a:latin typeface="Comic Sans MS" pitchFamily="66" charset="0"/>
                          <a:cs typeface="Times New Roman" pitchFamily="18" charset="0"/>
                        </a:rPr>
                        <a:t>K</a:t>
                      </a:r>
                      <a:endParaRPr kumimoji="0" lang="en-GB" sz="1800" b="0" i="0" u="none" strike="noStrike" cap="none" normalizeH="0" baseline="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smtClean="0">
                          <a:ln>
                            <a:noFill/>
                          </a:ln>
                          <a:solidFill>
                            <a:schemeClr val="bg1"/>
                          </a:solidFill>
                          <a:effectLst/>
                          <a:latin typeface="Comic Sans MS" pitchFamily="66" charset="0"/>
                          <a:cs typeface="Times New Roman" pitchFamily="18" charset="0"/>
                        </a:rPr>
                        <a:t>Number of Pulses to Failure</a:t>
                      </a:r>
                      <a:endParaRPr kumimoji="0" lang="en-GB" sz="1800" b="0" i="0" u="none" strike="noStrike" cap="none" normalizeH="0" baseline="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smtClean="0">
                          <a:ln>
                            <a:noFill/>
                          </a:ln>
                          <a:solidFill>
                            <a:schemeClr val="bg1"/>
                          </a:solidFill>
                          <a:effectLst/>
                          <a:latin typeface="Comic Sans MS" pitchFamily="66" charset="0"/>
                          <a:cs typeface="Times New Roman" pitchFamily="18" charset="0"/>
                        </a:rPr>
                        <a:t>Comments</a:t>
                      </a:r>
                      <a:endParaRPr kumimoji="0" lang="en-GB" sz="1800" b="0" i="0" u="none" strike="noStrike" cap="none" normalizeH="0" baseline="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smtClean="0">
                          <a:ln>
                            <a:noFill/>
                          </a:ln>
                          <a:solidFill>
                            <a:srgbClr val="00FF00"/>
                          </a:solidFill>
                          <a:effectLst/>
                          <a:latin typeface="Comic Sans MS" pitchFamily="66" charset="0"/>
                          <a:cs typeface="Times New Roman" pitchFamily="18" charset="0"/>
                        </a:rPr>
                        <a:t>Equivalent Power, MW, in Target Diameter </a:t>
                      </a:r>
                      <a:endParaRPr kumimoji="0" lang="en-GB" sz="1800" b="0" i="0" u="none" strike="noStrike" cap="none" normalizeH="0" baseline="0" smtClean="0">
                        <a:ln>
                          <a:noFill/>
                        </a:ln>
                        <a:solidFill>
                          <a:srgbClr val="00FF00"/>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r>
              <a:tr h="354057">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00FF00"/>
                          </a:solidFill>
                          <a:effectLst/>
                          <a:latin typeface="Comic Sans MS" pitchFamily="66" charset="0"/>
                          <a:cs typeface="Times New Roman" pitchFamily="18" charset="0"/>
                        </a:rPr>
                        <a:t>2 cm</a:t>
                      </a:r>
                      <a:endParaRPr kumimoji="0" lang="en-GB" sz="1800" b="0" i="0" u="none" strike="noStrike" cap="none" normalizeH="0" baseline="0" smtClean="0">
                        <a:ln>
                          <a:noFill/>
                        </a:ln>
                        <a:solidFill>
                          <a:srgbClr val="00FF00"/>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00FF00"/>
                          </a:solidFill>
                          <a:effectLst/>
                          <a:latin typeface="Comic Sans MS" pitchFamily="66" charset="0"/>
                          <a:cs typeface="Times New Roman" pitchFamily="18" charset="0"/>
                        </a:rPr>
                        <a:t>3 cm</a:t>
                      </a:r>
                      <a:endParaRPr kumimoji="0" lang="en-GB" sz="1800" b="0" i="0" u="none" strike="noStrike" cap="none" normalizeH="0" baseline="0" smtClean="0">
                        <a:ln>
                          <a:noFill/>
                        </a:ln>
                        <a:solidFill>
                          <a:srgbClr val="00FF00"/>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19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bg1"/>
                          </a:solidFill>
                          <a:effectLst/>
                          <a:latin typeface="Comic Sans MS" pitchFamily="66" charset="0"/>
                          <a:cs typeface="Times New Roman" pitchFamily="18" charset="0"/>
                        </a:rPr>
                        <a:t>W03</a:t>
                      </a:r>
                      <a:endParaRPr kumimoji="0" lang="en-GB" sz="1800" b="0" i="0" u="none" strike="noStrike" cap="none" normalizeH="0" baseline="0" dirty="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bg1"/>
                          </a:solidFill>
                          <a:effectLst/>
                          <a:latin typeface="Comic Sans MS" pitchFamily="66" charset="0"/>
                          <a:cs typeface="Times New Roman" pitchFamily="18" charset="0"/>
                        </a:rPr>
                        <a:t>4900</a:t>
                      </a:r>
                      <a:endParaRPr kumimoji="0" lang="en-GB" sz="1000" b="0" i="0" u="none" strike="noStrike" cap="none" normalizeH="0" baseline="0" smtClean="0">
                        <a:ln>
                          <a:noFill/>
                        </a:ln>
                        <a:solidFill>
                          <a:schemeClr val="bg1"/>
                        </a:solidFill>
                        <a:effectLst/>
                        <a:latin typeface="Comic Sans MS" pitchFamily="66"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bg1"/>
                          </a:solidFill>
                          <a:effectLst/>
                          <a:latin typeface="Comic Sans MS" pitchFamily="66" charset="0"/>
                          <a:cs typeface="Times New Roman" pitchFamily="18" charset="0"/>
                        </a:rPr>
                        <a:t>7200</a:t>
                      </a:r>
                      <a:endParaRPr kumimoji="0" lang="en-GB" sz="1800" b="0" i="0" u="none" strike="noStrike" cap="none" normalizeH="0" baseline="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bg1"/>
                          </a:solidFill>
                          <a:effectLst/>
                          <a:latin typeface="Comic Sans MS" pitchFamily="66" charset="0"/>
                          <a:cs typeface="Times New Roman" pitchFamily="18" charset="0"/>
                        </a:rPr>
                        <a:t>90</a:t>
                      </a:r>
                      <a:endParaRPr kumimoji="0" lang="en-GB" sz="1000" b="0" i="0" u="none" strike="noStrike" cap="none" normalizeH="0" baseline="0" smtClean="0">
                        <a:ln>
                          <a:noFill/>
                        </a:ln>
                        <a:solidFill>
                          <a:schemeClr val="bg1"/>
                        </a:solidFill>
                        <a:effectLst/>
                        <a:latin typeface="Comic Sans MS" pitchFamily="66"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bg1"/>
                          </a:solidFill>
                          <a:effectLst/>
                          <a:latin typeface="Comic Sans MS" pitchFamily="66" charset="0"/>
                          <a:cs typeface="Times New Roman" pitchFamily="18" charset="0"/>
                        </a:rPr>
                        <a:t>200</a:t>
                      </a:r>
                      <a:endParaRPr kumimoji="0" lang="en-GB" sz="1800" b="0" i="0" u="none" strike="noStrike" cap="none" normalizeH="0" baseline="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bg1"/>
                          </a:solidFill>
                          <a:effectLst/>
                          <a:latin typeface="Comic Sans MS" pitchFamily="66" charset="0"/>
                          <a:cs typeface="Times New Roman" pitchFamily="18" charset="0"/>
                        </a:rPr>
                        <a:t>2000</a:t>
                      </a:r>
                      <a:endParaRPr kumimoji="0" lang="en-GB" sz="1000" b="0" i="0" u="none" strike="noStrike" cap="none" normalizeH="0" baseline="0" smtClean="0">
                        <a:ln>
                          <a:noFill/>
                        </a:ln>
                        <a:solidFill>
                          <a:schemeClr val="bg1"/>
                        </a:solidFill>
                        <a:effectLst/>
                        <a:latin typeface="Comic Sans MS" pitchFamily="66"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bg1"/>
                          </a:solidFill>
                          <a:effectLst/>
                          <a:latin typeface="Comic Sans MS" pitchFamily="66" charset="0"/>
                          <a:cs typeface="Times New Roman" pitchFamily="18" charset="0"/>
                        </a:rPr>
                        <a:t>2200</a:t>
                      </a:r>
                      <a:endParaRPr kumimoji="0" lang="en-GB" sz="1800" b="0" i="0" u="none" strike="noStrike" cap="none" normalizeH="0" baseline="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bg1"/>
                          </a:solidFill>
                          <a:effectLst/>
                          <a:latin typeface="Comic Sans MS" pitchFamily="66" charset="0"/>
                          <a:cs typeface="Times New Roman" pitchFamily="18" charset="0"/>
                        </a:rPr>
                        <a:t>&gt;3.4x10</a:t>
                      </a:r>
                      <a:r>
                        <a:rPr kumimoji="0" lang="en-GB" sz="1600" b="0" i="0" u="none" strike="noStrike" cap="none" normalizeH="0" baseline="30000" dirty="0" smtClean="0">
                          <a:ln>
                            <a:noFill/>
                          </a:ln>
                          <a:solidFill>
                            <a:schemeClr val="bg1"/>
                          </a:solidFill>
                          <a:effectLst/>
                          <a:latin typeface="Comic Sans MS" pitchFamily="66" charset="0"/>
                          <a:cs typeface="Times New Roman" pitchFamily="18" charset="0"/>
                        </a:rPr>
                        <a:t>6</a:t>
                      </a:r>
                      <a:endParaRPr kumimoji="0" lang="en-GB" sz="1000" b="0" i="0" u="none" strike="noStrike" cap="none" normalizeH="0" baseline="0" dirty="0" smtClean="0">
                        <a:ln>
                          <a:noFill/>
                        </a:ln>
                        <a:solidFill>
                          <a:schemeClr val="bg1"/>
                        </a:solidFill>
                        <a:effectLst/>
                        <a:latin typeface="Comic Sans MS" pitchFamily="66"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bg1"/>
                          </a:solidFill>
                          <a:effectLst/>
                          <a:latin typeface="Comic Sans MS" pitchFamily="66" charset="0"/>
                          <a:cs typeface="Times New Roman" pitchFamily="18" charset="0"/>
                        </a:rPr>
                        <a:t>16,500</a:t>
                      </a:r>
                      <a:endParaRPr kumimoji="0" lang="en-GB" sz="1800" b="0" i="0" u="none" strike="noStrike" cap="none" normalizeH="0" baseline="0" dirty="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chemeClr val="bg1"/>
                        </a:solidFill>
                        <a:effectLst/>
                        <a:latin typeface="Comic Sans MS" pitchFamily="66"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smtClean="0">
                          <a:ln>
                            <a:noFill/>
                          </a:ln>
                          <a:solidFill>
                            <a:srgbClr val="FF0000"/>
                          </a:solidFill>
                          <a:effectLst>
                            <a:outerShdw blurRad="38100" dist="38100" dir="2700000" algn="tl">
                              <a:srgbClr val="C0C0C0"/>
                            </a:outerShdw>
                          </a:effectLst>
                          <a:latin typeface="Comic Sans MS" pitchFamily="66" charset="0"/>
                          <a:cs typeface="Times New Roman" pitchFamily="18" charset="0"/>
                        </a:rPr>
                        <a:t>Broke</a:t>
                      </a:r>
                      <a:endParaRPr kumimoji="0" lang="en-GB" sz="2000" b="0" i="0" u="none" strike="noStrike" cap="none" normalizeH="0" baseline="0" smtClean="0">
                        <a:ln>
                          <a:noFill/>
                        </a:ln>
                        <a:solidFill>
                          <a:srgbClr val="FF0000"/>
                        </a:solidFill>
                        <a:effectLst>
                          <a:outerShdw blurRad="38100" dist="38100" dir="2700000" algn="tl">
                            <a:srgbClr val="C0C0C0"/>
                          </a:outerShdw>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00FF00"/>
                          </a:solidFill>
                          <a:effectLst/>
                          <a:latin typeface="Comic Sans MS" pitchFamily="66" charset="0"/>
                          <a:cs typeface="Times New Roman" pitchFamily="18" charset="0"/>
                        </a:rPr>
                        <a:t>2.3</a:t>
                      </a:r>
                      <a:endParaRPr kumimoji="0" lang="en-GB" sz="1800" b="0" i="0" u="none" strike="noStrike" cap="none" normalizeH="0" baseline="0" smtClean="0">
                        <a:ln>
                          <a:noFill/>
                        </a:ln>
                        <a:solidFill>
                          <a:srgbClr val="00FF00"/>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00FF00"/>
                          </a:solidFill>
                          <a:effectLst/>
                          <a:latin typeface="Comic Sans MS" pitchFamily="66" charset="0"/>
                          <a:cs typeface="Times New Roman" pitchFamily="18" charset="0"/>
                        </a:rPr>
                        <a:t>4.8</a:t>
                      </a:r>
                      <a:endParaRPr kumimoji="0" lang="en-GB" sz="1800" b="0" i="0" u="none" strike="noStrike" cap="none" normalizeH="0" baseline="0" smtClean="0">
                        <a:ln>
                          <a:noFill/>
                        </a:ln>
                        <a:solidFill>
                          <a:srgbClr val="00FF00"/>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619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bg1"/>
                          </a:solidFill>
                          <a:effectLst/>
                          <a:latin typeface="Comic Sans MS" pitchFamily="66" charset="0"/>
                          <a:cs typeface="Times New Roman" pitchFamily="18" charset="0"/>
                        </a:rPr>
                        <a:t>W08</a:t>
                      </a:r>
                      <a:endParaRPr kumimoji="0" lang="en-GB" sz="1800" b="0" i="0" u="none" strike="noStrike" cap="none" normalizeH="0" baseline="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bg1"/>
                          </a:solidFill>
                          <a:effectLst/>
                          <a:latin typeface="Comic Sans MS" pitchFamily="66" charset="0"/>
                          <a:cs typeface="Times New Roman" pitchFamily="18" charset="0"/>
                        </a:rPr>
                        <a:t>6400</a:t>
                      </a:r>
                      <a:endParaRPr kumimoji="0" lang="en-GB" sz="1800" b="0" i="0" u="none" strike="noStrike" cap="none" normalizeH="0" baseline="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bg1"/>
                          </a:solidFill>
                          <a:effectLst/>
                          <a:latin typeface="Comic Sans MS" pitchFamily="66" charset="0"/>
                          <a:cs typeface="Times New Roman" pitchFamily="18" charset="0"/>
                        </a:rPr>
                        <a:t>150</a:t>
                      </a:r>
                      <a:endParaRPr kumimoji="0" lang="en-GB" sz="1800" b="0" i="0" u="none" strike="noStrike" cap="none" normalizeH="0" baseline="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bg1"/>
                          </a:solidFill>
                          <a:effectLst/>
                          <a:latin typeface="Comic Sans MS" pitchFamily="66" charset="0"/>
                          <a:cs typeface="Times New Roman" pitchFamily="18" charset="0"/>
                        </a:rPr>
                        <a:t>1900</a:t>
                      </a:r>
                      <a:endParaRPr kumimoji="0" lang="en-GB" sz="1800" b="0" i="0" u="none" strike="noStrike" cap="none" normalizeH="0" baseline="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bg1"/>
                          </a:solidFill>
                          <a:effectLst/>
                          <a:latin typeface="Comic Sans MS" pitchFamily="66" charset="0"/>
                          <a:cs typeface="Times New Roman" pitchFamily="18" charset="0"/>
                        </a:rPr>
                        <a:t>&gt;1.6x10</a:t>
                      </a:r>
                      <a:r>
                        <a:rPr kumimoji="0" lang="en-GB" sz="1600" b="0" i="0" u="none" strike="noStrike" cap="none" normalizeH="0" baseline="30000" dirty="0" smtClean="0">
                          <a:ln>
                            <a:noFill/>
                          </a:ln>
                          <a:solidFill>
                            <a:schemeClr val="bg1"/>
                          </a:solidFill>
                          <a:effectLst/>
                          <a:latin typeface="Comic Sans MS" pitchFamily="66" charset="0"/>
                          <a:cs typeface="Times New Roman" pitchFamily="18" charset="0"/>
                        </a:rPr>
                        <a:t>6</a:t>
                      </a:r>
                      <a:endParaRPr kumimoji="0" lang="en-GB" sz="1800" b="0" i="0" u="none" strike="noStrike" cap="none" normalizeH="0" baseline="0" dirty="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bg1"/>
                          </a:solidFill>
                          <a:effectLst/>
                          <a:latin typeface="Comic Sans MS" pitchFamily="66" charset="0"/>
                          <a:cs typeface="Times New Roman" pitchFamily="18" charset="0"/>
                        </a:rPr>
                        <a:t>Wire stuck to top connection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bg1"/>
                          </a:solidFill>
                          <a:effectLst/>
                          <a:latin typeface="Comic Sans MS" pitchFamily="66" charset="0"/>
                        </a:rPr>
                        <a:t>(cu blocks)</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00FF00"/>
                          </a:solidFill>
                          <a:effectLst/>
                          <a:latin typeface="Comic Sans MS" pitchFamily="66" charset="0"/>
                          <a:cs typeface="Times New Roman" pitchFamily="18" charset="0"/>
                        </a:rPr>
                        <a:t>3.9</a:t>
                      </a:r>
                      <a:endParaRPr kumimoji="0" lang="en-GB" sz="1800" b="0" i="0" u="none" strike="noStrike" cap="none" normalizeH="0" baseline="0" smtClean="0">
                        <a:ln>
                          <a:noFill/>
                        </a:ln>
                        <a:solidFill>
                          <a:srgbClr val="00FF00"/>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00FF00"/>
                          </a:solidFill>
                          <a:effectLst/>
                          <a:latin typeface="Comic Sans MS" pitchFamily="66" charset="0"/>
                          <a:cs typeface="Times New Roman" pitchFamily="18" charset="0"/>
                        </a:rPr>
                        <a:t>8.4</a:t>
                      </a:r>
                      <a:endParaRPr kumimoji="0" lang="en-GB" sz="1800" b="0" i="0" u="none" strike="noStrike" cap="none" normalizeH="0" baseline="0" smtClean="0">
                        <a:ln>
                          <a:noFill/>
                        </a:ln>
                        <a:solidFill>
                          <a:srgbClr val="00FF00"/>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6243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bg1"/>
                          </a:solidFill>
                          <a:effectLst/>
                          <a:latin typeface="Comic Sans MS" pitchFamily="66" charset="0"/>
                          <a:cs typeface="Times New Roman" pitchFamily="18" charset="0"/>
                        </a:rPr>
                        <a:t>W09</a:t>
                      </a:r>
                      <a:endParaRPr kumimoji="0" lang="en-GB" sz="1800" b="0" i="0" u="none" strike="noStrike" cap="none" normalizeH="0" baseline="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bg1"/>
                          </a:solidFill>
                          <a:effectLst/>
                          <a:latin typeface="Comic Sans MS" pitchFamily="66" charset="0"/>
                          <a:cs typeface="Times New Roman" pitchFamily="18" charset="0"/>
                        </a:rPr>
                        <a:t>5560</a:t>
                      </a:r>
                      <a:endParaRPr kumimoji="0" lang="en-GB" sz="1000" b="0" i="0" u="none" strike="noStrike" cap="none" normalizeH="0" baseline="0" smtClean="0">
                        <a:ln>
                          <a:noFill/>
                        </a:ln>
                        <a:solidFill>
                          <a:schemeClr val="bg1"/>
                        </a:solidFill>
                        <a:effectLst/>
                        <a:latin typeface="Comic Sans MS" pitchFamily="66"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bg1"/>
                          </a:solidFill>
                          <a:effectLst/>
                          <a:latin typeface="Comic Sans MS" pitchFamily="66" charset="0"/>
                          <a:cs typeface="Times New Roman" pitchFamily="18" charset="0"/>
                        </a:rPr>
                        <a:t>5840</a:t>
                      </a:r>
                      <a:endParaRPr kumimoji="0" lang="en-GB" sz="1800" b="0" i="0" u="none" strike="noStrike" cap="none" normalizeH="0" baseline="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bg1"/>
                          </a:solidFill>
                          <a:effectLst/>
                          <a:latin typeface="Comic Sans MS" pitchFamily="66" charset="0"/>
                          <a:cs typeface="Times New Roman" pitchFamily="18" charset="0"/>
                        </a:rPr>
                        <a:t>120</a:t>
                      </a:r>
                      <a:endParaRPr kumimoji="0" lang="en-GB" sz="1000" b="0" i="0" u="none" strike="noStrike" cap="none" normalizeH="0" baseline="0" smtClean="0">
                        <a:ln>
                          <a:noFill/>
                        </a:ln>
                        <a:solidFill>
                          <a:schemeClr val="bg1"/>
                        </a:solidFill>
                        <a:effectLst/>
                        <a:latin typeface="Comic Sans MS" pitchFamily="66"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bg1"/>
                          </a:solidFill>
                          <a:effectLst/>
                          <a:latin typeface="Comic Sans MS" pitchFamily="66" charset="0"/>
                          <a:cs typeface="Times New Roman" pitchFamily="18" charset="0"/>
                        </a:rPr>
                        <a:t>130</a:t>
                      </a:r>
                      <a:endParaRPr kumimoji="0" lang="en-GB" sz="1800" b="0" i="0" u="none" strike="noStrike" cap="none" normalizeH="0" baseline="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bg1"/>
                          </a:solidFill>
                          <a:effectLst/>
                          <a:latin typeface="Comic Sans MS" pitchFamily="66" charset="0"/>
                          <a:cs typeface="Times New Roman" pitchFamily="18" charset="0"/>
                        </a:rPr>
                        <a:t>1900</a:t>
                      </a:r>
                      <a:endParaRPr kumimoji="0" lang="en-GB" sz="1000" b="0" i="0" u="none" strike="noStrike" cap="none" normalizeH="0" baseline="0" smtClean="0">
                        <a:ln>
                          <a:noFill/>
                        </a:ln>
                        <a:solidFill>
                          <a:schemeClr val="bg1"/>
                        </a:solidFill>
                        <a:effectLst/>
                        <a:latin typeface="Comic Sans MS" pitchFamily="66"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bg1"/>
                          </a:solidFill>
                          <a:effectLst/>
                          <a:latin typeface="Comic Sans MS" pitchFamily="66" charset="0"/>
                          <a:cs typeface="Times New Roman" pitchFamily="18" charset="0"/>
                        </a:rPr>
                        <a:t>2050</a:t>
                      </a:r>
                      <a:endParaRPr kumimoji="0" lang="en-GB" sz="1800" b="0" i="0" u="none" strike="noStrike" cap="none" normalizeH="0" baseline="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bg1"/>
                          </a:solidFill>
                          <a:effectLst/>
                          <a:latin typeface="Comic Sans MS" pitchFamily="66" charset="0"/>
                          <a:cs typeface="Times New Roman" pitchFamily="18" charset="0"/>
                        </a:rPr>
                        <a:t>4.2x10</a:t>
                      </a:r>
                      <a:r>
                        <a:rPr kumimoji="0" lang="en-GB" sz="1600" b="0" i="0" u="none" strike="noStrike" cap="none" normalizeH="0" baseline="30000" dirty="0" smtClean="0">
                          <a:ln>
                            <a:noFill/>
                          </a:ln>
                          <a:solidFill>
                            <a:schemeClr val="bg1"/>
                          </a:solidFill>
                          <a:effectLst/>
                          <a:latin typeface="Comic Sans MS" pitchFamily="66" charset="0"/>
                          <a:cs typeface="Times New Roman" pitchFamily="18" charset="0"/>
                        </a:rPr>
                        <a:t>6</a:t>
                      </a:r>
                      <a:endParaRPr kumimoji="0" lang="en-GB" sz="1000" b="0" i="0" u="none" strike="noStrike" cap="none" normalizeH="0" baseline="0" dirty="0" smtClean="0">
                        <a:ln>
                          <a:noFill/>
                        </a:ln>
                        <a:solidFill>
                          <a:schemeClr val="bg1"/>
                        </a:solidFill>
                        <a:effectLst/>
                        <a:latin typeface="Comic Sans MS" pitchFamily="66"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bg1"/>
                          </a:solidFill>
                          <a:effectLst/>
                          <a:latin typeface="Comic Sans MS" pitchFamily="66" charset="0"/>
                          <a:cs typeface="Times New Roman" pitchFamily="18" charset="0"/>
                        </a:rPr>
                        <a:t>9x10</a:t>
                      </a:r>
                      <a:r>
                        <a:rPr kumimoji="0" lang="en-GB" sz="1600" b="0" i="0" u="none" strike="noStrike" cap="none" normalizeH="0" baseline="30000" dirty="0" smtClean="0">
                          <a:ln>
                            <a:noFill/>
                          </a:ln>
                          <a:solidFill>
                            <a:schemeClr val="bg1"/>
                          </a:solidFill>
                          <a:effectLst/>
                          <a:latin typeface="Comic Sans MS" pitchFamily="66" charset="0"/>
                          <a:cs typeface="Times New Roman" pitchFamily="18" charset="0"/>
                        </a:rPr>
                        <a:t>6</a:t>
                      </a:r>
                      <a:endParaRPr kumimoji="0" lang="en-GB" sz="1800" b="0" i="0" u="none" strike="noStrike" cap="none" normalizeH="0" baseline="0" dirty="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bg1"/>
                          </a:solidFill>
                          <a:effectLst/>
                          <a:latin typeface="Comic Sans MS" pitchFamily="66" charset="0"/>
                          <a:cs typeface="Times New Roman" pitchFamily="18" charset="0"/>
                        </a:rPr>
                        <a:t>Top connector failed</a:t>
                      </a:r>
                      <a:endParaRPr kumimoji="0" lang="en-GB" sz="1200" b="0" i="0" u="none" strike="noStrike" cap="none" normalizeH="0" baseline="0" dirty="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00FF00"/>
                          </a:solidFill>
                          <a:effectLst/>
                          <a:latin typeface="Comic Sans MS" pitchFamily="66" charset="0"/>
                          <a:cs typeface="Times New Roman" pitchFamily="18" charset="0"/>
                        </a:rPr>
                        <a:t>3</a:t>
                      </a:r>
                      <a:endParaRPr kumimoji="0" lang="en-GB" sz="1000" b="0" i="0" u="none" strike="noStrike" cap="none" normalizeH="0" baseline="0" smtClean="0">
                        <a:ln>
                          <a:noFill/>
                        </a:ln>
                        <a:solidFill>
                          <a:srgbClr val="00FF00"/>
                        </a:solidFill>
                        <a:effectLst/>
                        <a:latin typeface="Comic Sans MS" pitchFamily="66"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smtClean="0">
                          <a:ln>
                            <a:noFill/>
                          </a:ln>
                          <a:solidFill>
                            <a:srgbClr val="00FF00"/>
                          </a:solidFill>
                          <a:effectLst/>
                          <a:latin typeface="Comic Sans MS" pitchFamily="66" charset="0"/>
                          <a:cs typeface="Times New Roman" pitchFamily="18" charset="0"/>
                        </a:rPr>
                        <a:t>3.3</a:t>
                      </a:r>
                      <a:endParaRPr kumimoji="0" lang="en-GB" sz="1800" b="0" i="0" u="none" strike="noStrike" cap="none" normalizeH="0" baseline="0" smtClean="0">
                        <a:ln>
                          <a:noFill/>
                        </a:ln>
                        <a:solidFill>
                          <a:srgbClr val="00FF00"/>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00FF00"/>
                          </a:solidFill>
                          <a:effectLst/>
                          <a:latin typeface="Comic Sans MS" pitchFamily="66" charset="0"/>
                          <a:cs typeface="Times New Roman" pitchFamily="18" charset="0"/>
                        </a:rPr>
                        <a:t>6.4</a:t>
                      </a:r>
                      <a:endParaRPr kumimoji="0" lang="en-GB" sz="1000" b="0" i="0" u="none" strike="noStrike" cap="none" normalizeH="0" baseline="0" smtClean="0">
                        <a:ln>
                          <a:noFill/>
                        </a:ln>
                        <a:solidFill>
                          <a:srgbClr val="00FF00"/>
                        </a:solidFill>
                        <a:effectLst/>
                        <a:latin typeface="Comic Sans MS" pitchFamily="66"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smtClean="0">
                          <a:ln>
                            <a:noFill/>
                          </a:ln>
                          <a:solidFill>
                            <a:srgbClr val="00FF00"/>
                          </a:solidFill>
                          <a:effectLst/>
                          <a:latin typeface="Comic Sans MS" pitchFamily="66" charset="0"/>
                          <a:cs typeface="Times New Roman" pitchFamily="18" charset="0"/>
                        </a:rPr>
                        <a:t>7.0</a:t>
                      </a:r>
                      <a:endParaRPr kumimoji="0" lang="en-GB" sz="1800" b="0" i="0" u="none" strike="noStrike" cap="none" normalizeH="0" baseline="0" smtClean="0">
                        <a:ln>
                          <a:noFill/>
                        </a:ln>
                        <a:solidFill>
                          <a:srgbClr val="00FF00"/>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44257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bg1"/>
                          </a:solidFill>
                          <a:effectLst/>
                          <a:latin typeface="Comic Sans MS" pitchFamily="66" charset="0"/>
                          <a:cs typeface="Times New Roman" pitchFamily="18" charset="0"/>
                        </a:rPr>
                        <a:t>W15</a:t>
                      </a:r>
                      <a:endParaRPr kumimoji="0" lang="en-GB" sz="1800" b="0" i="0" u="none" strike="noStrike" cap="none" normalizeH="0" baseline="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bg1"/>
                          </a:solidFill>
                          <a:effectLst/>
                          <a:latin typeface="Comic Sans MS" pitchFamily="66" charset="0"/>
                          <a:cs typeface="Times New Roman" pitchFamily="18" charset="0"/>
                        </a:rPr>
                        <a:t>6400</a:t>
                      </a:r>
                      <a:endParaRPr kumimoji="0" lang="en-GB" sz="1800" b="0" i="0" u="none" strike="noStrike" cap="none" normalizeH="0" baseline="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bg1"/>
                          </a:solidFill>
                          <a:effectLst/>
                          <a:latin typeface="Comic Sans MS" pitchFamily="66" charset="0"/>
                          <a:cs typeface="Times New Roman" pitchFamily="18" charset="0"/>
                        </a:rPr>
                        <a:t>180</a:t>
                      </a:r>
                      <a:endParaRPr kumimoji="0" lang="en-GB" sz="1800" b="0" i="0" u="none" strike="noStrike" cap="none" normalizeH="0" baseline="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bg1"/>
                          </a:solidFill>
                          <a:effectLst/>
                          <a:latin typeface="Comic Sans MS" pitchFamily="66" charset="0"/>
                          <a:cs typeface="Times New Roman" pitchFamily="18" charset="0"/>
                        </a:rPr>
                        <a:t>1950</a:t>
                      </a:r>
                      <a:endParaRPr kumimoji="0" lang="en-GB" sz="1800" b="0" i="0" u="none" strike="noStrike" cap="none" normalizeH="0" baseline="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bg1"/>
                          </a:solidFill>
                          <a:effectLst/>
                          <a:latin typeface="Comic Sans MS" pitchFamily="66" charset="0"/>
                          <a:cs typeface="Times New Roman" pitchFamily="18" charset="0"/>
                        </a:rPr>
                        <a:t>1.3x10</a:t>
                      </a:r>
                      <a:r>
                        <a:rPr kumimoji="0" lang="en-GB" sz="1600" b="0" i="0" u="none" strike="noStrike" cap="none" normalizeH="0" baseline="30000" dirty="0" smtClean="0">
                          <a:ln>
                            <a:noFill/>
                          </a:ln>
                          <a:solidFill>
                            <a:schemeClr val="bg1"/>
                          </a:solidFill>
                          <a:effectLst/>
                          <a:latin typeface="Comic Sans MS" pitchFamily="66" charset="0"/>
                          <a:cs typeface="Times New Roman" pitchFamily="18" charset="0"/>
                        </a:rPr>
                        <a:t>6</a:t>
                      </a:r>
                      <a:endParaRPr kumimoji="0" lang="en-GB" sz="1800" b="0" i="0" u="none" strike="noStrike" cap="none" normalizeH="0" baseline="0" dirty="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bg1"/>
                          </a:solidFill>
                          <a:effectLst/>
                          <a:latin typeface="Comic Sans MS" pitchFamily="66" charset="0"/>
                          <a:cs typeface="Times New Roman" pitchFamily="18" charset="0"/>
                        </a:rPr>
                        <a:t>Wire stuck to top connection (cu blocks)</a:t>
                      </a:r>
                      <a:endParaRPr kumimoji="0" lang="en-GB" sz="1200" b="0" i="0" u="none" strike="noStrike" cap="none" normalizeH="0" baseline="0" dirty="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00FF00"/>
                          </a:solidFill>
                          <a:effectLst/>
                          <a:latin typeface="Comic Sans MS" pitchFamily="66" charset="0"/>
                          <a:cs typeface="Times New Roman" pitchFamily="18" charset="0"/>
                        </a:rPr>
                        <a:t>3.9</a:t>
                      </a:r>
                      <a:endParaRPr kumimoji="0" lang="en-GB" sz="1000" b="0" i="0" u="none" strike="noStrike" cap="none" normalizeH="0" baseline="0" smtClean="0">
                        <a:ln>
                          <a:noFill/>
                        </a:ln>
                        <a:solidFill>
                          <a:srgbClr val="00FF00"/>
                        </a:solidFill>
                        <a:effectLst/>
                        <a:latin typeface="Comic Sans MS" pitchFamily="66" charset="0"/>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00FF00"/>
                          </a:solidFill>
                          <a:effectLst/>
                          <a:latin typeface="Comic Sans MS" pitchFamily="66" charset="0"/>
                          <a:cs typeface="Times New Roman" pitchFamily="18" charset="0"/>
                        </a:rPr>
                        <a:t>8.4</a:t>
                      </a:r>
                      <a:endParaRPr kumimoji="0" lang="en-GB" sz="1800" b="0" i="0" u="none" strike="noStrike" cap="none" normalizeH="0" baseline="0" smtClean="0">
                        <a:ln>
                          <a:noFill/>
                        </a:ln>
                        <a:solidFill>
                          <a:srgbClr val="00FF00"/>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79662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bg1"/>
                          </a:solidFill>
                          <a:effectLst/>
                          <a:latin typeface="Comic Sans MS" pitchFamily="66" charset="0"/>
                          <a:cs typeface="Times New Roman" pitchFamily="18" charset="0"/>
                        </a:rPr>
                        <a:t>W26</a:t>
                      </a:r>
                      <a:endParaRPr kumimoji="0" lang="en-GB" sz="1800" b="0" i="0" u="none" strike="noStrike" cap="none" normalizeH="0" baseline="0" dirty="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bg1"/>
                          </a:solidFill>
                          <a:effectLst/>
                          <a:latin typeface="Comic Sans MS" pitchFamily="66" charset="0"/>
                          <a:cs typeface="Times New Roman" pitchFamily="18" charset="0"/>
                        </a:rPr>
                        <a:t>6200</a:t>
                      </a:r>
                      <a:endParaRPr kumimoji="0" lang="en-GB" sz="1000" b="0" i="0" u="none" strike="noStrike" cap="none" normalizeH="0" baseline="0" dirty="0" smtClean="0">
                        <a:ln>
                          <a:noFill/>
                        </a:ln>
                        <a:solidFill>
                          <a:schemeClr val="bg1"/>
                        </a:solidFill>
                        <a:effectLst/>
                        <a:latin typeface="Comic Sans MS" pitchFamily="66"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bg1"/>
                          </a:solidFill>
                          <a:effectLst/>
                          <a:latin typeface="Comic Sans MS" pitchFamily="66" charset="0"/>
                          <a:cs typeface="Times New Roman" pitchFamily="18" charset="0"/>
                        </a:rPr>
                        <a:t>7520-8000</a:t>
                      </a:r>
                      <a:endParaRPr kumimoji="0" lang="en-GB" sz="1800" b="0" i="0" u="none" strike="noStrike" cap="none" normalizeH="0" baseline="0" dirty="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bg1"/>
                          </a:solidFill>
                          <a:effectLst/>
                          <a:latin typeface="Comic Sans MS" pitchFamily="66" charset="0"/>
                          <a:cs typeface="Times New Roman" pitchFamily="18" charset="0"/>
                        </a:rPr>
                        <a:t>140</a:t>
                      </a:r>
                      <a:endParaRPr kumimoji="0" lang="en-GB" sz="1000" b="0" i="0" u="none" strike="noStrike" cap="none" normalizeH="0" baseline="0" dirty="0" smtClean="0">
                        <a:ln>
                          <a:noFill/>
                        </a:ln>
                        <a:solidFill>
                          <a:schemeClr val="bg1"/>
                        </a:solidFill>
                        <a:effectLst/>
                        <a:latin typeface="Comic Sans MS" pitchFamily="66"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bg1"/>
                          </a:solidFill>
                          <a:effectLst/>
                          <a:latin typeface="Comic Sans MS" pitchFamily="66" charset="0"/>
                          <a:cs typeface="Times New Roman" pitchFamily="18" charset="0"/>
                        </a:rPr>
                        <a:t>~230</a:t>
                      </a:r>
                      <a:endParaRPr kumimoji="0" lang="en-GB" sz="1800" b="0" i="0" u="none" strike="noStrike" cap="none" normalizeH="0" baseline="0" dirty="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bg1"/>
                          </a:solidFill>
                          <a:effectLst/>
                          <a:latin typeface="Comic Sans MS" pitchFamily="66" charset="0"/>
                          <a:cs typeface="Times New Roman" pitchFamily="18" charset="0"/>
                        </a:rPr>
                        <a:t>2000</a:t>
                      </a:r>
                      <a:endParaRPr kumimoji="0" lang="en-GB" sz="1000" b="0" i="0" u="none" strike="noStrike" cap="none" normalizeH="0" baseline="0" dirty="0" smtClean="0">
                        <a:ln>
                          <a:noFill/>
                        </a:ln>
                        <a:solidFill>
                          <a:schemeClr val="bg1"/>
                        </a:solidFill>
                        <a:effectLst/>
                        <a:latin typeface="Comic Sans MS" pitchFamily="66"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bg1"/>
                          </a:solidFill>
                          <a:effectLst/>
                          <a:latin typeface="Comic Sans MS" pitchFamily="66" charset="0"/>
                          <a:cs typeface="Times New Roman" pitchFamily="18" charset="0"/>
                        </a:rPr>
                        <a:t>~1800</a:t>
                      </a:r>
                      <a:endParaRPr kumimoji="0" lang="en-GB" sz="1800" b="0" i="0" u="none" strike="noStrike" cap="none" normalizeH="0" baseline="0" dirty="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bg1"/>
                          </a:solidFill>
                          <a:effectLst/>
                          <a:latin typeface="Comic Sans MS" pitchFamily="66" charset="0"/>
                          <a:cs typeface="Times New Roman" pitchFamily="18" charset="0"/>
                        </a:rPr>
                        <a:t>10x10</a:t>
                      </a:r>
                      <a:r>
                        <a:rPr kumimoji="0" lang="en-GB" sz="1600" b="0" i="0" u="none" strike="noStrike" cap="none" normalizeH="0" baseline="30000" dirty="0" smtClean="0">
                          <a:ln>
                            <a:noFill/>
                          </a:ln>
                          <a:solidFill>
                            <a:schemeClr val="bg1"/>
                          </a:solidFill>
                          <a:effectLst/>
                          <a:latin typeface="Comic Sans MS" pitchFamily="66" charset="0"/>
                          <a:cs typeface="Times New Roman" pitchFamily="18" charset="0"/>
                        </a:rPr>
                        <a:t>6</a:t>
                      </a:r>
                      <a:endParaRPr kumimoji="0" lang="en-GB" sz="1000" b="0" i="0" u="none" strike="noStrike" cap="none" normalizeH="0" baseline="0" dirty="0" smtClean="0">
                        <a:ln>
                          <a:noFill/>
                        </a:ln>
                        <a:solidFill>
                          <a:schemeClr val="bg1"/>
                        </a:solidFill>
                        <a:effectLst/>
                        <a:latin typeface="Comic Sans MS" pitchFamily="66"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bg1"/>
                          </a:solidFill>
                          <a:effectLst/>
                          <a:latin typeface="Comic Sans MS" pitchFamily="66" charset="0"/>
                          <a:cs typeface="Times New Roman" pitchFamily="18" charset="0"/>
                        </a:rPr>
                        <a:t>3x10</a:t>
                      </a:r>
                      <a:r>
                        <a:rPr kumimoji="0" lang="en-GB" sz="1600" b="0" i="0" u="none" strike="noStrike" cap="none" normalizeH="0" baseline="30000" dirty="0" smtClean="0">
                          <a:ln>
                            <a:noFill/>
                          </a:ln>
                          <a:solidFill>
                            <a:schemeClr val="bg1"/>
                          </a:solidFill>
                          <a:effectLst/>
                          <a:latin typeface="Comic Sans MS" pitchFamily="66" charset="0"/>
                          <a:cs typeface="Times New Roman" pitchFamily="18" charset="0"/>
                        </a:rPr>
                        <a:t>6</a:t>
                      </a:r>
                      <a:endParaRPr kumimoji="0" lang="en-GB" sz="1800" b="0" i="0" u="none" strike="noStrike" cap="none" normalizeH="0" baseline="0" dirty="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chemeClr val="bg1"/>
                        </a:solidFill>
                        <a:effectLst/>
                        <a:latin typeface="Comic Sans MS" pitchFamily="66"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smtClean="0">
                          <a:ln>
                            <a:noFill/>
                          </a:ln>
                          <a:solidFill>
                            <a:srgbClr val="FF0000"/>
                          </a:solidFill>
                          <a:effectLst>
                            <a:outerShdw blurRad="38100" dist="38100" dir="2700000" algn="tl">
                              <a:srgbClr val="C0C0C0"/>
                            </a:outerShdw>
                          </a:effectLst>
                          <a:latin typeface="Comic Sans MS" pitchFamily="66" charset="0"/>
                          <a:cs typeface="Times New Roman" pitchFamily="18" charset="0"/>
                        </a:rPr>
                        <a:t>Broke</a:t>
                      </a:r>
                      <a:endParaRPr kumimoji="0" lang="en-GB" sz="2000" b="0" i="0" u="none" strike="noStrike" cap="none" normalizeH="0" baseline="0" dirty="0" smtClean="0">
                        <a:ln>
                          <a:noFill/>
                        </a:ln>
                        <a:solidFill>
                          <a:srgbClr val="FF0000"/>
                        </a:solidFill>
                        <a:effectLst>
                          <a:outerShdw blurRad="38100" dist="38100" dir="2700000" algn="tl">
                            <a:srgbClr val="C0C0C0"/>
                          </a:outerShdw>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FF00"/>
                          </a:solidFill>
                          <a:effectLst/>
                          <a:latin typeface="Comic Sans MS" pitchFamily="66" charset="0"/>
                          <a:cs typeface="Times New Roman" pitchFamily="18" charset="0"/>
                        </a:rPr>
                        <a:t>3.6</a:t>
                      </a:r>
                      <a:endParaRPr kumimoji="0" lang="en-GB" sz="1000" b="0" i="0" u="none" strike="noStrike" cap="none" normalizeH="0" baseline="0" dirty="0" smtClean="0">
                        <a:ln>
                          <a:noFill/>
                        </a:ln>
                        <a:solidFill>
                          <a:srgbClr val="00FF00"/>
                        </a:solidFill>
                        <a:effectLst/>
                        <a:latin typeface="Comic Sans MS" pitchFamily="66"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FF00"/>
                          </a:solidFill>
                          <a:effectLst/>
                          <a:latin typeface="Comic Sans MS" pitchFamily="66" charset="0"/>
                          <a:cs typeface="Times New Roman" pitchFamily="18" charset="0"/>
                        </a:rPr>
                        <a:t>~6</a:t>
                      </a:r>
                      <a:endParaRPr kumimoji="0" lang="en-GB" sz="1800" b="0" i="0" u="none" strike="noStrike" cap="none" normalizeH="0" baseline="0" dirty="0" smtClean="0">
                        <a:ln>
                          <a:noFill/>
                        </a:ln>
                        <a:solidFill>
                          <a:srgbClr val="00FF00"/>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FF00"/>
                          </a:solidFill>
                          <a:effectLst/>
                          <a:latin typeface="Comic Sans MS" pitchFamily="66" charset="0"/>
                          <a:cs typeface="Times New Roman" pitchFamily="18" charset="0"/>
                        </a:rPr>
                        <a:t>7.8</a:t>
                      </a:r>
                      <a:endParaRPr kumimoji="0" lang="en-GB" sz="1000" b="0" i="0" u="none" strike="noStrike" cap="none" normalizeH="0" baseline="0" dirty="0" smtClean="0">
                        <a:ln>
                          <a:noFill/>
                        </a:ln>
                        <a:solidFill>
                          <a:srgbClr val="00FF00"/>
                        </a:solidFill>
                        <a:effectLst/>
                        <a:latin typeface="Comic Sans MS" pitchFamily="66"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FF00"/>
                          </a:solidFill>
                          <a:effectLst/>
                          <a:latin typeface="Comic Sans MS" pitchFamily="66" charset="0"/>
                          <a:cs typeface="Times New Roman" pitchFamily="18" charset="0"/>
                        </a:rPr>
                        <a:t>~12</a:t>
                      </a:r>
                      <a:endParaRPr kumimoji="0" lang="en-GB" sz="1800" b="0" i="0" u="none" strike="noStrike" cap="none" normalizeH="0" baseline="0" dirty="0" smtClean="0">
                        <a:ln>
                          <a:noFill/>
                        </a:ln>
                        <a:solidFill>
                          <a:srgbClr val="00FF00"/>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771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cap="none" normalizeH="0" baseline="0" dirty="0" smtClean="0">
                          <a:ln>
                            <a:noFill/>
                          </a:ln>
                          <a:solidFill>
                            <a:schemeClr val="bg1"/>
                          </a:solidFill>
                          <a:effectLst/>
                          <a:latin typeface="Comic Sans MS" pitchFamily="66" charset="0"/>
                        </a:rPr>
                        <a:t>W28</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bg1"/>
                          </a:solidFill>
                          <a:effectLst/>
                          <a:latin typeface="Comic Sans MS" pitchFamily="66" charset="0"/>
                        </a:rPr>
                        <a:t>6560</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bg1"/>
                          </a:solidFill>
                          <a:effectLst/>
                          <a:latin typeface="Comic Sans MS" pitchFamily="66" charset="0"/>
                        </a:rPr>
                        <a:t>180</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bg1"/>
                          </a:solidFill>
                          <a:effectLst/>
                          <a:latin typeface="Comic Sans MS" pitchFamily="66" charset="0"/>
                        </a:rPr>
                        <a:t>1900</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bg1"/>
                          </a:solidFill>
                          <a:effectLst/>
                          <a:latin typeface="Comic Sans MS" pitchFamily="66" charset="0"/>
                        </a:rPr>
                        <a:t>26.4x10</a:t>
                      </a:r>
                      <a:r>
                        <a:rPr kumimoji="0" lang="en-GB" sz="1600" b="0" i="0" u="none" strike="noStrike" cap="none" normalizeH="0" baseline="30000" dirty="0" smtClean="0">
                          <a:ln>
                            <a:noFill/>
                          </a:ln>
                          <a:solidFill>
                            <a:schemeClr val="bg1"/>
                          </a:solidFill>
                          <a:effectLst/>
                          <a:latin typeface="Comic Sans MS" pitchFamily="66" charset="0"/>
                        </a:rPr>
                        <a:t>6</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FF0000"/>
                          </a:solidFill>
                          <a:effectLst>
                            <a:outerShdw blurRad="38100" dist="38100" dir="2700000" algn="tl">
                              <a:srgbClr val="C0C0C0"/>
                            </a:outerShdw>
                          </a:effectLst>
                          <a:latin typeface="Comic Sans MS" pitchFamily="66" charset="0"/>
                        </a:rPr>
                        <a:t>Crack appeared</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FF00"/>
                          </a:solidFill>
                          <a:effectLst/>
                          <a:latin typeface="Comic Sans MS" pitchFamily="66" charset="0"/>
                        </a:rPr>
                        <a:t>4.1</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FF00"/>
                          </a:solidFill>
                          <a:effectLst/>
                          <a:latin typeface="Comic Sans MS" pitchFamily="66" charset="0"/>
                        </a:rPr>
                        <a:t>8.8</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44222">
                <a:tc>
                  <a:txBody>
                    <a:bodyPr/>
                    <a:lstStyle/>
                    <a:p>
                      <a:r>
                        <a:rPr lang="en-GB" sz="1600" b="0" dirty="0" smtClean="0">
                          <a:solidFill>
                            <a:schemeClr val="bg1"/>
                          </a:solidFill>
                          <a:latin typeface="Comic Sans MS" pitchFamily="66" charset="0"/>
                        </a:rPr>
                        <a:t>W30</a:t>
                      </a:r>
                      <a:endParaRPr lang="en-GB" sz="1600" b="0" dirty="0">
                        <a:solidFill>
                          <a:schemeClr val="bg1"/>
                        </a:solidFill>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bg1"/>
                          </a:solidFill>
                          <a:effectLst/>
                          <a:latin typeface="Comic Sans MS" pitchFamily="66" charset="0"/>
                        </a:rPr>
                        <a:t>4720</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bg1"/>
                          </a:solidFill>
                          <a:effectLst/>
                          <a:latin typeface="Comic Sans MS" pitchFamily="66" charset="0"/>
                        </a:rPr>
                        <a:t>93</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bg1"/>
                          </a:solidFill>
                          <a:effectLst/>
                          <a:latin typeface="Comic Sans MS" pitchFamily="66" charset="0"/>
                        </a:rPr>
                        <a:t>1870</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bg1"/>
                          </a:solidFill>
                          <a:effectLst/>
                          <a:latin typeface="Comic Sans MS" pitchFamily="66" charset="0"/>
                        </a:rPr>
                        <a:t>54.5x10</a:t>
                      </a:r>
                      <a:r>
                        <a:rPr kumimoji="0" lang="en-GB" sz="1600" b="0" i="0" u="none" strike="noStrike" cap="none" normalizeH="0" baseline="30000" dirty="0" smtClean="0">
                          <a:ln>
                            <a:noFill/>
                          </a:ln>
                          <a:solidFill>
                            <a:schemeClr val="bg1"/>
                          </a:solidFill>
                          <a:effectLst/>
                          <a:latin typeface="Comic Sans MS" pitchFamily="66" charset="0"/>
                        </a:rPr>
                        <a:t>6</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FF0000"/>
                          </a:solidFill>
                          <a:effectLst>
                            <a:outerShdw blurRad="38100" dist="38100" dir="2700000" algn="tl">
                              <a:srgbClr val="C0C0C0"/>
                            </a:outerShdw>
                          </a:effectLst>
                          <a:latin typeface="Comic Sans MS" pitchFamily="66" charset="0"/>
                        </a:rPr>
                        <a:t>Broke</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FF00"/>
                          </a:solidFill>
                          <a:effectLst/>
                          <a:latin typeface="Comic Sans MS" pitchFamily="66" charset="0"/>
                        </a:rPr>
                        <a:t>4.6</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FF00"/>
                          </a:solidFill>
                          <a:effectLst/>
                          <a:latin typeface="Comic Sans MS" pitchFamily="66" charset="0"/>
                        </a:rPr>
                        <a:t>10</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62435">
                <a:tc>
                  <a:txBody>
                    <a:bodyPr/>
                    <a:lstStyle/>
                    <a:p>
                      <a:r>
                        <a:rPr lang="en-GB" sz="1600" b="0" dirty="0" smtClean="0">
                          <a:solidFill>
                            <a:schemeClr val="bg1"/>
                          </a:solidFill>
                          <a:latin typeface="Comic Sans MS" pitchFamily="66" charset="0"/>
                        </a:rPr>
                        <a:t>W36</a:t>
                      </a:r>
                      <a:endParaRPr lang="en-GB" sz="1600" b="0" dirty="0">
                        <a:solidFill>
                          <a:schemeClr val="bg1"/>
                        </a:solidFill>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bg1"/>
                          </a:solidFill>
                          <a:effectLst/>
                          <a:latin typeface="Comic Sans MS" pitchFamily="66" charset="0"/>
                        </a:rPr>
                        <a:t>6480</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bg1"/>
                          </a:solidFill>
                          <a:effectLst/>
                          <a:latin typeface="Comic Sans MS" pitchFamily="66" charset="0"/>
                        </a:rPr>
                        <a:t>150</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bg1"/>
                          </a:solidFill>
                          <a:effectLst/>
                          <a:latin typeface="Comic Sans MS" pitchFamily="66" charset="0"/>
                        </a:rPr>
                        <a:t>600</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bg1"/>
                          </a:solidFill>
                          <a:effectLst/>
                          <a:latin typeface="Comic Sans MS" pitchFamily="66" charset="0"/>
                        </a:rPr>
                        <a:t>113.2x10</a:t>
                      </a:r>
                      <a:r>
                        <a:rPr kumimoji="0" lang="en-GB" sz="1600" b="0" i="0" u="none" strike="noStrike" cap="none" normalizeH="0" baseline="30000" smtClean="0">
                          <a:ln>
                            <a:noFill/>
                          </a:ln>
                          <a:solidFill>
                            <a:schemeClr val="bg1"/>
                          </a:solidFill>
                          <a:effectLst/>
                          <a:latin typeface="Comic Sans MS" pitchFamily="66" charset="0"/>
                        </a:rPr>
                        <a:t>6</a:t>
                      </a:r>
                      <a:endParaRPr kumimoji="0" lang="en-GB" sz="1600" b="0" i="0" u="none" strike="noStrike" cap="none" normalizeH="0" baseline="30000" dirty="0" smtClean="0">
                        <a:ln>
                          <a:noFill/>
                        </a:ln>
                        <a:solidFill>
                          <a:schemeClr val="bg1"/>
                        </a:solidFill>
                        <a:effectLst/>
                        <a:latin typeface="Comic Sans MS" pitchFamily="66"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FF0000"/>
                          </a:solidFill>
                          <a:effectLst>
                            <a:outerShdw blurRad="38100" dist="38100" dir="2700000" algn="tl">
                              <a:srgbClr val="C0C0C0"/>
                            </a:outerShdw>
                          </a:effectLst>
                          <a:latin typeface="Comic Sans MS" pitchFamily="66" charset="0"/>
                        </a:rPr>
                        <a:t>Not Broken</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FF00"/>
                          </a:solidFill>
                          <a:effectLst/>
                          <a:latin typeface="Comic Sans MS" pitchFamily="66" charset="0"/>
                        </a:rPr>
                        <a:t>4.0</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FF00"/>
                          </a:solidFill>
                          <a:effectLst/>
                          <a:latin typeface="Comic Sans MS" pitchFamily="66" charset="0"/>
                        </a:rPr>
                        <a:t>8.6</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0339" name="Text Box 81"/>
          <p:cNvSpPr txBox="1">
            <a:spLocks noChangeArrowheads="1"/>
          </p:cNvSpPr>
          <p:nvPr/>
        </p:nvSpPr>
        <p:spPr bwMode="auto">
          <a:xfrm>
            <a:off x="179388" y="188913"/>
            <a:ext cx="8785225" cy="366712"/>
          </a:xfrm>
          <a:prstGeom prst="rect">
            <a:avLst/>
          </a:prstGeom>
          <a:noFill/>
          <a:ln w="9525">
            <a:noFill/>
            <a:miter lim="800000"/>
            <a:headEnd/>
            <a:tailEnd/>
          </a:ln>
        </p:spPr>
        <p:txBody>
          <a:bodyPr>
            <a:spAutoFit/>
          </a:bodyPr>
          <a:lstStyle/>
          <a:p>
            <a:pPr algn="ctr" defTabSz="912813">
              <a:spcBef>
                <a:spcPct val="50000"/>
              </a:spcBef>
            </a:pPr>
            <a:endParaRPr lang="en-US">
              <a:latin typeface="Calibri" pitchFamily="34" charset="0"/>
            </a:endParaRPr>
          </a:p>
        </p:txBody>
      </p:sp>
      <p:sp>
        <p:nvSpPr>
          <p:cNvPr id="10340" name="Text Box 82"/>
          <p:cNvSpPr txBox="1">
            <a:spLocks noChangeArrowheads="1"/>
          </p:cNvSpPr>
          <p:nvPr/>
        </p:nvSpPr>
        <p:spPr bwMode="auto">
          <a:xfrm>
            <a:off x="0" y="0"/>
            <a:ext cx="9144000" cy="519113"/>
          </a:xfrm>
          <a:prstGeom prst="rect">
            <a:avLst/>
          </a:prstGeom>
          <a:noFill/>
          <a:ln w="9525">
            <a:noFill/>
            <a:miter lim="800000"/>
            <a:headEnd/>
            <a:tailEnd/>
          </a:ln>
        </p:spPr>
        <p:txBody>
          <a:bodyPr>
            <a:spAutoFit/>
          </a:bodyPr>
          <a:lstStyle/>
          <a:p>
            <a:pPr algn="ctr" defTabSz="912813">
              <a:spcBef>
                <a:spcPct val="50000"/>
              </a:spcBef>
            </a:pPr>
            <a:r>
              <a:rPr lang="en-GB" sz="2800">
                <a:solidFill>
                  <a:schemeClr val="bg1"/>
                </a:solidFill>
                <a:latin typeface="Comic Sans MS" pitchFamily="66" charset="0"/>
              </a:rPr>
              <a:t>Some Results: 0.5 mm diameter Tungsten Wires</a:t>
            </a:r>
          </a:p>
        </p:txBody>
      </p:sp>
      <p:sp>
        <p:nvSpPr>
          <p:cNvPr id="10341" name="Text Box 83"/>
          <p:cNvSpPr txBox="1">
            <a:spLocks noChangeArrowheads="1"/>
          </p:cNvSpPr>
          <p:nvPr/>
        </p:nvSpPr>
        <p:spPr bwMode="auto">
          <a:xfrm>
            <a:off x="0" y="6400800"/>
            <a:ext cx="9144000" cy="457200"/>
          </a:xfrm>
          <a:prstGeom prst="rect">
            <a:avLst/>
          </a:prstGeom>
          <a:noFill/>
          <a:ln w="9525">
            <a:noFill/>
            <a:miter lim="800000"/>
            <a:headEnd/>
            <a:tailEnd/>
          </a:ln>
        </p:spPr>
        <p:txBody>
          <a:bodyPr>
            <a:spAutoFit/>
          </a:bodyPr>
          <a:lstStyle/>
          <a:p>
            <a:pPr algn="just" defTabSz="912813">
              <a:spcBef>
                <a:spcPts val="1125"/>
              </a:spcBef>
              <a:buClr>
                <a:srgbClr val="FF0000"/>
              </a:buClr>
              <a:buSzPct val="100000"/>
              <a:buFont typeface="Comic Sans MS" pitchFamily="66" charset="0"/>
              <a:buNone/>
            </a:pPr>
            <a:r>
              <a:rPr lang="en-GB" sz="1200">
                <a:solidFill>
                  <a:srgbClr val="00FF00"/>
                </a:solidFill>
                <a:latin typeface="Calibri" pitchFamily="34" charset="0"/>
              </a:rPr>
              <a:t>“Equivalent Target”: This shows the equivalent beam power (MW) and target radius (cm) in a real target for the same stress in the test wire. Assumes a parabolic beam distribution and 3 micro-pulses per macro-pulse of 20 micro-s.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382</TotalTime>
  <Words>1059</Words>
  <Application>Microsoft Office PowerPoint</Application>
  <PresentationFormat>On-screen Show (4:3)</PresentationFormat>
  <Paragraphs>169</Paragraphs>
  <Slides>18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Times New Roman</vt:lpstr>
      <vt:lpstr>ＭＳ Ｐゴシック</vt:lpstr>
      <vt:lpstr>Comic Sans MS</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Company>STFC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jrjb</dc:creator>
  <cp:lastModifiedBy>jrjb</cp:lastModifiedBy>
  <cp:revision>27</cp:revision>
  <dcterms:created xsi:type="dcterms:W3CDTF">2008-10-31T09:30:37Z</dcterms:created>
  <dcterms:modified xsi:type="dcterms:W3CDTF">2008-11-04T13:48:08Z</dcterms:modified>
</cp:coreProperties>
</file>