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300" r:id="rId4"/>
    <p:sldId id="301" r:id="rId5"/>
    <p:sldId id="302" r:id="rId6"/>
    <p:sldId id="304" r:id="rId7"/>
    <p:sldId id="285" r:id="rId8"/>
    <p:sldId id="286" r:id="rId9"/>
    <p:sldId id="282" r:id="rId10"/>
    <p:sldId id="291" r:id="rId11"/>
    <p:sldId id="292" r:id="rId12"/>
    <p:sldId id="307" r:id="rId13"/>
    <p:sldId id="271" r:id="rId14"/>
    <p:sldId id="278" r:id="rId15"/>
    <p:sldId id="287" r:id="rId16"/>
    <p:sldId id="269" r:id="rId17"/>
    <p:sldId id="288" r:id="rId18"/>
    <p:sldId id="283" r:id="rId19"/>
    <p:sldId id="259" r:id="rId20"/>
    <p:sldId id="296" r:id="rId21"/>
    <p:sldId id="297" r:id="rId22"/>
    <p:sldId id="298" r:id="rId23"/>
    <p:sldId id="306" r:id="rId24"/>
    <p:sldId id="30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7" autoAdjust="0"/>
  </p:normalViewPr>
  <p:slideViewPr>
    <p:cSldViewPr>
      <p:cViewPr varScale="1">
        <p:scale>
          <a:sx n="96" d="100"/>
          <a:sy n="96" d="100"/>
        </p:scale>
        <p:origin x="130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18DB4-010A-47A5-A359-6DD2C4ED63B4}" type="datetimeFigureOut">
              <a:rPr lang="en-GB" smtClean="0"/>
              <a:t>23/07/2014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CE78F-14F2-4B7B-9466-32A4AF1CAE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98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979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00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592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23" y="8"/>
            <a:ext cx="7164399" cy="720000"/>
          </a:xfrm>
          <a:prstGeom prst="rect">
            <a:avLst/>
          </a:prstGeom>
        </p:spPr>
        <p:txBody>
          <a:bodyPr/>
          <a:lstStyle>
            <a:lvl1pPr algn="ctr"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Fabich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9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x-none" dirty="0" smtClean="0"/>
              <a:t>Slide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Fabich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57200" y="1410511"/>
            <a:ext cx="8226425" cy="4863289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x-none" dirty="0" smtClean="0"/>
              <a:t>Slide text first level</a:t>
            </a:r>
          </a:p>
          <a:p>
            <a:pPr lvl="1"/>
            <a:r>
              <a:rPr lang="x-none" dirty="0" smtClean="0"/>
              <a:t>Slide text second level</a:t>
            </a:r>
          </a:p>
          <a:p>
            <a:pPr lvl="2"/>
            <a:r>
              <a:rPr lang="x-none" dirty="0" smtClean="0"/>
              <a:t>Slide text third level</a:t>
            </a:r>
          </a:p>
          <a:p>
            <a:pPr lvl="3"/>
            <a:r>
              <a:rPr lang="x-none" dirty="0" smtClean="0"/>
              <a:t>Slide text fourth level</a:t>
            </a:r>
          </a:p>
          <a:p>
            <a:pPr lvl="4"/>
            <a:r>
              <a:rPr lang="x-none" dirty="0" smtClean="0"/>
              <a:t>Slide text 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30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71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64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849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974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84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8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874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031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710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858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278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07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734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28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8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92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1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35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hyperlink" Target="http://cern.ch/" TargetMode="Externa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0F374-798D-4E40-B84F-DEB2F4509C64}" type="slidenum">
              <a:rPr lang="en-GB" smtClean="0"/>
              <a:t>‹#›</a:t>
            </a:fld>
            <a:endParaRPr lang="en-GB"/>
          </a:p>
        </p:txBody>
      </p:sp>
      <p:pic>
        <p:nvPicPr>
          <p:cNvPr id="11" name="Picture 10" descr="2014-04-09_CERN_60years_ENdept_75dpi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42" y="6237312"/>
            <a:ext cx="1958871" cy="5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logo-final_low-rez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486"/>
            <a:ext cx="2433623" cy="64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N Department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6412063"/>
            <a:ext cx="2016224" cy="29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ERN">
            <a:hlinkClick r:id="rId15" tooltip="CERN"/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720080" cy="70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64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cern.ch/hiradmat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gif"/><Relationship Id="rId7" Type="http://schemas.openxmlformats.org/officeDocument/2006/relationships/image" Target="../media/image39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M7xyQWRcvAOYoM&amp;tbnid=koAnPynCdBHpbM:&amp;ved=0CAUQjRw&amp;url=http://cds.cern.ch/record/970033&amp;ei=01_OU56xGoqtyAS6u4GYBQ&amp;bvm=bv.71198958,d.aWw&amp;psig=AFQjCNGXJyn1haqhgoTPy7F_4Fem6O8kaQ&amp;ust=1406120259980968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cern.ch/hiradmat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Experimental targetry at CERN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4365104"/>
            <a:ext cx="6400800" cy="1561728"/>
          </a:xfrm>
        </p:spPr>
        <p:txBody>
          <a:bodyPr>
            <a:noAutofit/>
          </a:bodyPr>
          <a:lstStyle/>
          <a:p>
            <a:endParaRPr lang="en-GB" sz="1400" dirty="0" smtClean="0"/>
          </a:p>
          <a:p>
            <a:r>
              <a:rPr lang="en-GB" sz="1400" dirty="0" smtClean="0"/>
              <a:t>Adrian Fabich</a:t>
            </a:r>
          </a:p>
          <a:p>
            <a:endParaRPr lang="en-GB" sz="1400" dirty="0" smtClean="0"/>
          </a:p>
          <a:p>
            <a:r>
              <a:rPr lang="en-GB" sz="1400" dirty="0"/>
              <a:t>Transformative Hadron </a:t>
            </a:r>
            <a:r>
              <a:rPr lang="en-GB" sz="1400" dirty="0" err="1" smtClean="0"/>
              <a:t>Beamlines</a:t>
            </a:r>
            <a:r>
              <a:rPr lang="en-GB" sz="1400" dirty="0" smtClean="0"/>
              <a:t> Workshop</a:t>
            </a:r>
            <a:endParaRPr lang="en-GB" sz="1400" dirty="0"/>
          </a:p>
          <a:p>
            <a:r>
              <a:rPr lang="en-GB" sz="1400" dirty="0" smtClean="0"/>
              <a:t>BNL, </a:t>
            </a:r>
            <a:r>
              <a:rPr lang="en-GB" sz="1400" dirty="0"/>
              <a:t>21.-23. July 2014</a:t>
            </a:r>
          </a:p>
        </p:txBody>
      </p:sp>
    </p:spTree>
    <p:extLst>
      <p:ext uri="{BB962C8B-B14F-4D97-AF65-F5344CB8AC3E}">
        <p14:creationId xmlns:p14="http://schemas.microsoft.com/office/powerpoint/2010/main" val="22847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 tools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545743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With the expertise of various groups at CERN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Laser-Doppler vibrometer</a:t>
            </a:r>
          </a:p>
          <a:p>
            <a:pPr lvl="1"/>
            <a:r>
              <a:rPr lang="en-GB" dirty="0" smtClean="0"/>
              <a:t>Measuring surface velocities of several m/s</a:t>
            </a:r>
          </a:p>
          <a:p>
            <a:pPr lvl="1"/>
            <a:r>
              <a:rPr lang="en-GB" dirty="0" smtClean="0"/>
              <a:t>tens of MHz sampling</a:t>
            </a:r>
          </a:p>
          <a:p>
            <a:endParaRPr lang="en-GB" dirty="0" smtClean="0"/>
          </a:p>
          <a:p>
            <a:r>
              <a:rPr lang="en-GB" dirty="0" smtClean="0"/>
              <a:t>Optical high-speed recording</a:t>
            </a:r>
          </a:p>
          <a:p>
            <a:pPr lvl="1"/>
            <a:r>
              <a:rPr lang="en-GB" dirty="0" smtClean="0"/>
              <a:t>High-speed camera with several kHz frame rate</a:t>
            </a:r>
          </a:p>
          <a:p>
            <a:endParaRPr lang="en-GB" dirty="0" smtClean="0"/>
          </a:p>
          <a:p>
            <a:r>
              <a:rPr lang="en-GB" dirty="0"/>
              <a:t>Diamond </a:t>
            </a:r>
            <a:r>
              <a:rPr lang="en-GB" dirty="0" smtClean="0"/>
              <a:t>detectors, strain gauges, temperature sensors, microphones …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Transverse beam monitoring</a:t>
            </a:r>
          </a:p>
          <a:p>
            <a:pPr lvl="1"/>
            <a:r>
              <a:rPr lang="en-GB" dirty="0" smtClean="0"/>
              <a:t>High precision (&lt; </a:t>
            </a:r>
            <a:r>
              <a:rPr lang="en-GB" dirty="0"/>
              <a:t>0.1 mm</a:t>
            </a:r>
            <a:r>
              <a:rPr lang="en-GB" dirty="0" smtClean="0"/>
              <a:t>) alignment to experimental tables</a:t>
            </a:r>
          </a:p>
          <a:p>
            <a:pPr lvl="1"/>
            <a:r>
              <a:rPr lang="en-GB" dirty="0" smtClean="0"/>
              <a:t>Based on </a:t>
            </a:r>
            <a:r>
              <a:rPr lang="en-GB" dirty="0" err="1" smtClean="0"/>
              <a:t>pCVD</a:t>
            </a:r>
            <a:r>
              <a:rPr lang="en-GB" dirty="0" smtClean="0"/>
              <a:t> diamond detectors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2994616" cy="231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2160" y="2132856"/>
            <a:ext cx="240052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Fast camera 	LDV</a:t>
            </a:r>
          </a:p>
          <a:p>
            <a:endParaRPr lang="en-GB" b="1" dirty="0">
              <a:solidFill>
                <a:prstClr val="white"/>
              </a:solidFill>
            </a:endParaRPr>
          </a:p>
          <a:p>
            <a:endParaRPr lang="en-GB" b="1" dirty="0" smtClean="0">
              <a:solidFill>
                <a:prstClr val="white"/>
              </a:solidFill>
            </a:endParaRPr>
          </a:p>
          <a:p>
            <a:endParaRPr lang="en-GB" b="1" dirty="0">
              <a:solidFill>
                <a:prstClr val="white"/>
              </a:solidFill>
            </a:endParaRPr>
          </a:p>
          <a:p>
            <a:endParaRPr lang="en-GB" b="1" dirty="0" smtClean="0">
              <a:solidFill>
                <a:prstClr val="white"/>
              </a:solidFill>
            </a:endParaRPr>
          </a:p>
          <a:p>
            <a:r>
              <a:rPr lang="en-GB" b="1" dirty="0">
                <a:solidFill>
                  <a:prstClr val="white"/>
                </a:solidFill>
              </a:rPr>
              <a:t>	</a:t>
            </a:r>
            <a:r>
              <a:rPr lang="en-GB" b="1" dirty="0" smtClean="0">
                <a:solidFill>
                  <a:prstClr val="white"/>
                </a:solidFill>
              </a:rPr>
              <a:t>	LDV</a:t>
            </a:r>
            <a:endParaRPr lang="en-GB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Beam monitoring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Fabich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1" y="1410511"/>
            <a:ext cx="4073236" cy="4863289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Beam parameters to be measured </a:t>
            </a:r>
            <a:r>
              <a:rPr lang="en-GB" b="1" dirty="0" smtClean="0"/>
              <a:t>at the test object</a:t>
            </a:r>
          </a:p>
          <a:p>
            <a:endParaRPr lang="en-GB" b="1" dirty="0" smtClean="0"/>
          </a:p>
          <a:p>
            <a:r>
              <a:rPr lang="en-GB" dirty="0"/>
              <a:t>Using diamond detectors on beam halo</a:t>
            </a:r>
          </a:p>
          <a:p>
            <a:endParaRPr lang="en-GB" dirty="0" smtClean="0"/>
          </a:p>
          <a:p>
            <a:r>
              <a:rPr lang="en-GB" dirty="0" smtClean="0"/>
              <a:t>Requirements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Online measurement</a:t>
            </a:r>
          </a:p>
          <a:p>
            <a:pPr lvl="1"/>
            <a:r>
              <a:rPr lang="en-GB" dirty="0"/>
              <a:t>Single bunch resolution</a:t>
            </a:r>
          </a:p>
          <a:p>
            <a:pPr lvl="1"/>
            <a:r>
              <a:rPr lang="en-GB" dirty="0"/>
              <a:t>0.1 mm transverse beam position</a:t>
            </a:r>
          </a:p>
          <a:p>
            <a:pPr lvl="2"/>
            <a:r>
              <a:rPr lang="en-GB" dirty="0"/>
              <a:t>precision at experiment</a:t>
            </a:r>
          </a:p>
          <a:p>
            <a:pPr lvl="1"/>
            <a:r>
              <a:rPr lang="en-GB" dirty="0"/>
              <a:t>Beam sigma measurement</a:t>
            </a:r>
          </a:p>
          <a:p>
            <a:pPr lvl="1"/>
            <a:r>
              <a:rPr lang="en-GB" dirty="0"/>
              <a:t>Full intensity range (up to 10</a:t>
            </a:r>
            <a:r>
              <a:rPr lang="en-GB" baseline="30000" dirty="0"/>
              <a:t>14</a:t>
            </a:r>
            <a:r>
              <a:rPr lang="en-GB" dirty="0"/>
              <a:t> p</a:t>
            </a:r>
            <a:r>
              <a:rPr lang="en-GB" baseline="30000" dirty="0"/>
              <a:t>+</a:t>
            </a:r>
            <a:r>
              <a:rPr lang="en-GB" dirty="0"/>
              <a:t>/pulse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7" name="Picture 2" descr="\\cern.ch\dfs\Users\v\vbadin\Desktop\Diamond detectors\IMG_226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33056"/>
            <a:ext cx="2664296" cy="251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062837" y="1506387"/>
            <a:ext cx="3168352" cy="2066629"/>
            <a:chOff x="5580112" y="1484784"/>
            <a:chExt cx="3168352" cy="206662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556792"/>
              <a:ext cx="3168352" cy="1994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444208" y="2908718"/>
              <a:ext cx="1019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004DFF"/>
                  </a:solidFill>
                </a:rPr>
                <a:t>diamond</a:t>
              </a:r>
              <a:endParaRPr lang="en-GB" dirty="0">
                <a:solidFill>
                  <a:srgbClr val="004D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71085" y="1484784"/>
              <a:ext cx="12521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FF00"/>
                  </a:solidFill>
                </a:rPr>
                <a:t>Au electrode</a:t>
              </a:r>
              <a:endParaRPr lang="en-GB" sz="16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6912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Start-up 2011/2012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2011: commissioning (project leader I. Efthymiopoulos)</a:t>
            </a:r>
          </a:p>
          <a:p>
            <a:r>
              <a:rPr lang="en-GB" dirty="0" smtClean="0"/>
              <a:t>2012: first year of operations</a:t>
            </a:r>
          </a:p>
          <a:p>
            <a:pPr lvl="1"/>
            <a:r>
              <a:rPr lang="en-GB" dirty="0" smtClean="0"/>
              <a:t>9 experiments completed successfully</a:t>
            </a:r>
          </a:p>
          <a:p>
            <a:pPr lvl="1"/>
            <a:r>
              <a:rPr lang="en-GB" dirty="0" smtClean="0"/>
              <a:t>On average every 4 weeks</a:t>
            </a:r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r>
              <a:rPr lang="en-GB" dirty="0" smtClean="0"/>
              <a:t>1.4*10</a:t>
            </a:r>
            <a:r>
              <a:rPr lang="en-GB" baseline="30000" dirty="0" smtClean="0"/>
              <a:t>16</a:t>
            </a:r>
            <a:r>
              <a:rPr lang="en-GB" dirty="0" smtClean="0"/>
              <a:t> pot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2012: only 48 hours of SPS cycling with destination HiRadMat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8" descr="\\cern.ch\dfs\Workspaces\h\HiRadMat\USERS\HRMT10\publications\IPAC13\HRMT_timeline_intsities_experim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97" y="2852936"/>
            <a:ext cx="3921625" cy="24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\\cern.ch\dfs\Workspaces\h\HiRadMat\USERS\HRMT10\publications\IPAC13\HRMT01_beamposi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93" y="5805915"/>
            <a:ext cx="3366007" cy="10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068960"/>
            <a:ext cx="2304256" cy="14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358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Experiments in 2012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08512"/>
          </a:xfrm>
        </p:spPr>
        <p:txBody>
          <a:bodyPr>
            <a:normAutofit fontScale="70000" lnSpcReduction="20000"/>
          </a:bodyPr>
          <a:lstStyle/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sv-SE" dirty="0" smtClean="0"/>
              <a:t>​RIB target R&amp;D </a:t>
            </a:r>
            <a:endParaRPr lang="en-GB" dirty="0" smtClean="0"/>
          </a:p>
          <a:p>
            <a:r>
              <a:rPr lang="en-GB" dirty="0" smtClean="0"/>
              <a:t>LHC transfer collimator (2x)</a:t>
            </a:r>
          </a:p>
          <a:p>
            <a:r>
              <a:rPr lang="en-GB" dirty="0" smtClean="0"/>
              <a:t>BLM validation</a:t>
            </a:r>
          </a:p>
          <a:p>
            <a:r>
              <a:rPr lang="en-GB" dirty="0" smtClean="0"/>
              <a:t>RP benchmarking</a:t>
            </a:r>
          </a:p>
          <a:p>
            <a:r>
              <a:rPr lang="en-GB" dirty="0" smtClean="0"/>
              <a:t>Crystal collimation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r>
              <a:rPr lang="en-GB" dirty="0" smtClean="0"/>
              <a:t>See </a:t>
            </a:r>
            <a:r>
              <a:rPr lang="en-GB" dirty="0" smtClean="0">
                <a:hlinkClick r:id="rId2"/>
              </a:rPr>
              <a:t>http://cern.ch/hiradmat</a:t>
            </a:r>
            <a:r>
              <a:rPr lang="en-GB" dirty="0" smtClean="0"/>
              <a:t> for links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13</a:t>
            </a:fld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458" y="1770243"/>
            <a:ext cx="475252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65071" y="4945322"/>
            <a:ext cx="15129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Powder target</a:t>
            </a:r>
          </a:p>
          <a:p>
            <a:r>
              <a:rPr lang="en-GB" dirty="0" smtClean="0"/>
              <a:t>(HRMT10)</a:t>
            </a:r>
          </a:p>
          <a:p>
            <a:endParaRPr lang="en-GB" dirty="0"/>
          </a:p>
          <a:p>
            <a:r>
              <a:rPr lang="en-GB" dirty="0" smtClean="0"/>
              <a:t>RAL</a:t>
            </a:r>
          </a:p>
          <a:p>
            <a:r>
              <a:rPr lang="en-GB" dirty="0" smtClean="0"/>
              <a:t>C. </a:t>
            </a:r>
            <a:r>
              <a:rPr lang="en-GB" dirty="0" err="1" smtClean="0"/>
              <a:t>Densham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3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Material tests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64" y="1412776"/>
            <a:ext cx="2951220" cy="391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c518e280-ed13-4099-9cd2-0afa0dd805f9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229" y="1556792"/>
            <a:ext cx="4104456" cy="270982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41469" y="1898262"/>
            <a:ext cx="1750800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prstClr val="black"/>
                </a:solidFill>
              </a:rPr>
              <a:t>Beam tunnelling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(HRMT12)</a:t>
            </a:r>
          </a:p>
          <a:p>
            <a:endParaRPr lang="en-GB" dirty="0">
              <a:solidFill>
                <a:prstClr val="black"/>
              </a:solidFill>
            </a:endParaRPr>
          </a:p>
          <a:p>
            <a:r>
              <a:rPr lang="en-GB" dirty="0" smtClean="0">
                <a:solidFill>
                  <a:prstClr val="black"/>
                </a:solidFill>
              </a:rPr>
              <a:t>TE/MPE</a:t>
            </a:r>
          </a:p>
          <a:p>
            <a:r>
              <a:rPr lang="en-GB" dirty="0" smtClean="0">
                <a:solidFill>
                  <a:prstClr val="black"/>
                </a:solidFill>
              </a:rPr>
              <a:t>R. Schmidt</a:t>
            </a:r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73" y="4513193"/>
            <a:ext cx="4499992" cy="1626024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TPSG4 - 2012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15</a:t>
            </a:fld>
            <a:endParaRPr lang="en-GB"/>
          </a:p>
        </p:txBody>
      </p:sp>
      <p:pic>
        <p:nvPicPr>
          <p:cNvPr id="7" name="Picture 2" descr="G:\Departments\TE\Groups\ABT\Sections\SE\Projects\HiRadMat\Photos\DSCF4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7" y="1196752"/>
            <a:ext cx="4677206" cy="35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/>
          <a:srcRect l="-207" t="9128" r="21148" b="29399"/>
          <a:stretch/>
        </p:blipFill>
        <p:spPr bwMode="auto">
          <a:xfrm>
            <a:off x="3347864" y="3429000"/>
            <a:ext cx="5652120" cy="31366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4785950" y="1628800"/>
            <a:ext cx="3962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prstClr val="black"/>
                </a:solidFill>
              </a:rPr>
              <a:t>Robustness test of a beam septum protection </a:t>
            </a:r>
            <a:r>
              <a:rPr lang="en-US" altLang="en-US" dirty="0" smtClean="0">
                <a:solidFill>
                  <a:prstClr val="black"/>
                </a:solidFill>
              </a:rPr>
              <a:t>collimator; 9 m long experimental installation </a:t>
            </a:r>
          </a:p>
          <a:p>
            <a:endParaRPr lang="en-US" altLang="en-US" dirty="0">
              <a:solidFill>
                <a:prstClr val="black"/>
              </a:solidFill>
            </a:endParaRPr>
          </a:p>
          <a:p>
            <a:r>
              <a:rPr lang="en-US" altLang="en-US" dirty="0" smtClean="0">
                <a:solidFill>
                  <a:prstClr val="black"/>
                </a:solidFill>
              </a:rPr>
              <a:t>J. </a:t>
            </a:r>
            <a:r>
              <a:rPr lang="en-US" altLang="en-US" dirty="0" err="1" smtClean="0">
                <a:solidFill>
                  <a:prstClr val="black"/>
                </a:solidFill>
              </a:rPr>
              <a:t>Borburgh</a:t>
            </a:r>
            <a:r>
              <a:rPr lang="en-US" altLang="en-US" dirty="0" smtClean="0">
                <a:solidFill>
                  <a:prstClr val="black"/>
                </a:solidFill>
              </a:rPr>
              <a:t>, CERN TE</a:t>
            </a:r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3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15616" y="1779366"/>
            <a:ext cx="2008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prstClr val="black"/>
                </a:solidFill>
              </a:rPr>
              <a:t>Crystal collimators</a:t>
            </a:r>
            <a:endParaRPr lang="en-US" altLang="en-US" dirty="0">
              <a:solidFill>
                <a:prstClr val="black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9592" y="764704"/>
            <a:ext cx="7655523" cy="5472608"/>
            <a:chOff x="3347864" y="116632"/>
            <a:chExt cx="5711307" cy="403428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116632"/>
              <a:ext cx="5711307" cy="4034284"/>
            </a:xfrm>
            <a:prstGeom prst="rect">
              <a:avLst/>
            </a:prstGeom>
            <a:noFill/>
            <a:ln w="25400" cap="flat">
              <a:solidFill>
                <a:srgbClr val="002D99"/>
              </a:solidFill>
              <a:prstDash val="solid"/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67944" y="3212976"/>
              <a:ext cx="151216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7142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890" y="57105"/>
            <a:ext cx="5904656" cy="855467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A feasibility experiment of a W-powder target (HRMT-10)</a:t>
            </a:r>
            <a:endParaRPr lang="en-GB" sz="3200" dirty="0"/>
          </a:p>
        </p:txBody>
      </p:sp>
      <p:pic>
        <p:nvPicPr>
          <p:cNvPr id="5" name="Picture 4" descr="epfl_logo_officiel_couleu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7565" y="1844824"/>
            <a:ext cx="1479104" cy="67425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21514" y="1124744"/>
            <a:ext cx="4250486" cy="2595472"/>
            <a:chOff x="0" y="1296194"/>
            <a:chExt cx="7389019" cy="4953000"/>
          </a:xfrm>
        </p:grpSpPr>
        <p:pic>
          <p:nvPicPr>
            <p:cNvPr id="7" name="Picture 2" descr="C:\HRM-10-DATA_PROCESSED\31MAY08\150ms\31MAY8_5fps.GI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9" y="1296194"/>
              <a:ext cx="7239000" cy="495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690919" y="5418631"/>
              <a:ext cx="2698100" cy="83056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Recording :2000 fps</a:t>
              </a:r>
            </a:p>
            <a:p>
              <a:pPr algn="ctr"/>
              <a:r>
                <a:rPr lang="en-US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Video: 10 fps</a:t>
              </a:r>
              <a:endParaRPr lang="en-GB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25396" y="1296194"/>
              <a:ext cx="801843" cy="791369"/>
              <a:chOff x="625396" y="1296194"/>
              <a:chExt cx="801843" cy="791369"/>
            </a:xfrm>
          </p:grpSpPr>
          <p:cxnSp>
            <p:nvCxnSpPr>
              <p:cNvPr id="16" name="Straight Arrow Connector 15"/>
              <p:cNvCxnSpPr/>
              <p:nvPr/>
            </p:nvCxnSpPr>
            <p:spPr>
              <a:xfrm>
                <a:off x="759619" y="2086769"/>
                <a:ext cx="5334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625396" y="1296194"/>
                <a:ext cx="801843" cy="791369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 smtClean="0">
                    <a:solidFill>
                      <a:schemeClr val="tx1"/>
                    </a:solidFill>
                  </a:rPr>
                  <a:t>1 cm </a:t>
                </a:r>
                <a:endParaRPr lang="en-GB" sz="1100" b="1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H="1">
              <a:off x="4264819" y="4953794"/>
              <a:ext cx="1295400" cy="0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5310187" y="4562475"/>
              <a:ext cx="1633939" cy="60087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LDV spot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484514">
              <a:off x="5696535" y="1687824"/>
              <a:ext cx="1384760" cy="3619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Sensor</a:t>
              </a:r>
              <a:endParaRPr lang="en-GB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17419" y="2439194"/>
              <a:ext cx="1281523" cy="36195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Sensor</a:t>
              </a:r>
              <a:endParaRPr lang="en-GB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0" y="4344194"/>
              <a:ext cx="407194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203597" y="4667249"/>
              <a:ext cx="1270832" cy="391319"/>
            </a:xfrm>
            <a:prstGeom prst="rect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</a:t>
              </a:r>
              <a:endParaRPr lang="en-GB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283968" y="1172371"/>
            <a:ext cx="4656857" cy="1869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1.75E11 p.o.t: First significant disruption</a:t>
            </a:r>
          </a:p>
        </p:txBody>
      </p:sp>
      <p:pic>
        <p:nvPicPr>
          <p:cNvPr id="29" name="Picture 2" descr="C:\HRM-10-DATA_PROCESSED\31MAY09\200ms\31MAY9_5fps.GIF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72" y="3720216"/>
            <a:ext cx="4168055" cy="274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595663" y="3645024"/>
            <a:ext cx="4656857" cy="934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1.85E11 p.o.t: Different reaction of the powder. Due to the increased surface roughness. </a:t>
            </a:r>
            <a:endParaRPr lang="en-GB" sz="1800" dirty="0">
              <a:solidFill>
                <a:schemeClr val="tx2"/>
              </a:solidFill>
            </a:endParaRPr>
          </a:p>
        </p:txBody>
      </p:sp>
      <p:pic>
        <p:nvPicPr>
          <p:cNvPr id="48" name="Picture 2" descr="C:\THESIS_TEX2\images\VoIntensity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299" y="4390362"/>
            <a:ext cx="3580294" cy="243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55462"/>
            <a:ext cx="1484349" cy="65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ER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9255"/>
            <a:ext cx="706139" cy="599509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902" y="1534593"/>
            <a:ext cx="2736304" cy="218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05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Proposals 2014/2015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Call for proposals in spring 2014</a:t>
            </a:r>
          </a:p>
          <a:p>
            <a:pPr lvl="1"/>
            <a:r>
              <a:rPr lang="en-GB" dirty="0" smtClean="0"/>
              <a:t>12 applications</a:t>
            </a:r>
          </a:p>
          <a:p>
            <a:r>
              <a:rPr lang="en-GB" dirty="0" smtClean="0"/>
              <a:t>Beam run 2014/15 allows about 12 beam slots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12" descr="C:\data0\EA\HiRadMat\Proposals_Analysis_2014_Jan\BeamIntensityIntegral_2014_J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12976"/>
            <a:ext cx="3744416" cy="282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data0\EA\HiRadMat\Proposals_Analysis_2014_Jan\BeamIntensityRange_2014_Ja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23026"/>
            <a:ext cx="3590356" cy="27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57359" y="616530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HiRadMat receives support from the EU FP7 grant EuCARD2 within the activity “Transnational Access”.</a:t>
            </a:r>
          </a:p>
        </p:txBody>
      </p:sp>
    </p:spTree>
    <p:extLst>
      <p:ext uri="{BB962C8B-B14F-4D97-AF65-F5344CB8AC3E}">
        <p14:creationId xmlns:p14="http://schemas.microsoft.com/office/powerpoint/2010/main" val="40266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z="2800" dirty="0" smtClean="0"/>
              <a:t>Collimators</a:t>
            </a:r>
            <a:endParaRPr lang="en-GB" sz="2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22/7/2014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0842" y="614671"/>
            <a:ext cx="238954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938" y="620968"/>
            <a:ext cx="2389542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5852" y="3423654"/>
            <a:ext cx="238787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89"/>
          <p:cNvSpPr/>
          <p:nvPr/>
        </p:nvSpPr>
        <p:spPr>
          <a:xfrm>
            <a:off x="3796406" y="3068961"/>
            <a:ext cx="2522480" cy="308419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>
                <a:solidFill>
                  <a:schemeClr val="tx1"/>
                </a:solidFill>
              </a:rPr>
              <a:t>Molybdenum, 72 &amp; 144 bunches</a:t>
            </a:r>
          </a:p>
        </p:txBody>
      </p:sp>
      <p:sp>
        <p:nvSpPr>
          <p:cNvPr id="31" name="Rectangle 189"/>
          <p:cNvSpPr/>
          <p:nvPr/>
        </p:nvSpPr>
        <p:spPr>
          <a:xfrm>
            <a:off x="6502938" y="3068961"/>
            <a:ext cx="2389542" cy="308419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err="1">
                <a:solidFill>
                  <a:schemeClr val="tx1"/>
                </a:solidFill>
              </a:rPr>
              <a:t>Glidcop</a:t>
            </a:r>
            <a:r>
              <a:rPr lang="en-GB" sz="1400" i="1" dirty="0">
                <a:solidFill>
                  <a:schemeClr val="tx1"/>
                </a:solidFill>
              </a:rPr>
              <a:t>, </a:t>
            </a:r>
            <a:r>
              <a:rPr lang="en-GB" sz="1400" i="1" dirty="0" smtClean="0">
                <a:solidFill>
                  <a:schemeClr val="tx1"/>
                </a:solidFill>
              </a:rPr>
              <a:t>72 bunches (2 x) </a:t>
            </a:r>
            <a:endParaRPr lang="en-GB" sz="1400" i="1" dirty="0">
              <a:solidFill>
                <a:schemeClr val="tx1"/>
              </a:solidFill>
            </a:endParaRPr>
          </a:p>
        </p:txBody>
      </p:sp>
      <p:sp>
        <p:nvSpPr>
          <p:cNvPr id="33" name="Rectangle 189"/>
          <p:cNvSpPr/>
          <p:nvPr/>
        </p:nvSpPr>
        <p:spPr>
          <a:xfrm>
            <a:off x="3794387" y="5874451"/>
            <a:ext cx="2473955" cy="523862"/>
          </a:xfrm>
          <a:prstGeom prst="rect">
            <a:avLst/>
          </a:prstGeom>
          <a:noFill/>
          <a:ln>
            <a:headEnd/>
            <a:tailEnd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92075" tIns="46038" rIns="92075" bIns="46038">
            <a:spAutoFit/>
          </a:bodyPr>
          <a:lstStyle/>
          <a:p>
            <a:pPr marL="0" lvl="1" algn="ctr"/>
            <a:r>
              <a:rPr lang="en-GB" sz="1400" i="1" dirty="0" smtClean="0">
                <a:solidFill>
                  <a:schemeClr val="tx1"/>
                </a:solidFill>
              </a:rPr>
              <a:t>Molybdenum-Copper-Diamond </a:t>
            </a:r>
            <a:r>
              <a:rPr lang="en-GB" sz="1400" i="1" dirty="0">
                <a:solidFill>
                  <a:schemeClr val="tx1"/>
                </a:solidFill>
              </a:rPr>
              <a:t>144 bunches </a:t>
            </a:r>
          </a:p>
        </p:txBody>
      </p:sp>
      <p:pic>
        <p:nvPicPr>
          <p:cNvPr id="18" name="Picture 2" descr="\\cernhomeE.cern.ch\E\eberthom\Public\HRM R2\Design preliminaire\28 fevr 2014\1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2" y="548680"/>
            <a:ext cx="3902724" cy="427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OPEN ISO W-BUTTONS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38" y="3845232"/>
            <a:ext cx="2570029" cy="195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5229200"/>
            <a:ext cx="2408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A. Bertarelli CERN MME</a:t>
            </a:r>
          </a:p>
          <a:p>
            <a:r>
              <a:rPr lang="en-GB" dirty="0" smtClean="0"/>
              <a:t>S. Redaelli CERN ABP</a:t>
            </a:r>
          </a:p>
          <a:p>
            <a:r>
              <a:rPr lang="en-GB" dirty="0" smtClean="0"/>
              <a:t>et al.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249418" y="5797041"/>
            <a:ext cx="643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SLAC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A. Fabich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6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Test objects: TARGET = OBSTACLE</a:t>
            </a:r>
          </a:p>
          <a:p>
            <a:pPr marL="231775" lvl="1" indent="0">
              <a:buNone/>
            </a:pPr>
            <a:r>
              <a:rPr lang="en-US" dirty="0" smtClean="0"/>
              <a:t>interacting with the beam resulting in energy deposition:</a:t>
            </a:r>
          </a:p>
          <a:p>
            <a:pPr marL="231775" lvl="1" indent="0">
              <a:buNone/>
            </a:pPr>
            <a:r>
              <a:rPr lang="en-GB" dirty="0" smtClean="0"/>
              <a:t>material damage, material vaporisation, thermal management, radiation damage, beam </a:t>
            </a:r>
            <a:r>
              <a:rPr lang="en-GB" dirty="0"/>
              <a:t>induced pressure </a:t>
            </a:r>
            <a:r>
              <a:rPr lang="en-GB" dirty="0" smtClean="0"/>
              <a:t>waves, </a:t>
            </a:r>
            <a:r>
              <a:rPr lang="en-GB" dirty="0"/>
              <a:t>thermal shock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Benchmarking for simulations, material properties</a:t>
            </a:r>
          </a:p>
          <a:p>
            <a:pPr lvl="1"/>
            <a:r>
              <a:rPr lang="en-US" dirty="0" smtClean="0"/>
              <a:t>Prototyping</a:t>
            </a:r>
          </a:p>
          <a:p>
            <a:pPr marL="462600" lvl="1" indent="0">
              <a:buNone/>
            </a:pPr>
            <a:r>
              <a:rPr lang="en-US" dirty="0"/>
              <a:t>	</a:t>
            </a:r>
            <a:r>
              <a:rPr lang="en-US" dirty="0" smtClean="0"/>
              <a:t>“Thick” targets:</a:t>
            </a:r>
          </a:p>
          <a:p>
            <a:pPr lvl="2"/>
            <a:r>
              <a:rPr lang="en-US" dirty="0" smtClean="0"/>
              <a:t>Production targets</a:t>
            </a:r>
          </a:p>
          <a:p>
            <a:pPr lvl="2"/>
            <a:r>
              <a:rPr lang="en-US" dirty="0" smtClean="0"/>
              <a:t>Collimators</a:t>
            </a:r>
          </a:p>
          <a:p>
            <a:pPr lvl="2"/>
            <a:r>
              <a:rPr lang="en-US" dirty="0" smtClean="0"/>
              <a:t>Accidental exposures of beam elements (e.g. magnets)</a:t>
            </a:r>
          </a:p>
          <a:p>
            <a:pPr marL="462600" lvl="1" indent="0">
              <a:buNone/>
            </a:pPr>
            <a:r>
              <a:rPr lang="en-US" dirty="0"/>
              <a:t>	</a:t>
            </a:r>
            <a:r>
              <a:rPr lang="en-US" dirty="0" smtClean="0"/>
              <a:t>“Thin” targets</a:t>
            </a:r>
          </a:p>
          <a:p>
            <a:pPr lvl="2"/>
            <a:r>
              <a:rPr lang="en-US" dirty="0" smtClean="0"/>
              <a:t>Beam measurement – detectors and monitors</a:t>
            </a:r>
          </a:p>
          <a:p>
            <a:pPr lvl="3"/>
            <a:r>
              <a:rPr lang="en-US" dirty="0" smtClean="0"/>
              <a:t>Also off-beam-axis in parasitic mode (e.g. BLMs)</a:t>
            </a:r>
          </a:p>
          <a:p>
            <a:pPr lvl="2"/>
            <a:r>
              <a:rPr lang="en-US" dirty="0" smtClean="0"/>
              <a:t>Vacuum windows/pipes</a:t>
            </a:r>
          </a:p>
          <a:p>
            <a:pPr lvl="2"/>
            <a:r>
              <a:rPr lang="en-US" dirty="0" smtClean="0"/>
              <a:t>Collimators (bending crystals)</a:t>
            </a:r>
          </a:p>
          <a:p>
            <a:pPr lvl="2"/>
            <a:endParaRPr lang="en-US" dirty="0"/>
          </a:p>
          <a:p>
            <a:r>
              <a:rPr lang="en-US" dirty="0" smtClean="0"/>
              <a:t>Location of target tests? Parasitic or dedicated?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Fabich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12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</a:rPr>
              <a:t>Beryllium specimen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254240" cy="213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62400"/>
            <a:ext cx="2823210" cy="226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3573016"/>
            <a:ext cx="44607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Multiple samples exploiting long interaction length in beryllium.</a:t>
            </a:r>
          </a:p>
          <a:p>
            <a:r>
              <a:rPr lang="en-US" sz="2400" dirty="0" smtClean="0">
                <a:solidFill>
                  <a:schemeClr val="tx2"/>
                </a:solidFill>
              </a:rPr>
              <a:t>Samples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Different commercial grades of 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Thick &amp; thin windows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932040" y="763277"/>
            <a:ext cx="383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P. Hurh (FNAL), C. Densham (RAL) et al.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0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pbar</a:t>
            </a:r>
            <a:r>
              <a:rPr lang="en-GB" b="1" dirty="0" smtClean="0"/>
              <a:t> target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942" y="1173936"/>
            <a:ext cx="8383112" cy="477393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Pulse intensity ~1-5*10</a:t>
            </a:r>
            <a:r>
              <a:rPr lang="en-GB" baseline="30000" dirty="0" smtClean="0">
                <a:solidFill>
                  <a:schemeClr val="tx1"/>
                </a:solidFill>
              </a:rPr>
              <a:t>12</a:t>
            </a:r>
            <a:r>
              <a:rPr lang="en-GB" dirty="0" smtClean="0">
                <a:solidFill>
                  <a:schemeClr val="tx1"/>
                </a:solidFill>
              </a:rPr>
              <a:t> p/pulse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Spot size: 1x1 mm</a:t>
            </a:r>
            <a:r>
              <a:rPr lang="en-GB" baseline="30000" dirty="0" smtClean="0">
                <a:solidFill>
                  <a:schemeClr val="tx1"/>
                </a:solidFill>
              </a:rPr>
              <a:t>2</a:t>
            </a:r>
            <a:r>
              <a:rPr lang="en-GB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1.5x1.5 mm</a:t>
            </a:r>
            <a:r>
              <a:rPr lang="en-GB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Total number of medium-high intensity pulses: ~300-400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Ramp-up approach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Other ~200 low intensity pulses could be anticipated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Integral intensity ~2*10</a:t>
            </a:r>
            <a:r>
              <a:rPr lang="en-GB" baseline="30000" dirty="0" smtClean="0">
                <a:solidFill>
                  <a:schemeClr val="tx1"/>
                </a:solidFill>
                <a:sym typeface="Wingdings" panose="05000000000000000000" pitchFamily="2" charset="2"/>
              </a:rPr>
              <a:t>15</a:t>
            </a:r>
            <a:r>
              <a:rPr lang="en-GB" dirty="0" smtClean="0">
                <a:solidFill>
                  <a:schemeClr val="tx1"/>
                </a:solidFill>
                <a:sym typeface="Wingdings" panose="05000000000000000000" pitchFamily="2" charset="2"/>
              </a:rPr>
              <a:t> POT</a:t>
            </a: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Beam alignment/stability: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Maximum shift pulse-by-pulse </a:t>
            </a:r>
            <a:r>
              <a:rPr lang="en-GB" b="1" dirty="0" smtClean="0">
                <a:solidFill>
                  <a:srgbClr val="FF0000"/>
                </a:solidFill>
              </a:rPr>
              <a:t>~100 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b="1" dirty="0" smtClean="0">
                <a:solidFill>
                  <a:srgbClr val="FF0000"/>
                </a:solidFill>
              </a:rPr>
              <a:t>m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Important to have it guaranteed, not only monitor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 smtClean="0">
                <a:solidFill>
                  <a:schemeClr val="tx1"/>
                </a:solidFill>
              </a:rPr>
              <a:t>Monitor beam asymmetry </a:t>
            </a:r>
            <a:r>
              <a:rPr lang="en-GB" b="1" dirty="0" smtClean="0">
                <a:solidFill>
                  <a:srgbClr val="FF0000"/>
                </a:solidFill>
              </a:rPr>
              <a:t>~100 </a:t>
            </a:r>
            <a:r>
              <a:rPr lang="en-GB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b="1" dirty="0" smtClean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 descr="EN-STI-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1556792"/>
            <a:ext cx="648072" cy="575572"/>
          </a:xfrm>
          <a:prstGeom prst="rect">
            <a:avLst/>
          </a:prstGeom>
        </p:spPr>
      </p:pic>
      <p:pic>
        <p:nvPicPr>
          <p:cNvPr id="1026" name="Picture 2" descr="C:\Users\calviani\AppData\Local\Microsoft\Windows\Temporary Internet Files\Content.IE5\76GCSDNH\MC900434750[2]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392904"/>
            <a:ext cx="1336347" cy="133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6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Secondary </a:t>
            </a:r>
            <a:r>
              <a:rPr lang="en-GB" dirty="0" err="1" smtClean="0"/>
              <a:t>beamlines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Fabich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In East (T7, T9, T10) and North Area (H2, H4, H6 …)</a:t>
            </a:r>
          </a:p>
          <a:p>
            <a:r>
              <a:rPr lang="en-GB" dirty="0" smtClean="0"/>
              <a:t>E.g. HARP in East Area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See also FNAL sec. </a:t>
            </a:r>
            <a:r>
              <a:rPr lang="en-GB" dirty="0" err="1" smtClean="0"/>
              <a:t>beamlines</a:t>
            </a:r>
            <a:r>
              <a:rPr lang="en-GB" dirty="0" smtClean="0"/>
              <a:t> by Erik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098" name="Picture 2" descr="http://harp.web.cern.ch/harp/Public/public_pictures/harp_exp_20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3312368" cy="25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cds.cern.ch/record/970033/files/8209597X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4206336" cy="28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22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Fabich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1410511"/>
            <a:ext cx="8226425" cy="4466761"/>
          </a:xfrm>
        </p:spPr>
        <p:txBody>
          <a:bodyPr>
            <a:normAutofit fontScale="92500" lnSpcReduction="10000"/>
          </a:bodyPr>
          <a:lstStyle/>
          <a:p>
            <a:endParaRPr lang="en-GB" dirty="0" smtClean="0"/>
          </a:p>
          <a:p>
            <a:r>
              <a:rPr lang="en-GB" dirty="0" smtClean="0"/>
              <a:t>HiRadMat is a dedicated in-beam test facility for single-pulse experiments.</a:t>
            </a:r>
          </a:p>
          <a:p>
            <a:pPr lvl="1"/>
            <a:r>
              <a:rPr lang="en-GB" dirty="0" smtClean="0"/>
              <a:t>Avoiding parasitic beam time and operation conflicts</a:t>
            </a:r>
          </a:p>
          <a:p>
            <a:pPr lvl="1"/>
            <a:endParaRPr lang="en-GB" dirty="0" smtClean="0"/>
          </a:p>
          <a:p>
            <a:r>
              <a:rPr lang="en-GB" dirty="0"/>
              <a:t>Such a test facility is useful for a large variety of beam obstacles</a:t>
            </a:r>
            <a:r>
              <a:rPr lang="en-GB" dirty="0" smtClean="0"/>
              <a:t>.</a:t>
            </a:r>
          </a:p>
          <a:p>
            <a:endParaRPr lang="en-GB" dirty="0"/>
          </a:p>
          <a:p>
            <a:r>
              <a:rPr lang="en-GB" dirty="0" smtClean="0"/>
              <a:t>Dedicated CERN irradiation facilities exist as well.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85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CNGS target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Fabich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Ad-hoc setup in LHC transfer line (2004)</a:t>
            </a:r>
          </a:p>
          <a:p>
            <a:pPr lvl="1"/>
            <a:endParaRPr lang="en-GB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67" y="1960085"/>
            <a:ext cx="5534459" cy="23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09" y="4374546"/>
            <a:ext cx="4659024" cy="189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28" y="2550233"/>
            <a:ext cx="2821257" cy="277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649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MERIT – mercury target test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Fabich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7200" y="5174673"/>
            <a:ext cx="8226425" cy="1099127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Temporary use of </a:t>
            </a:r>
            <a:r>
              <a:rPr lang="en-GB" dirty="0" err="1" smtClean="0"/>
              <a:t>nToF</a:t>
            </a:r>
            <a:r>
              <a:rPr lang="en-GB" dirty="0" smtClean="0"/>
              <a:t> primary line</a:t>
            </a:r>
          </a:p>
          <a:p>
            <a:r>
              <a:rPr lang="en-GB" dirty="0" smtClean="0"/>
              <a:t>Required installation of all infrastructure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BNL, Princeton, ORNL, CERN, FNAL, RAL, MIT …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341" y="1196752"/>
            <a:ext cx="2663121" cy="131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46" y="1538458"/>
            <a:ext cx="5115434" cy="343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80928"/>
            <a:ext cx="1887487" cy="31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182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HiRadMat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57200" y="1410511"/>
            <a:ext cx="8226425" cy="410672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b="1" dirty="0" smtClean="0"/>
              <a:t>Hi</a:t>
            </a:r>
            <a:r>
              <a:rPr lang="en-GB" dirty="0" smtClean="0"/>
              <a:t>gh-</a:t>
            </a:r>
            <a:r>
              <a:rPr lang="en-GB" b="1" dirty="0" smtClean="0"/>
              <a:t>Ra</a:t>
            </a:r>
            <a:r>
              <a:rPr lang="en-GB" dirty="0" smtClean="0"/>
              <a:t>diation To </a:t>
            </a:r>
            <a:r>
              <a:rPr lang="en-GB" b="1" dirty="0" smtClean="0"/>
              <a:t>Mat</a:t>
            </a:r>
            <a:r>
              <a:rPr lang="en-GB" dirty="0" smtClean="0"/>
              <a:t>erials </a:t>
            </a:r>
            <a:r>
              <a:rPr lang="en-GB" sz="2000" dirty="0" smtClean="0">
                <a:hlinkClick r:id="rId2"/>
              </a:rPr>
              <a:t>http://cern.ch/hiradmat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Dedicated test facility</a:t>
            </a:r>
          </a:p>
          <a:p>
            <a:endParaRPr lang="en-GB" dirty="0" smtClean="0"/>
          </a:p>
          <a:p>
            <a:r>
              <a:rPr lang="en-GB" dirty="0" smtClean="0"/>
              <a:t>Protons 440 </a:t>
            </a:r>
            <a:r>
              <a:rPr lang="en-GB" dirty="0" err="1" smtClean="0"/>
              <a:t>GeV</a:t>
            </a:r>
            <a:r>
              <a:rPr lang="en-GB" dirty="0" smtClean="0"/>
              <a:t>, also ions possible</a:t>
            </a:r>
          </a:p>
          <a:p>
            <a:pPr lvl="1"/>
            <a:r>
              <a:rPr lang="en-GB" dirty="0" smtClean="0"/>
              <a:t>In the higher range for production targets</a:t>
            </a:r>
          </a:p>
          <a:p>
            <a:pPr lvl="1"/>
            <a:r>
              <a:rPr lang="en-GB" dirty="0" smtClean="0"/>
              <a:t>With the small focus a higher pulse intensity can be simulated in terms of peak energy deposition.</a:t>
            </a:r>
          </a:p>
          <a:p>
            <a:endParaRPr lang="en-GB" dirty="0" smtClean="0"/>
          </a:p>
          <a:p>
            <a:r>
              <a:rPr lang="en-GB" dirty="0" smtClean="0"/>
              <a:t>Maximum 5*10</a:t>
            </a:r>
            <a:r>
              <a:rPr lang="en-GB" baseline="30000" dirty="0" smtClean="0"/>
              <a:t>13</a:t>
            </a:r>
            <a:r>
              <a:rPr lang="en-GB" dirty="0" smtClean="0"/>
              <a:t> protons per pulse</a:t>
            </a:r>
          </a:p>
          <a:p>
            <a:endParaRPr lang="en-GB" dirty="0" smtClean="0"/>
          </a:p>
          <a:p>
            <a:r>
              <a:rPr lang="en-GB" dirty="0" smtClean="0"/>
              <a:t>Tests with single pulses; HiRadMat is not an irradiation facility</a:t>
            </a:r>
          </a:p>
          <a:p>
            <a:pPr lvl="1"/>
            <a:r>
              <a:rPr lang="en-GB" dirty="0" smtClean="0"/>
              <a:t>Limited to ~10</a:t>
            </a:r>
            <a:r>
              <a:rPr lang="en-GB" baseline="30000" dirty="0" smtClean="0"/>
              <a:t>16</a:t>
            </a:r>
            <a:r>
              <a:rPr lang="en-GB" dirty="0" smtClean="0"/>
              <a:t> protons/year</a:t>
            </a:r>
          </a:p>
          <a:p>
            <a:pPr lvl="1"/>
            <a:r>
              <a:rPr lang="en-GB" dirty="0" smtClean="0"/>
              <a:t>Reduces residual radio-activity for manipulation</a:t>
            </a:r>
          </a:p>
          <a:p>
            <a:endParaRPr lang="en-GB" dirty="0" smtClean="0"/>
          </a:p>
          <a:p>
            <a:r>
              <a:rPr lang="en-GB" dirty="0" smtClean="0"/>
              <a:t>Destructive tests possible as decoupled from accelerator machine/vacuum.</a:t>
            </a:r>
          </a:p>
          <a:p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Fabich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6C380F-326D-3C40-9EE7-7FBAB0953422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918254" y="836712"/>
            <a:ext cx="3225746" cy="1764196"/>
            <a:chOff x="3923928" y="2276872"/>
            <a:chExt cx="4909354" cy="3168352"/>
          </a:xfrm>
        </p:grpSpPr>
        <p:pic>
          <p:nvPicPr>
            <p:cNvPr id="9" name="Picture 2" descr="C:\tobedeleted\CERN's accelerator complex2013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3928" y="2276872"/>
              <a:ext cx="4909354" cy="3168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4427984" y="3645024"/>
              <a:ext cx="576064" cy="432048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330" y="4941168"/>
            <a:ext cx="4352249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538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6F900-C0DA-4EBD-B6FE-851ACA7665E6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altLang="en-US" dirty="0"/>
              <a:t>Layout Experimental </a:t>
            </a:r>
            <a:r>
              <a:rPr lang="en-US" altLang="en-US" dirty="0" smtClean="0"/>
              <a:t>Area</a:t>
            </a:r>
            <a:endParaRPr lang="en-US" alt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7"/>
            <a:ext cx="9144000" cy="5206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/>
          </p:cNvSpPr>
          <p:nvPr/>
        </p:nvSpPr>
        <p:spPr bwMode="auto">
          <a:xfrm>
            <a:off x="411882" y="1781472"/>
            <a:ext cx="5456262" cy="698330"/>
          </a:xfrm>
          <a:prstGeom prst="rect">
            <a:avLst/>
          </a:prstGeom>
          <a:solidFill>
            <a:srgbClr val="FFCC66"/>
          </a:solidFill>
          <a:ln w="9525" cap="flat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6389" name="Rectangle 5"/>
          <p:cNvSpPr>
            <a:spLocks/>
          </p:cNvSpPr>
          <p:nvPr/>
        </p:nvSpPr>
        <p:spPr bwMode="auto">
          <a:xfrm>
            <a:off x="414910" y="1782678"/>
            <a:ext cx="6029298" cy="69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Palatino" charset="0"/>
              </a:defRPr>
            </a:lvl1pPr>
            <a:lvl2pPr algn="l">
              <a:defRPr sz="1200">
                <a:solidFill>
                  <a:schemeClr val="tx1"/>
                </a:solidFill>
                <a:latin typeface="Palatino" charset="0"/>
              </a:defRPr>
            </a:lvl2pPr>
            <a:lvl3pPr algn="l">
              <a:defRPr sz="1200">
                <a:solidFill>
                  <a:schemeClr val="tx1"/>
                </a:solidFill>
                <a:latin typeface="Palatino" charset="0"/>
              </a:defRPr>
            </a:lvl3pPr>
            <a:lvl4pPr algn="l">
              <a:defRPr sz="1200">
                <a:solidFill>
                  <a:schemeClr val="tx1"/>
                </a:solidFill>
                <a:latin typeface="Palatino" charset="0"/>
              </a:defRPr>
            </a:lvl4pPr>
            <a:lvl5pPr algn="l">
              <a:defRPr sz="1200">
                <a:solidFill>
                  <a:schemeClr val="tx1"/>
                </a:solidFill>
                <a:latin typeface="Palatino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Palatino" charset="0"/>
              </a:defRPr>
            </a:lvl9pPr>
          </a:lstStyle>
          <a:p>
            <a:r>
              <a:rPr lang="en-US" altLang="en-US" sz="1700" dirty="0">
                <a:solidFill>
                  <a:srgbClr val="000000"/>
                </a:solidFill>
                <a:ea typeface="Palatino" charset="0"/>
                <a:cs typeface="Palatino" charset="0"/>
              </a:rPr>
              <a:t>3 test stands for </a:t>
            </a:r>
            <a:r>
              <a:rPr lang="en-US" altLang="en-US" sz="1700" dirty="0" smtClean="0">
                <a:solidFill>
                  <a:srgbClr val="000000"/>
                </a:solidFill>
                <a:ea typeface="Palatino" charset="0"/>
                <a:cs typeface="Palatino" charset="0"/>
              </a:rPr>
              <a:t>experiments</a:t>
            </a:r>
          </a:p>
          <a:p>
            <a:r>
              <a:rPr lang="en-US" altLang="en-US" sz="1700" dirty="0" smtClean="0">
                <a:solidFill>
                  <a:srgbClr val="000000"/>
                </a:solidFill>
                <a:ea typeface="Palatino" charset="0"/>
                <a:cs typeface="Palatino" charset="0"/>
              </a:rPr>
              <a:t>- Remote installation of normed support tables</a:t>
            </a:r>
          </a:p>
          <a:p>
            <a:r>
              <a:rPr lang="en-US" altLang="en-US" sz="1700" dirty="0" smtClean="0">
                <a:solidFill>
                  <a:srgbClr val="000000"/>
                </a:solidFill>
                <a:ea typeface="Palatino" charset="0"/>
                <a:cs typeface="Palatino" charset="0"/>
              </a:rPr>
              <a:t>- Standard connections for general infrastructure</a:t>
            </a:r>
            <a:endParaRPr lang="en-US" altLang="en-US" sz="1700" dirty="0">
              <a:solidFill>
                <a:srgbClr val="000000"/>
              </a:solidFill>
              <a:ea typeface="Palatino" charset="0"/>
              <a:cs typeface="Palatino" charset="0"/>
            </a:endParaRPr>
          </a:p>
        </p:txBody>
      </p:sp>
      <p:pic>
        <p:nvPicPr>
          <p:cNvPr id="9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437113"/>
            <a:ext cx="3707904" cy="1965658"/>
          </a:xfrm>
          <a:prstGeom prst="rect">
            <a:avLst/>
          </a:prstGeom>
          <a:noFill/>
          <a:ln w="9525" cap="flat">
            <a:solidFill>
              <a:srgbClr val="0000F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3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area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7</a:t>
            </a:fld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7972500" cy="53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35696" y="3159882"/>
            <a:ext cx="15121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Beam monitors</a:t>
            </a:r>
            <a:endParaRPr lang="en-GB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3950796" y="1859012"/>
            <a:ext cx="13283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Experimental setup</a:t>
            </a:r>
            <a:endParaRPr lang="en-GB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940152" y="3290618"/>
            <a:ext cx="66415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dump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020272" y="3129104"/>
            <a:ext cx="792088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700" dirty="0" smtClean="0"/>
              <a:t>Cool-down zone</a:t>
            </a:r>
            <a:endParaRPr lang="en-GB" sz="7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6019" y="2713932"/>
            <a:ext cx="1253653" cy="7200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8366" y="2336923"/>
            <a:ext cx="724878" cy="369332"/>
          </a:xfrm>
          <a:prstGeom prst="rect">
            <a:avLst/>
          </a:prstGeom>
          <a:ln w="31750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beam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37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Remote handling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61704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Equipped with automatic connections</a:t>
            </a:r>
          </a:p>
          <a:p>
            <a:pPr lvl="1"/>
            <a:r>
              <a:rPr lang="en-GB" dirty="0" smtClean="0"/>
              <a:t>Signals</a:t>
            </a:r>
          </a:p>
          <a:p>
            <a:pPr lvl="1"/>
            <a:r>
              <a:rPr lang="en-GB" dirty="0" smtClean="0"/>
              <a:t>Power</a:t>
            </a:r>
          </a:p>
          <a:p>
            <a:pPr lvl="1"/>
            <a:r>
              <a:rPr lang="en-GB" dirty="0" smtClean="0"/>
              <a:t>Water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22/7/2014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A. Fabich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/>
              <a:t>8</a:t>
            </a:fld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79497"/>
            <a:ext cx="4584728" cy="186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5156791" cy="3002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42686"/>
            <a:ext cx="2580844" cy="309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64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352" y="1916832"/>
            <a:ext cx="3073648" cy="20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Facility services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 smtClean="0"/>
              <a:t>Provision of dedicated irradiation infrastructure</a:t>
            </a:r>
          </a:p>
          <a:p>
            <a:endParaRPr lang="en-GB" dirty="0" smtClean="0"/>
          </a:p>
          <a:p>
            <a:r>
              <a:rPr lang="en-GB" dirty="0" smtClean="0"/>
              <a:t>Preparation lab at surface</a:t>
            </a:r>
          </a:p>
          <a:p>
            <a:pPr lvl="1"/>
            <a:r>
              <a:rPr lang="en-GB" dirty="0" smtClean="0"/>
              <a:t>Same interfaces as in the tunnel</a:t>
            </a:r>
          </a:p>
          <a:p>
            <a:r>
              <a:rPr lang="en-GB" dirty="0" smtClean="0"/>
              <a:t>Control room</a:t>
            </a:r>
          </a:p>
          <a:p>
            <a:endParaRPr lang="en-GB" dirty="0" smtClean="0"/>
          </a:p>
          <a:p>
            <a:r>
              <a:rPr lang="en-GB" dirty="0" smtClean="0"/>
              <a:t>Irradiation position</a:t>
            </a:r>
          </a:p>
          <a:p>
            <a:pPr lvl="1"/>
            <a:r>
              <a:rPr lang="en-GB" dirty="0" smtClean="0"/>
              <a:t>Standardized installation (remote)</a:t>
            </a:r>
          </a:p>
          <a:p>
            <a:pPr lvl="1"/>
            <a:r>
              <a:rPr lang="en-GB" dirty="0" smtClean="0"/>
              <a:t>General supplies (water, electricity, </a:t>
            </a:r>
          </a:p>
          <a:p>
            <a:pPr marL="457200" lvl="1" indent="0">
              <a:buNone/>
            </a:pPr>
            <a:r>
              <a:rPr lang="en-GB" dirty="0"/>
              <a:t>	</a:t>
            </a:r>
            <a:r>
              <a:rPr lang="en-GB" dirty="0" smtClean="0"/>
              <a:t>cabling from the control room)</a:t>
            </a:r>
          </a:p>
          <a:p>
            <a:pPr lvl="1"/>
            <a:r>
              <a:rPr lang="en-GB" dirty="0" smtClean="0"/>
              <a:t>Beam monitoring</a:t>
            </a:r>
          </a:p>
          <a:p>
            <a:endParaRPr lang="en-GB" dirty="0" smtClean="0"/>
          </a:p>
          <a:p>
            <a:r>
              <a:rPr lang="en-GB" dirty="0" smtClean="0"/>
              <a:t>Observation tools</a:t>
            </a:r>
          </a:p>
          <a:p>
            <a:pPr lvl="1"/>
            <a:r>
              <a:rPr lang="en-GB" dirty="0" smtClean="0"/>
              <a:t>Camera, LDV, BLMs (diamond)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Application/logistics/installation at CERN</a:t>
            </a:r>
          </a:p>
          <a:p>
            <a:r>
              <a:rPr lang="en-GB" dirty="0" smtClean="0"/>
              <a:t>Safety Advice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22/7/2014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A. Fabich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0F374-798D-4E40-B84F-DEB2F4509C6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96136" y="2132856"/>
            <a:ext cx="1240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Surface lab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016" y="4221088"/>
            <a:ext cx="2978448" cy="205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842024" y="4149080"/>
            <a:ext cx="1456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prstClr val="white"/>
                </a:solidFill>
              </a:rPr>
              <a:t>Control room</a:t>
            </a:r>
          </a:p>
        </p:txBody>
      </p:sp>
    </p:spTree>
    <p:extLst>
      <p:ext uri="{BB962C8B-B14F-4D97-AF65-F5344CB8AC3E}">
        <p14:creationId xmlns:p14="http://schemas.microsoft.com/office/powerpoint/2010/main" val="26461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2670</TotalTime>
  <Words>872</Words>
  <Application>Microsoft Office PowerPoint</Application>
  <PresentationFormat>On-screen Show (4:3)</PresentationFormat>
  <Paragraphs>286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Palatino</vt:lpstr>
      <vt:lpstr>Symbol</vt:lpstr>
      <vt:lpstr>Wingdings</vt:lpstr>
      <vt:lpstr>Office Theme</vt:lpstr>
      <vt:lpstr>1_Office Theme</vt:lpstr>
      <vt:lpstr>Experimental targetry at CERN </vt:lpstr>
      <vt:lpstr>Overview</vt:lpstr>
      <vt:lpstr>CNGS target</vt:lpstr>
      <vt:lpstr>MERIT – mercury target test</vt:lpstr>
      <vt:lpstr>HiRadMat</vt:lpstr>
      <vt:lpstr>Layout Experimental Area</vt:lpstr>
      <vt:lpstr>Target area</vt:lpstr>
      <vt:lpstr>Remote handling</vt:lpstr>
      <vt:lpstr>Facility services</vt:lpstr>
      <vt:lpstr>Measurement tools</vt:lpstr>
      <vt:lpstr>Beam monitoring</vt:lpstr>
      <vt:lpstr>Start-up 2011/2012</vt:lpstr>
      <vt:lpstr>Experiments in 2012</vt:lpstr>
      <vt:lpstr>Material tests</vt:lpstr>
      <vt:lpstr>TPSG4 - 2012</vt:lpstr>
      <vt:lpstr>PowerPoint Presentation</vt:lpstr>
      <vt:lpstr>A feasibility experiment of a W-powder target (HRMT-10)</vt:lpstr>
      <vt:lpstr>Proposals 2014/2015</vt:lpstr>
      <vt:lpstr>Collimators</vt:lpstr>
      <vt:lpstr>PowerPoint Presentation</vt:lpstr>
      <vt:lpstr>pbar target</vt:lpstr>
      <vt:lpstr>Secondary beamlines</vt:lpstr>
      <vt:lpstr>Summary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Radiation to Materials</dc:title>
  <dc:creator>Adrian Fabich</dc:creator>
  <cp:lastModifiedBy>Kirk T McDonald</cp:lastModifiedBy>
  <cp:revision>120</cp:revision>
  <dcterms:created xsi:type="dcterms:W3CDTF">2013-04-02T08:22:11Z</dcterms:created>
  <dcterms:modified xsi:type="dcterms:W3CDTF">2014-07-23T04:10:42Z</dcterms:modified>
</cp:coreProperties>
</file>