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2" r:id="rId12"/>
    <p:sldId id="273" r:id="rId13"/>
    <p:sldId id="274" r:id="rId14"/>
    <p:sldId id="275" r:id="rId15"/>
    <p:sldId id="268" r:id="rId16"/>
    <p:sldId id="26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6" autoAdjust="0"/>
    <p:restoredTop sz="86387" autoAdjust="0"/>
  </p:normalViewPr>
  <p:slideViewPr>
    <p:cSldViewPr>
      <p:cViewPr varScale="1">
        <p:scale>
          <a:sx n="83" d="100"/>
          <a:sy n="83" d="100"/>
        </p:scale>
        <p:origin x="-82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3325" y="177800"/>
            <a:ext cx="2057400" cy="279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25" y="177800"/>
            <a:ext cx="6019800" cy="279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" y="1344613"/>
            <a:ext cx="4038600" cy="192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25" y="1344613"/>
            <a:ext cx="4038600" cy="192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3325" y="177800"/>
            <a:ext cx="2057400" cy="308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25" y="177800"/>
            <a:ext cx="6019800" cy="308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" y="1066800"/>
            <a:ext cx="4038600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25" y="1066800"/>
            <a:ext cx="4038600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066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3975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609D8939-25F5-4F53-AC46-75F9A7B22254}" type="slidenum">
              <a:rPr lang="en-US" sz="9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sp>
        <p:nvSpPr>
          <p:cNvPr id="6" name="Rectangle 256"/>
          <p:cNvSpPr txBox="1">
            <a:spLocks noChangeArrowheads="1"/>
          </p:cNvSpPr>
          <p:nvPr/>
        </p:nvSpPr>
        <p:spPr>
          <a:xfrm>
            <a:off x="3124200" y="6469063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ctr">
              <a:defRPr/>
            </a:pPr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NF Target Cryostat</a:t>
            </a:r>
            <a:r>
              <a:rPr lang="en-US" sz="900" baseline="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Review 10 Aug 2010</a:t>
            </a:r>
            <a:endParaRPr lang="en-US" sz="900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Content Placeholder 10" descr="ORNL emboss_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6208713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>
          <a:solidFill>
            <a:schemeClr val="tx1"/>
          </a:solidFill>
          <a:latin typeface="+mn-lt"/>
        </a:defRPr>
      </a:lvl2pPr>
      <a:lvl3pPr marL="914400" indent="-23018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3pPr>
      <a:lvl4pPr marL="114458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19399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3971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28543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3115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8" descr="New_DOE_Logo_Color_0428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ORNL_managed by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template graphic_090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>
          <a:solidFill>
            <a:schemeClr val="tx1"/>
          </a:solidFill>
          <a:latin typeface="+mn-lt"/>
        </a:defRPr>
      </a:lvl2pPr>
      <a:lvl3pPr marL="914400" indent="-23018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3pPr>
      <a:lvl4pPr marL="114458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19399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3971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28543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3115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4038600" cy="1269578"/>
          </a:xfrm>
        </p:spPr>
        <p:txBody>
          <a:bodyPr/>
          <a:lstStyle/>
          <a:p>
            <a:r>
              <a:rPr lang="en-US" dirty="0" smtClean="0"/>
              <a:t>Neutrino Factory Target Cryostat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3962400" cy="1982081"/>
          </a:xfrm>
        </p:spPr>
        <p:txBody>
          <a:bodyPr/>
          <a:lstStyle/>
          <a:p>
            <a:pPr algn="l"/>
            <a:r>
              <a:rPr lang="en-US" sz="2400" dirty="0" smtClean="0"/>
              <a:t>Van Graves</a:t>
            </a:r>
          </a:p>
          <a:p>
            <a:pPr algn="l"/>
            <a:r>
              <a:rPr lang="en-US" sz="2400" dirty="0" err="1" smtClean="0"/>
              <a:t>Cale</a:t>
            </a:r>
            <a:r>
              <a:rPr lang="en-US" sz="2400" dirty="0" smtClean="0"/>
              <a:t> Caldwell</a:t>
            </a:r>
          </a:p>
          <a:p>
            <a:pPr algn="l"/>
            <a:endParaRPr lang="en-US" dirty="0" smtClean="0"/>
          </a:p>
          <a:p>
            <a:pPr algn="l"/>
            <a:r>
              <a:rPr lang="en-US" sz="2000" dirty="0" smtClean="0"/>
              <a:t>IDS-NF Phone Meeting</a:t>
            </a:r>
          </a:p>
          <a:p>
            <a:pPr algn="l"/>
            <a:r>
              <a:rPr lang="en-US" sz="2000" dirty="0" smtClean="0"/>
              <a:t>August 10,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20628" r="15341" b="23543"/>
          <a:stretch>
            <a:fillRect/>
          </a:stretch>
        </p:blipFill>
        <p:spPr bwMode="auto">
          <a:xfrm>
            <a:off x="762000" y="2077124"/>
            <a:ext cx="7848600" cy="432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V2: 10cm Shielding Below Resistive Magnets, 15cm Above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125" y="1196269"/>
            <a:ext cx="8229600" cy="867930"/>
          </a:xfrm>
        </p:spPr>
        <p:txBody>
          <a:bodyPr/>
          <a:lstStyle/>
          <a:p>
            <a:r>
              <a:rPr lang="en-US" dirty="0" smtClean="0"/>
              <a:t>Allows mercury drainage below magnets while still providing W-C shielding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V2 </a:t>
            </a:r>
            <a:r>
              <a:rPr lang="en-US" dirty="0" err="1" smtClean="0"/>
              <a:t>Iso</a:t>
            </a:r>
            <a:r>
              <a:rPr lang="en-US" dirty="0" smtClean="0"/>
              <a:t>: 10cm Shielding Below Resistive Magnets, 15cm Above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94" t="24215" r="6153" b="12108"/>
          <a:stretch>
            <a:fillRect/>
          </a:stretch>
        </p:blipFill>
        <p:spPr bwMode="auto">
          <a:xfrm>
            <a:off x="533400" y="1828800"/>
            <a:ext cx="7467600" cy="44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125" y="1066800"/>
            <a:ext cx="8229600" cy="480131"/>
          </a:xfrm>
        </p:spPr>
        <p:txBody>
          <a:bodyPr/>
          <a:lstStyle/>
          <a:p>
            <a:r>
              <a:rPr lang="en-US" dirty="0" smtClean="0"/>
              <a:t>Asymmetric W-C structure, minimal shielding for SC1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09600" y="381000"/>
          <a:ext cx="7745721" cy="5981572"/>
        </p:xfrm>
        <a:graphic>
          <a:graphicData uri="http://schemas.openxmlformats.org/presentationml/2006/ole">
            <p:oleObj spid="_x0000_s35842" name="Acrobat Document" r:id="rId3" imgW="20136600" imgH="15534000" progId="AcroExch.Document.7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V3: 30cm Shielding Below, 35cm Above, Constant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608" t="22966" r="6565" b="11962"/>
          <a:stretch>
            <a:fillRect/>
          </a:stretch>
        </p:blipFill>
        <p:spPr bwMode="auto">
          <a:xfrm>
            <a:off x="152400" y="12192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V3 </a:t>
            </a:r>
            <a:r>
              <a:rPr lang="en-US" dirty="0" err="1" smtClean="0"/>
              <a:t>Iso</a:t>
            </a:r>
            <a:r>
              <a:rPr lang="en-US" dirty="0" smtClean="0"/>
              <a:t>: 30cm Shielding Below, 35cm Above, Constant 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125" y="1066800"/>
            <a:ext cx="8229600" cy="480131"/>
          </a:xfrm>
        </p:spPr>
        <p:txBody>
          <a:bodyPr/>
          <a:lstStyle/>
          <a:p>
            <a:r>
              <a:rPr lang="en-US" dirty="0" smtClean="0"/>
              <a:t>Simpler W-C shielding fabrication, sized to protect SC1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as Design Progresses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066800"/>
            <a:ext cx="8229600" cy="4442242"/>
          </a:xfrm>
        </p:spPr>
        <p:txBody>
          <a:bodyPr/>
          <a:lstStyle/>
          <a:p>
            <a:r>
              <a:rPr lang="en-US" sz="2400" dirty="0" smtClean="0"/>
              <a:t>Can system perform without iron plug and/or resistive magnets?</a:t>
            </a:r>
          </a:p>
          <a:p>
            <a:pPr lvl="1"/>
            <a:r>
              <a:rPr lang="en-US" sz="2000" dirty="0" smtClean="0"/>
              <a:t>Removal simplifies remote maintenance, provides more space for nozzle &amp; beam dump.</a:t>
            </a:r>
          </a:p>
          <a:p>
            <a:r>
              <a:rPr lang="en-US" sz="2400" dirty="0" smtClean="0"/>
              <a:t>What does internal cryostat structure (weight support, magnet force restraints) look like, and how does it affect overall cryostat size?</a:t>
            </a:r>
          </a:p>
          <a:p>
            <a:r>
              <a:rPr lang="en-US" sz="2400" dirty="0" smtClean="0"/>
              <a:t>Are 5 SC magnets required in this cryostat?</a:t>
            </a:r>
          </a:p>
          <a:p>
            <a:pPr lvl="1"/>
            <a:r>
              <a:rPr lang="en-US" sz="2000" dirty="0" smtClean="0"/>
              <a:t>Downstream beam window should be at end of cryostat for remote maintenance from downstream end.</a:t>
            </a:r>
          </a:p>
          <a:p>
            <a:r>
              <a:rPr lang="en-US" sz="2400" dirty="0" smtClean="0"/>
              <a:t>What shielding thickness is required to protect SC1?</a:t>
            </a:r>
          </a:p>
          <a:p>
            <a:pPr lvl="1"/>
            <a:r>
              <a:rPr lang="en-US" sz="2000" dirty="0" smtClean="0"/>
              <a:t>This will ultimately drive cryostat bore diameter.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1066800"/>
            <a:ext cx="8575675" cy="5431230"/>
          </a:xfrm>
        </p:spPr>
        <p:txBody>
          <a:bodyPr/>
          <a:lstStyle/>
          <a:p>
            <a:r>
              <a:rPr lang="en-US" dirty="0" smtClean="0"/>
              <a:t>Current NF target</a:t>
            </a:r>
            <a:r>
              <a:rPr lang="en-US" baseline="0" dirty="0" smtClean="0"/>
              <a:t> design based on physics performance characteristics</a:t>
            </a:r>
          </a:p>
          <a:p>
            <a:r>
              <a:rPr lang="en-US" baseline="0" dirty="0" smtClean="0"/>
              <a:t>Further consideration</a:t>
            </a:r>
            <a:r>
              <a:rPr lang="en-US" dirty="0" smtClean="0"/>
              <a:t> </a:t>
            </a:r>
            <a:r>
              <a:rPr lang="en-US" baseline="0" dirty="0" smtClean="0"/>
              <a:t>shows it is an assembly of several subsystems, each with different </a:t>
            </a:r>
            <a:r>
              <a:rPr lang="en-US" dirty="0" smtClean="0"/>
              <a:t>design requirements </a:t>
            </a:r>
            <a:r>
              <a:rPr lang="en-US" baseline="0" dirty="0" smtClean="0"/>
              <a:t>and trade-offs</a:t>
            </a:r>
          </a:p>
          <a:p>
            <a:pPr lvl="1"/>
            <a:r>
              <a:rPr lang="en-US" dirty="0" smtClean="0"/>
              <a:t>Several areas of engineering-related R&amp;D, including heat removal, Hg flow, nozzle development, beam windows</a:t>
            </a:r>
            <a:endParaRPr lang="en-US" baseline="0" dirty="0" smtClean="0"/>
          </a:p>
          <a:p>
            <a:r>
              <a:rPr lang="en-US" dirty="0" smtClean="0"/>
              <a:t>With Hg </a:t>
            </a:r>
            <a:r>
              <a:rPr lang="en-US" dirty="0" smtClean="0"/>
              <a:t>target </a:t>
            </a:r>
            <a:r>
              <a:rPr lang="en-US" sz="2000" dirty="0" smtClean="0"/>
              <a:t>(nor with any other target), </a:t>
            </a:r>
            <a:r>
              <a:rPr lang="en-US" dirty="0" smtClean="0"/>
              <a:t>hands-on maintenance cannot be assumed at any point in operation</a:t>
            </a:r>
          </a:p>
          <a:p>
            <a:pPr lvl="1"/>
            <a:r>
              <a:rPr lang="en-US" baseline="0" dirty="0" smtClean="0"/>
              <a:t>Remote features</a:t>
            </a:r>
            <a:r>
              <a:rPr lang="en-US" dirty="0" smtClean="0"/>
              <a:t> must be incorporated into initial design</a:t>
            </a:r>
            <a:endParaRPr lang="en-US" baseline="0" dirty="0" smtClean="0"/>
          </a:p>
          <a:p>
            <a:r>
              <a:rPr lang="en-US" baseline="0" dirty="0" smtClean="0"/>
              <a:t>Final system concept will result from an integrated design approach with</a:t>
            </a:r>
            <a:r>
              <a:rPr lang="en-US" dirty="0" smtClean="0"/>
              <a:t> input from several technical areas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2575" y="714375"/>
            <a:ext cx="8594725" cy="5629275"/>
            <a:chOff x="384" y="720"/>
            <a:chExt cx="5052" cy="3199"/>
          </a:xfrm>
        </p:grpSpPr>
        <p:pic>
          <p:nvPicPr>
            <p:cNvPr id="5124" name="Picture 3" descr="090310 cryo1 end d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720"/>
              <a:ext cx="5052" cy="31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25" name="Text Box 4"/>
            <p:cNvSpPr txBox="1">
              <a:spLocks noChangeArrowheads="1"/>
            </p:cNvSpPr>
            <p:nvPr/>
          </p:nvSpPr>
          <p:spPr bwMode="auto">
            <a:xfrm>
              <a:off x="742" y="3330"/>
              <a:ext cx="3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Iron</a:t>
              </a:r>
            </a:p>
            <a:p>
              <a:pPr algn="ctr"/>
              <a:r>
                <a:rPr lang="en-US" sz="1200" b="1">
                  <a:latin typeface="Tahoma" charset="0"/>
                </a:rPr>
                <a:t>Plug</a:t>
              </a:r>
            </a:p>
          </p:txBody>
        </p:sp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495" y="2880"/>
              <a:ext cx="41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Proton</a:t>
              </a:r>
            </a:p>
            <a:p>
              <a:pPr algn="ctr"/>
              <a:r>
                <a:rPr lang="en-US" sz="1200" b="1">
                  <a:latin typeface="Tahoma" charset="0"/>
                </a:rPr>
                <a:t>Beam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449" y="1872"/>
              <a:ext cx="40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Nozzle</a:t>
              </a:r>
            </a:p>
            <a:p>
              <a:pPr algn="ctr"/>
              <a:r>
                <a:rPr lang="en-US" sz="1200" b="1">
                  <a:latin typeface="Tahoma" charset="0"/>
                </a:rPr>
                <a:t>Tube</a:t>
              </a: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1163" y="1488"/>
              <a:ext cx="32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SC-1</a:t>
              </a: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2171" y="1344"/>
              <a:ext cx="32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SC-2</a:t>
              </a: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2652" y="1392"/>
              <a:ext cx="32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SC-3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3226" y="1392"/>
              <a:ext cx="32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SC-4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3994" y="1296"/>
              <a:ext cx="32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SC-5</a:t>
              </a:r>
            </a:p>
          </p:txBody>
        </p: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>
              <a:off x="4913" y="1392"/>
              <a:ext cx="47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Window</a:t>
              </a:r>
            </a:p>
          </p:txBody>
        </p:sp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4865" y="2448"/>
              <a:ext cx="4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Mercury</a:t>
              </a:r>
            </a:p>
            <a:p>
              <a:pPr algn="ctr"/>
              <a:r>
                <a:rPr lang="en-US" sz="1200" b="1">
                  <a:latin typeface="Tahoma" charset="0"/>
                </a:rPr>
                <a:t>Drains</a:t>
              </a:r>
            </a:p>
          </p:txBody>
        </p:sp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4145" y="2832"/>
              <a:ext cx="4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Mercury</a:t>
              </a:r>
            </a:p>
            <a:p>
              <a:pPr algn="ctr"/>
              <a:r>
                <a:rPr lang="en-US" sz="1200" b="1">
                  <a:latin typeface="Tahoma" charset="0"/>
                </a:rPr>
                <a:t>Pool</a:t>
              </a:r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3338" y="3018"/>
              <a:ext cx="83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Water-cooled</a:t>
              </a:r>
            </a:p>
            <a:p>
              <a:pPr algn="ctr"/>
              <a:r>
                <a:rPr lang="en-US" sz="1200" b="1">
                  <a:latin typeface="Tahoma" charset="0"/>
                </a:rPr>
                <a:t>Tungsten Shield</a:t>
              </a:r>
            </a:p>
          </p:txBody>
        </p:sp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2792" y="3159"/>
              <a:ext cx="4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Mercury</a:t>
              </a:r>
            </a:p>
            <a:p>
              <a:pPr algn="ctr"/>
              <a:r>
                <a:rPr lang="en-US" sz="1200" b="1">
                  <a:latin typeface="Tahoma" charset="0"/>
                </a:rPr>
                <a:t>Jet</a:t>
              </a:r>
            </a:p>
          </p:txBody>
        </p:sp>
        <p:sp>
          <p:nvSpPr>
            <p:cNvPr id="5138" name="Text Box 17"/>
            <p:cNvSpPr txBox="1">
              <a:spLocks noChangeArrowheads="1"/>
            </p:cNvSpPr>
            <p:nvPr/>
          </p:nvSpPr>
          <p:spPr bwMode="auto">
            <a:xfrm>
              <a:off x="1506" y="3498"/>
              <a:ext cx="51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Resistive</a:t>
              </a:r>
            </a:p>
            <a:p>
              <a:pPr algn="ctr"/>
              <a:r>
                <a:rPr lang="en-US" sz="1200" b="1">
                  <a:latin typeface="Tahoma" charset="0"/>
                </a:rPr>
                <a:t>Magnets</a:t>
              </a:r>
            </a:p>
          </p:txBody>
        </p:sp>
        <p:sp>
          <p:nvSpPr>
            <p:cNvPr id="5139" name="Text Box 18"/>
            <p:cNvSpPr txBox="1">
              <a:spLocks noChangeArrowheads="1"/>
            </p:cNvSpPr>
            <p:nvPr/>
          </p:nvSpPr>
          <p:spPr bwMode="auto">
            <a:xfrm>
              <a:off x="1643" y="848"/>
              <a:ext cx="22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ahoma" charset="0"/>
                </a:rPr>
                <a:t>Neutrino Factory Study 2 Target Concept</a:t>
              </a:r>
            </a:p>
          </p:txBody>
        </p:sp>
        <p:sp>
          <p:nvSpPr>
            <p:cNvPr id="5140" name="Text Box 19"/>
            <p:cNvSpPr txBox="1">
              <a:spLocks noChangeArrowheads="1"/>
            </p:cNvSpPr>
            <p:nvPr/>
          </p:nvSpPr>
          <p:spPr bwMode="auto">
            <a:xfrm>
              <a:off x="4861" y="3648"/>
              <a:ext cx="3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latin typeface="Tahoma" charset="0"/>
                </a:rPr>
                <a:t>ORNL/VG</a:t>
              </a:r>
            </a:p>
            <a:p>
              <a:pPr algn="ctr"/>
              <a:r>
                <a:rPr lang="en-US" sz="800" b="1">
                  <a:latin typeface="Tahoma" charset="0"/>
                </a:rPr>
                <a:t>Mar2009</a:t>
              </a:r>
            </a:p>
          </p:txBody>
        </p:sp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 flipV="1">
              <a:off x="720" y="259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>
              <a:off x="768" y="216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>
              <a:off x="1356" y="1644"/>
              <a:ext cx="30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 flipH="1">
              <a:off x="2340" y="1530"/>
              <a:ext cx="6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 flipH="1">
              <a:off x="2790" y="1548"/>
              <a:ext cx="1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>
              <a:off x="3420" y="1542"/>
              <a:ext cx="141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4200" y="1449"/>
              <a:ext cx="141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 flipH="1">
              <a:off x="4878" y="1545"/>
              <a:ext cx="21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 flipV="1">
              <a:off x="5106" y="210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V="1">
              <a:off x="4398" y="2145"/>
              <a:ext cx="117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 flipH="1" flipV="1">
              <a:off x="3588" y="2412"/>
              <a:ext cx="99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31"/>
            <p:cNvSpPr>
              <a:spLocks noChangeShapeType="1"/>
            </p:cNvSpPr>
            <p:nvPr/>
          </p:nvSpPr>
          <p:spPr bwMode="auto">
            <a:xfrm flipH="1" flipV="1">
              <a:off x="2616" y="2424"/>
              <a:ext cx="381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 flipV="1">
              <a:off x="1728" y="2688"/>
              <a:ext cx="54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 flipV="1">
              <a:off x="954" y="2634"/>
              <a:ext cx="408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Text Box 34"/>
            <p:cNvSpPr txBox="1">
              <a:spLocks noChangeArrowheads="1"/>
            </p:cNvSpPr>
            <p:nvPr/>
          </p:nvSpPr>
          <p:spPr bwMode="auto">
            <a:xfrm>
              <a:off x="2228" y="3396"/>
              <a:ext cx="52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Tahoma" charset="0"/>
                </a:rPr>
                <a:t>Splash</a:t>
              </a:r>
            </a:p>
            <a:p>
              <a:pPr algn="ctr"/>
              <a:r>
                <a:rPr lang="en-US" sz="1200" b="1">
                  <a:latin typeface="Tahoma" charset="0"/>
                </a:rPr>
                <a:t>Mitigator</a:t>
              </a:r>
            </a:p>
          </p:txBody>
        </p:sp>
        <p:sp>
          <p:nvSpPr>
            <p:cNvPr id="5156" name="Line 35"/>
            <p:cNvSpPr>
              <a:spLocks noChangeShapeType="1"/>
            </p:cNvSpPr>
            <p:nvPr/>
          </p:nvSpPr>
          <p:spPr bwMode="auto">
            <a:xfrm flipH="1" flipV="1">
              <a:off x="2340" y="2460"/>
              <a:ext cx="126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36"/>
          <p:cNvSpPr>
            <a:spLocks noGrp="1"/>
          </p:cNvSpPr>
          <p:nvPr>
            <p:ph type="title" idx="4294967295"/>
          </p:nvPr>
        </p:nvSpPr>
        <p:spPr>
          <a:xfrm>
            <a:off x="111125" y="177800"/>
            <a:ext cx="8229600" cy="356123"/>
          </a:xfrm>
        </p:spPr>
        <p:txBody>
          <a:bodyPr/>
          <a:lstStyle/>
          <a:p>
            <a:r>
              <a:rPr lang="en-US" sz="2000" dirty="0" smtClean="0"/>
              <a:t>General Target Concept – Downstream Mercury Drain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45" t="12274" b="9178"/>
          <a:stretch>
            <a:fillRect/>
          </a:stretch>
        </p:blipFill>
        <p:spPr bwMode="auto">
          <a:xfrm>
            <a:off x="381000" y="1524000"/>
            <a:ext cx="814618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27919"/>
          </a:xfrm>
        </p:spPr>
        <p:txBody>
          <a:bodyPr/>
          <a:lstStyle/>
          <a:p>
            <a:r>
              <a:rPr lang="en-US" sz="2800" dirty="0" smtClean="0"/>
              <a:t>General Target Concept – Upstream Mercury Drain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17" t="17937" r="5092" b="16592"/>
          <a:stretch>
            <a:fillRect/>
          </a:stretch>
        </p:blipFill>
        <p:spPr bwMode="auto">
          <a:xfrm>
            <a:off x="0" y="1569053"/>
            <a:ext cx="9067800" cy="48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 Cryostat with Tapered Shielding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125" y="685800"/>
            <a:ext cx="8229600" cy="1046440"/>
          </a:xfrm>
        </p:spPr>
        <p:txBody>
          <a:bodyPr/>
          <a:lstStyle/>
          <a:p>
            <a:r>
              <a:rPr lang="en-US" sz="2000" dirty="0" smtClean="0"/>
              <a:t>Taper matches capture field</a:t>
            </a:r>
          </a:p>
          <a:p>
            <a:r>
              <a:rPr lang="en-US" sz="2000" dirty="0" smtClean="0"/>
              <a:t>No shielding under mercury</a:t>
            </a:r>
          </a:p>
          <a:p>
            <a:r>
              <a:rPr lang="en-US" sz="2000" dirty="0" smtClean="0"/>
              <a:t>Straight W-C bore up to beam window to allow removal of mercury chamber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457200"/>
          <a:ext cx="9144000" cy="5917406"/>
        </p:xfrm>
        <a:graphic>
          <a:graphicData uri="http://schemas.openxmlformats.org/presentationml/2006/ole">
            <p:oleObj spid="_x0000_s1026" name="Acrobat Document" r:id="rId3" imgW="15559920" imgH="10051560" progId="AcroExch.Document.7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1665"/>
          </a:xfrm>
        </p:spPr>
        <p:txBody>
          <a:bodyPr/>
          <a:lstStyle/>
          <a:p>
            <a:r>
              <a:rPr lang="en-US" sz="2800" dirty="0" smtClean="0"/>
              <a:t>Tapered Shielding Concept Dimensions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825" t="10050" r="8807" b="9548"/>
          <a:stretch>
            <a:fillRect/>
          </a:stretch>
        </p:blipFill>
        <p:spPr bwMode="auto">
          <a:xfrm>
            <a:off x="1524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Modules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125" y="1066800"/>
            <a:ext cx="4918075" cy="1495794"/>
          </a:xfrm>
        </p:spPr>
        <p:txBody>
          <a:bodyPr/>
          <a:lstStyle/>
          <a:p>
            <a:r>
              <a:rPr lang="en-US" sz="2400" dirty="0" smtClean="0"/>
              <a:t>All insertion/extraction from upstream end</a:t>
            </a:r>
          </a:p>
          <a:p>
            <a:r>
              <a:rPr lang="en-US" sz="2400" dirty="0" smtClean="0"/>
              <a:t>Locating &amp; supporting features not shown – will require additional space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8518" t="9524" r="885" b="8995"/>
          <a:stretch>
            <a:fillRect/>
          </a:stretch>
        </p:blipFill>
        <p:spPr bwMode="auto">
          <a:xfrm>
            <a:off x="228600" y="533400"/>
            <a:ext cx="891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Modules Full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125" y="1066800"/>
            <a:ext cx="4765675" cy="2566857"/>
          </a:xfrm>
        </p:spPr>
        <p:txBody>
          <a:bodyPr/>
          <a:lstStyle/>
          <a:p>
            <a:r>
              <a:rPr lang="en-US" sz="2400" dirty="0" smtClean="0"/>
              <a:t>Module weight supported by cryostat? Probably not – another structure required</a:t>
            </a:r>
          </a:p>
          <a:p>
            <a:r>
              <a:rPr lang="en-US" sz="2400" dirty="0" smtClean="0"/>
              <a:t>Remote handling of these modules not trivial</a:t>
            </a:r>
          </a:p>
          <a:p>
            <a:r>
              <a:rPr lang="en-US" sz="2400" dirty="0" smtClean="0"/>
              <a:t>Note slot in shielding module for mercury chamber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2857" t="18123" r="23810" b="9939"/>
          <a:stretch>
            <a:fillRect/>
          </a:stretch>
        </p:blipFill>
        <p:spPr bwMode="auto">
          <a:xfrm>
            <a:off x="3441032" y="1295400"/>
            <a:ext cx="532698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 Cryostat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125" y="1066800"/>
            <a:ext cx="3775075" cy="2117503"/>
          </a:xfrm>
        </p:spPr>
        <p:txBody>
          <a:bodyPr/>
          <a:lstStyle/>
          <a:p>
            <a:r>
              <a:rPr lang="en-US" dirty="0" smtClean="0"/>
              <a:t>Resistive magnet leads &amp; water cooling for these modules also enter from upstream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017" t="17937" r="5092" b="16592"/>
          <a:stretch>
            <a:fillRect/>
          </a:stretch>
        </p:blipFill>
        <p:spPr bwMode="auto">
          <a:xfrm>
            <a:off x="0" y="990600"/>
            <a:ext cx="9067800" cy="48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748"/>
          </a:xfrm>
        </p:spPr>
        <p:txBody>
          <a:bodyPr/>
          <a:lstStyle/>
          <a:p>
            <a:r>
              <a:rPr lang="en-US" dirty="0" smtClean="0"/>
              <a:t>Original: 5cm Shielding at SC1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rcuryChamberJun30">
  <a:themeElements>
    <a:clrScheme name="Office Theme 1">
      <a:dk1>
        <a:srgbClr val="000000"/>
      </a:dk1>
      <a:lt1>
        <a:srgbClr val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1F497D"/>
      </a:hlink>
      <a:folHlink>
        <a:srgbClr val="006C3A"/>
      </a:folHlink>
    </a:clrScheme>
    <a:fontScheme name="Office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006C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1F497D"/>
      </a:hlink>
      <a:folHlink>
        <a:srgbClr val="006C3A"/>
      </a:folHlink>
    </a:clrScheme>
    <a:fontScheme name="1_Office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006C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MercuryChamberUpdate</Template>
  <TotalTime>400</TotalTime>
  <Words>422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MercuryChamberJun30</vt:lpstr>
      <vt:lpstr>1_Office Theme</vt:lpstr>
      <vt:lpstr>Acrobat Document</vt:lpstr>
      <vt:lpstr>Neutrino Factory Target Cryostat Review</vt:lpstr>
      <vt:lpstr>General Target Concept – Downstream Mercury Drain</vt:lpstr>
      <vt:lpstr>General Target Concept – Upstream Mercury Drain</vt:lpstr>
      <vt:lpstr>NF Cryostat with Tapered Shielding</vt:lpstr>
      <vt:lpstr>Tapered Shielding Concept Dimensions</vt:lpstr>
      <vt:lpstr>Cryostat Modules</vt:lpstr>
      <vt:lpstr>Cryostat Modules Full View</vt:lpstr>
      <vt:lpstr>Assembled Cryostat</vt:lpstr>
      <vt:lpstr>Original: 5cm Shielding at SC1</vt:lpstr>
      <vt:lpstr>V2: 10cm Shielding Below Resistive Magnets, 15cm Above</vt:lpstr>
      <vt:lpstr>V2 Iso: 10cm Shielding Below Resistive Magnets, 15cm Above</vt:lpstr>
      <vt:lpstr>V3: 30cm Shielding Below, 35cm Above, Constant ID</vt:lpstr>
      <vt:lpstr>V3 Iso: 30cm Shielding Below, 35cm Above, Constant ID</vt:lpstr>
      <vt:lpstr>Some Questions as Design Progresses</vt:lpstr>
      <vt:lpstr>Summary &amp; Reminders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Mercury-Related Materials Studies</dc:title>
  <dc:creator>Van Graves</dc:creator>
  <cp:lastModifiedBy>Kirk T McDonald</cp:lastModifiedBy>
  <cp:revision>47</cp:revision>
  <dcterms:created xsi:type="dcterms:W3CDTF">2010-01-26T12:46:13Z</dcterms:created>
  <dcterms:modified xsi:type="dcterms:W3CDTF">2010-08-10T20:05:00Z</dcterms:modified>
</cp:coreProperties>
</file>