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5" r:id="rId2"/>
  </p:sldMasterIdLst>
  <p:notesMasterIdLst>
    <p:notesMasterId r:id="rId31"/>
  </p:notesMasterIdLst>
  <p:sldIdLst>
    <p:sldId id="258" r:id="rId3"/>
    <p:sldId id="573" r:id="rId4"/>
    <p:sldId id="548" r:id="rId5"/>
    <p:sldId id="539" r:id="rId6"/>
    <p:sldId id="570" r:id="rId7"/>
    <p:sldId id="565" r:id="rId8"/>
    <p:sldId id="584" r:id="rId9"/>
    <p:sldId id="564" r:id="rId10"/>
    <p:sldId id="566" r:id="rId11"/>
    <p:sldId id="568" r:id="rId12"/>
    <p:sldId id="569" r:id="rId13"/>
    <p:sldId id="567" r:id="rId14"/>
    <p:sldId id="571" r:id="rId15"/>
    <p:sldId id="578" r:id="rId16"/>
    <p:sldId id="574" r:id="rId17"/>
    <p:sldId id="575" r:id="rId18"/>
    <p:sldId id="576" r:id="rId19"/>
    <p:sldId id="579" r:id="rId20"/>
    <p:sldId id="538" r:id="rId21"/>
    <p:sldId id="552" r:id="rId22"/>
    <p:sldId id="580" r:id="rId23"/>
    <p:sldId id="583" r:id="rId24"/>
    <p:sldId id="581" r:id="rId25"/>
    <p:sldId id="582" r:id="rId26"/>
    <p:sldId id="486" r:id="rId27"/>
    <p:sldId id="472" r:id="rId28"/>
    <p:sldId id="562" r:id="rId29"/>
    <p:sldId id="56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64AF6"/>
    <a:srgbClr val="0000FF"/>
    <a:srgbClr val="FF0000"/>
    <a:srgbClr val="006600"/>
    <a:srgbClr val="CC3300"/>
    <a:srgbClr val="7F7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0" autoAdjust="0"/>
  </p:normalViewPr>
  <p:slideViewPr>
    <p:cSldViewPr>
      <p:cViewPr varScale="1">
        <p:scale>
          <a:sx n="96" d="100"/>
          <a:sy n="96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0D5299-1AB7-4FF9-BC1F-229D0E8A7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4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2D9DDA-21E2-4F3F-9BF2-D46A6C0C1A34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9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3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87873-D009-4316-8549-E4160F41240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00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303D3-0FCC-4DB1-82D5-E06B24BA528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1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0215-F904-4CD8-AC88-FE53DEC2680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9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0C0731-A8F3-4757-B004-88A94A70E4DD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3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069B1-16E3-4D2C-97A5-C81A8BED55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2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4CAF0-65F1-4F90-870E-D99F97025BE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4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981200"/>
            <a:ext cx="8153400" cy="0"/>
          </a:xfrm>
          <a:prstGeom prst="lin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6019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mtClean="0"/>
              <a:t>Harold G. Kirk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mtClean="0"/>
              <a:t>Brookhaven National Laboratory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09600" y="57150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150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871538" cy="9906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8077200" cy="3352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447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817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132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0132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5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178800" cy="4705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2662-7132-4C55-B3BF-0E58CDCF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B67A-539C-419E-994D-41C02478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702-B0FD-469F-AC3E-E78C43C5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A2BA-F837-42B6-8FB8-72121E8E2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D88E-7AF4-436D-8E84-36669A58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4121-BDF3-4C26-BCDA-902CB39F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5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CE1B-E78F-4ED0-804F-C92EEB4F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F642-29C2-4572-B24E-66CD6751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1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C238-2D16-411B-88ED-1A6BA3B5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113-CAE6-4978-8C1D-9A02311F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F4EF-DBAC-484A-8554-8168A694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2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12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132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0132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34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624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78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028"/>
          <p:cNvSpPr>
            <a:spLocks noChangeShapeType="1"/>
          </p:cNvSpPr>
          <p:nvPr/>
        </p:nvSpPr>
        <p:spPr bwMode="auto">
          <a:xfrm>
            <a:off x="457200" y="1066800"/>
            <a:ext cx="8153400" cy="0"/>
          </a:xfrm>
          <a:prstGeom prst="line">
            <a:avLst/>
          </a:prstGeom>
          <a:noFill/>
          <a:ln w="57150" cmpd="thickThin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1029"/>
          <p:cNvGraphicFramePr>
            <a:graphicFrameLocks noChangeAspect="1"/>
          </p:cNvGraphicFramePr>
          <p:nvPr/>
        </p:nvGraphicFramePr>
        <p:xfrm>
          <a:off x="457200" y="60198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Document" r:id="rId17" imgW="1943100" imgH="723900" progId="Word.Document.8">
                  <p:embed/>
                </p:oleObj>
              </mc:Choice>
              <mc:Fallback>
                <p:oleObj name="Document" r:id="rId17" imgW="1943100" imgH="723900" progId="Word.Documen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7315200" y="6096000"/>
            <a:ext cx="1265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Harold G. Kirk</a:t>
            </a:r>
          </a:p>
        </p:txBody>
      </p:sp>
      <p:sp>
        <p:nvSpPr>
          <p:cNvPr id="1031" name="Text Box 1036"/>
          <p:cNvSpPr txBox="1">
            <a:spLocks noChangeArrowheads="1"/>
          </p:cNvSpPr>
          <p:nvPr/>
        </p:nvSpPr>
        <p:spPr bwMode="auto">
          <a:xfrm>
            <a:off x="7924800" y="6400800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defRPr/>
            </a:pPr>
            <a:fld id="{8982F433-3B1D-4927-8224-B140BF5EFE04}" type="slidenum">
              <a:rPr lang="en-US" smtClean="0"/>
              <a:pPr>
                <a:defRPr/>
              </a:pPr>
              <a:t>‹#›</a:t>
            </a:fld>
            <a:endParaRPr lang="en-US" smtClean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152400"/>
            <a:ext cx="671513" cy="7620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24200" y="6230521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AAC</a:t>
            </a:r>
            <a:r>
              <a:rPr lang="en-US" baseline="0" dirty="0" smtClean="0"/>
              <a:t> 2014  San Jose, Ca July 14-18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83" r:id="rId13"/>
    <p:sldLayoutId id="214748378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Monotype Sorts" pitchFamily="2" charset="2"/>
        <a:defRPr kumimoji="1" sz="2000">
          <a:solidFill>
            <a:srgbClr val="0000CC"/>
          </a:solidFill>
          <a:latin typeface="+mn-lt"/>
          <a:ea typeface="+mn-ea"/>
          <a:cs typeface="+mn-cs"/>
        </a:defRPr>
      </a:lvl1pPr>
      <a:lvl2pPr marL="447675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kumimoji="1" sz="2000">
          <a:solidFill>
            <a:srgbClr val="0000CC"/>
          </a:solidFill>
          <a:latin typeface="+mn-lt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latin typeface="+mn-lt"/>
        </a:defRPr>
      </a:lvl3pPr>
      <a:lvl4pPr marL="1363663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m"/>
        <a:defRPr kumimoji="1"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5pPr>
      <a:lvl6pPr marL="2286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6pPr>
      <a:lvl7pPr marL="2743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7pPr>
      <a:lvl8pPr marL="3200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8pPr>
      <a:lvl9pPr marL="3657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 smtClean="0"/>
              <a:t>AAC 2014 San Jose, Ca July 14-18,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768D267-8BC1-428E-85BC-A091882F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8305800" cy="1143000"/>
          </a:xfrm>
          <a:noFill/>
        </p:spPr>
        <p:txBody>
          <a:bodyPr/>
          <a:lstStyle/>
          <a:p>
            <a:r>
              <a:rPr lang="en-US" sz="4400" dirty="0"/>
              <a:t>A MW </a:t>
            </a:r>
            <a:r>
              <a:rPr lang="en-US" sz="4400" dirty="0" smtClean="0"/>
              <a:t>Class Target System </a:t>
            </a:r>
            <a:r>
              <a:rPr lang="en-US" sz="4400" dirty="0"/>
              <a:t>for </a:t>
            </a:r>
            <a:r>
              <a:rPr lang="en-US" sz="4400" dirty="0" smtClean="0"/>
              <a:t>Muon Beam Production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7848600" cy="3200400"/>
          </a:xfrm>
        </p:spPr>
        <p:txBody>
          <a:bodyPr/>
          <a:lstStyle/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endParaRPr lang="en-US" dirty="0" smtClean="0"/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r>
              <a:rPr lang="en-US" dirty="0" smtClean="0"/>
              <a:t>   </a:t>
            </a:r>
            <a:r>
              <a:rPr lang="en-US" sz="3200" dirty="0" smtClean="0"/>
              <a:t>                        </a:t>
            </a:r>
            <a:r>
              <a:rPr lang="en-US" sz="3200" b="1" dirty="0" smtClean="0"/>
              <a:t>AAC 2014</a:t>
            </a:r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endParaRPr lang="en-US" sz="3200" b="1" dirty="0" smtClean="0"/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r>
              <a:rPr lang="en-US" sz="3200" b="1" dirty="0" smtClean="0"/>
              <a:t>                        San Jose, Ca</a:t>
            </a:r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r>
              <a:rPr lang="en-US" sz="3200" b="1" dirty="0" smtClean="0"/>
              <a:t>       </a:t>
            </a:r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</a:pPr>
            <a:r>
              <a:rPr lang="en-US" sz="3200" b="1" dirty="0" smtClean="0"/>
              <a:t>                      July 14-18,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703" y="110486"/>
            <a:ext cx="817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Energy Deposition in a Graphite Targets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3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sym typeface="Symbol"/>
              </a:rPr>
              <a:t>G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raphite targets of various radii (0.8 to 40cm).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P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roton beam has an </a:t>
            </a:r>
            <a:r>
              <a:rPr lang="en-US" sz="2000" b="1" dirty="0" err="1" smtClean="0">
                <a:solidFill>
                  <a:srgbClr val="0000CC"/>
                </a:solidFill>
                <a:sym typeface="Symbol"/>
              </a:rPr>
              <a:t>rms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 radius of 2mm at the center of the target and </a:t>
            </a:r>
            <a:r>
              <a:rPr lang="el-GR" sz="2000" b="1" dirty="0" smtClean="0">
                <a:solidFill>
                  <a:srgbClr val="0000CC"/>
                </a:solidFill>
                <a:sym typeface="Symbol"/>
              </a:rPr>
              <a:t>β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* = 80 cm</a:t>
            </a:r>
            <a:r>
              <a:rPr lang="en-US" sz="1600" dirty="0" smtClean="0">
                <a:sym typeface="Symbol"/>
              </a:rPr>
              <a:t>.                                          . </a:t>
            </a:r>
            <a:r>
              <a:rPr lang="en-US" sz="1600" b="1" dirty="0" err="1" smtClean="0">
                <a:sym typeface="Symbol"/>
              </a:rPr>
              <a:t>N.Souchlas</a:t>
            </a:r>
            <a:r>
              <a:rPr lang="en-US" sz="1600" b="1" dirty="0" smtClean="0">
                <a:sym typeface="Symbol"/>
              </a:rPr>
              <a:t>, PBL</a:t>
            </a: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1600" dirty="0" smtClean="0">
              <a:sym typeface="Symbol"/>
            </a:endParaRPr>
          </a:p>
          <a:p>
            <a:endParaRPr lang="en-US" sz="2000" b="1" dirty="0" smtClean="0">
              <a:sym typeface="Symbol"/>
            </a:endParaRPr>
          </a:p>
          <a:p>
            <a:r>
              <a:rPr lang="en-US" sz="2000" b="1" dirty="0" smtClean="0">
                <a:sym typeface="Symbol"/>
              </a:rPr>
              <a:t>   Largest power deposition for R=8mm case is 4 cm into target, but at ~60cm in</a:t>
            </a:r>
          </a:p>
          <a:p>
            <a:r>
              <a:rPr lang="en-US" sz="2000" b="1" dirty="0" smtClean="0">
                <a:sym typeface="Symbol"/>
              </a:rPr>
              <a:t>   targets with large radii</a:t>
            </a:r>
            <a:r>
              <a:rPr lang="en-US" sz="1600" dirty="0" smtClean="0">
                <a:sym typeface="Symbol"/>
              </a:rPr>
              <a:t>... 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8" y="2097196"/>
            <a:ext cx="402336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00" y="2097196"/>
            <a:ext cx="4029175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711551"/>
            <a:ext cx="826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 = 0 T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700205"/>
            <a:ext cx="9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 = 20 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735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39917"/>
            <a:ext cx="7753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Total power absorbed in the target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048" y="923452"/>
            <a:ext cx="843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.</a:t>
            </a: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800" b="1" dirty="0" smtClean="0">
                <a:sym typeface="Symbol"/>
              </a:rPr>
              <a:t>The  steady-state power increases with magnetic field</a:t>
            </a:r>
            <a:endParaRPr lang="en-US" sz="2800" b="1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7335"/>
            <a:ext cx="5378896" cy="4075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705761"/>
            <a:ext cx="2087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R=8mm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otal power is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150kW for 4MW</a:t>
            </a:r>
          </a:p>
          <a:p>
            <a:r>
              <a:rPr lang="en-US" sz="2000" b="1" dirty="0" err="1" smtClean="0"/>
              <a:t>protn</a:t>
            </a:r>
            <a:r>
              <a:rPr lang="en-US" sz="2000" b="1" dirty="0" smtClean="0"/>
              <a:t> beam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57200" y="5041900"/>
            <a:ext cx="1447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8600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Peak Energy Deposition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808832"/>
            <a:ext cx="4038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Simulations for a 1.8g/cm</a:t>
            </a:r>
            <a:r>
              <a:rPr lang="en-US" sz="2000" b="1" baseline="30000" dirty="0" smtClean="0">
                <a:sym typeface="Symbol"/>
              </a:rPr>
              <a:t>3</a:t>
            </a:r>
            <a:r>
              <a:rPr lang="en-US" sz="2000" b="1" dirty="0" smtClean="0">
                <a:sym typeface="Symbol"/>
              </a:rPr>
              <a:t> graphite target</a:t>
            </a:r>
          </a:p>
          <a:p>
            <a:endParaRPr lang="en-US" sz="2000" b="1" dirty="0" smtClean="0">
              <a:sym typeface="Symbol"/>
            </a:endParaRPr>
          </a:p>
          <a:p>
            <a:r>
              <a:rPr lang="en-US" sz="2000" b="1" dirty="0" smtClean="0">
                <a:sym typeface="Symbol"/>
              </a:rPr>
              <a:t>Peak energy deposition occurs 3 to 4 cm into the target.</a:t>
            </a:r>
          </a:p>
          <a:p>
            <a:endParaRPr lang="en-US" sz="2000" b="1" dirty="0">
              <a:sym typeface="Symbol"/>
            </a:endParaRPr>
          </a:p>
          <a:p>
            <a:r>
              <a:rPr lang="en-US" sz="2000" b="1" dirty="0" smtClean="0">
                <a:sym typeface="Symbol"/>
              </a:rPr>
              <a:t>Peak energy deposition is </a:t>
            </a:r>
            <a:r>
              <a:rPr lang="en-US" sz="2400" b="1" u="sng" dirty="0" smtClean="0">
                <a:solidFill>
                  <a:srgbClr val="FF0000"/>
                </a:solidFill>
                <a:sym typeface="Symbol"/>
              </a:rPr>
              <a:t>3600J/g</a:t>
            </a:r>
            <a:r>
              <a:rPr lang="en-US" sz="2000" b="1" dirty="0" smtClean="0">
                <a:sym typeface="Symbol"/>
              </a:rPr>
              <a:t> for a 4-MW, 6.75 </a:t>
            </a:r>
            <a:r>
              <a:rPr lang="en-US" sz="2000" b="1" dirty="0" err="1" smtClean="0">
                <a:sym typeface="Symbol"/>
              </a:rPr>
              <a:t>GeV</a:t>
            </a:r>
            <a:r>
              <a:rPr lang="en-US" sz="2000" b="1" dirty="0" smtClean="0">
                <a:sym typeface="Symbol"/>
              </a:rPr>
              <a:t> proton beam</a:t>
            </a: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endParaRPr lang="en-US" sz="1600" dirty="0">
              <a:solidFill>
                <a:srgbClr val="FF0000"/>
              </a:solidFill>
              <a:sym typeface="Symbol"/>
            </a:endParaRPr>
          </a:p>
          <a:p>
            <a:endParaRPr lang="en-US" sz="16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7" y="2362200"/>
            <a:ext cx="4687226" cy="3557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450" y="1624166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80cm graphite target with various radii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22405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N. Souchlas, PBL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44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762000"/>
          </a:xfrm>
        </p:spPr>
        <p:txBody>
          <a:bodyPr/>
          <a:lstStyle/>
          <a:p>
            <a:r>
              <a:rPr lang="en-US" sz="3600" dirty="0" smtClean="0"/>
              <a:t>Energy Deposition on Carbon Target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464853"/>
              </p:ext>
            </p:extLst>
          </p:nvPr>
        </p:nvGraphicFramePr>
        <p:xfrm>
          <a:off x="457200" y="1219200"/>
          <a:ext cx="8178800" cy="393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4700"/>
                <a:gridCol w="2044700"/>
                <a:gridCol w="2044700"/>
                <a:gridCol w="2044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Steady State 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Hz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J/g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kWatts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75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562600"/>
            <a:ext cx="81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Figure of Merit:  T2K Graphite Target Peak ED Design Limit is </a:t>
            </a:r>
            <a:r>
              <a:rPr lang="en-US" sz="2400" b="1" u="sng" dirty="0" smtClean="0">
                <a:solidFill>
                  <a:srgbClr val="FF0000"/>
                </a:solidFill>
              </a:rPr>
              <a:t>200 J/g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7" descr="C:\Documents and Settings\mdf56\Desktop\RAL_Target_Sept09\td-1131-15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91011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7"/>
          <p:cNvSpPr>
            <a:spLocks noChangeShapeType="1"/>
          </p:cNvSpPr>
          <p:nvPr/>
        </p:nvSpPr>
        <p:spPr bwMode="auto">
          <a:xfrm flipH="1" flipV="1">
            <a:off x="3403600" y="4337050"/>
            <a:ext cx="14605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 flipH="1">
            <a:off x="3513138" y="2516188"/>
            <a:ext cx="693737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4097338" y="2370138"/>
            <a:ext cx="215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Titanium target body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4827588" y="4159250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Graphite</a:t>
            </a:r>
            <a:br>
              <a:rPr lang="en-GB" altLang="en-US"/>
            </a:br>
            <a:r>
              <a:rPr lang="en-GB" altLang="en-US"/>
              <a:t>(</a:t>
            </a:r>
            <a:r>
              <a:rPr lang="en-GB" altLang="en-US" sz="1400"/>
              <a:t>ToyoTanso IG-43)</a:t>
            </a:r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H="1" flipV="1">
            <a:off x="4352925" y="3705225"/>
            <a:ext cx="1971675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085826" y="76200"/>
            <a:ext cx="5692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 dirty="0" smtClean="0">
                <a:solidFill>
                  <a:srgbClr val="FF0000"/>
                </a:solidFill>
              </a:rPr>
              <a:t>The T2K Target Design</a:t>
            </a:r>
            <a:endParaRPr lang="en-GB" altLang="en-US" sz="3600" b="1" dirty="0">
              <a:solidFill>
                <a:srgbClr val="FF0000"/>
              </a:solidFill>
            </a:endParaRPr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 flipH="1" flipV="1">
            <a:off x="3878263" y="3987800"/>
            <a:ext cx="985837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 flipH="1">
            <a:off x="8394700" y="1566863"/>
            <a:ext cx="266700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 flipH="1" flipV="1">
            <a:off x="3367088" y="4487863"/>
            <a:ext cx="620712" cy="766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3951288" y="5072063"/>
            <a:ext cx="2300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Graphite to titanium diffusion bond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995988" y="1055688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/>
              <a:t>Ti-6Al-4V tube and windows (0.5 mm thick)</a:t>
            </a:r>
          </a:p>
        </p:txBody>
      </p:sp>
      <p:sp>
        <p:nvSpPr>
          <p:cNvPr id="27662" name="Line 28"/>
          <p:cNvSpPr>
            <a:spLocks noChangeShapeType="1"/>
          </p:cNvSpPr>
          <p:nvPr/>
        </p:nvSpPr>
        <p:spPr bwMode="auto">
          <a:xfrm flipV="1">
            <a:off x="1724025" y="4268788"/>
            <a:ext cx="995363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9"/>
          <p:cNvSpPr>
            <a:spLocks noChangeShapeType="1"/>
          </p:cNvSpPr>
          <p:nvPr/>
        </p:nvSpPr>
        <p:spPr bwMode="auto">
          <a:xfrm flipV="1">
            <a:off x="1724025" y="3575050"/>
            <a:ext cx="687388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10"/>
          <p:cNvSpPr txBox="1">
            <a:spLocks noChangeArrowheads="1"/>
          </p:cNvSpPr>
          <p:nvPr/>
        </p:nvSpPr>
        <p:spPr bwMode="auto">
          <a:xfrm>
            <a:off x="6324600" y="3757613"/>
            <a:ext cx="219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Graphite (purified)</a:t>
            </a:r>
            <a:br>
              <a:rPr lang="en-GB" altLang="en-US"/>
            </a:br>
            <a:r>
              <a:rPr lang="en-GB" altLang="en-US"/>
              <a:t>(</a:t>
            </a:r>
            <a:r>
              <a:rPr lang="en-GB" altLang="en-US" sz="1400"/>
              <a:t>ToyoTanso IG-430)</a:t>
            </a:r>
          </a:p>
        </p:txBody>
      </p:sp>
      <p:sp>
        <p:nvSpPr>
          <p:cNvPr id="27665" name="Text Box 10"/>
          <p:cNvSpPr txBox="1">
            <a:spLocks noChangeArrowheads="1"/>
          </p:cNvSpPr>
          <p:nvPr/>
        </p:nvSpPr>
        <p:spPr bwMode="auto">
          <a:xfrm>
            <a:off x="373063" y="5437188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Aluminium support plate</a:t>
            </a:r>
            <a:endParaRPr lang="en-GB" altLang="en-US" sz="1400"/>
          </a:p>
        </p:txBody>
      </p:sp>
      <p:sp>
        <p:nvSpPr>
          <p:cNvPr id="27666" name="Text Box 10"/>
          <p:cNvSpPr txBox="1">
            <a:spLocks noChangeArrowheads="1"/>
          </p:cNvSpPr>
          <p:nvPr/>
        </p:nvSpPr>
        <p:spPr bwMode="auto">
          <a:xfrm>
            <a:off x="0" y="4414838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 Isolators</a:t>
            </a:r>
            <a:endParaRPr lang="en-GB" altLang="en-US" sz="1400"/>
          </a:p>
        </p:txBody>
      </p:sp>
      <p:sp>
        <p:nvSpPr>
          <p:cNvPr id="27667" name="Line 29"/>
          <p:cNvSpPr>
            <a:spLocks noChangeShapeType="1"/>
          </p:cNvSpPr>
          <p:nvPr/>
        </p:nvSpPr>
        <p:spPr bwMode="auto">
          <a:xfrm flipV="1">
            <a:off x="1687513" y="5218113"/>
            <a:ext cx="979487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10"/>
          <p:cNvSpPr txBox="1">
            <a:spLocks noChangeArrowheads="1"/>
          </p:cNvSpPr>
          <p:nvPr/>
        </p:nvSpPr>
        <p:spPr bwMode="auto">
          <a:xfrm>
            <a:off x="212773" y="1055688"/>
            <a:ext cx="255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Stainless pipe + flange</a:t>
            </a:r>
            <a:endParaRPr lang="en-GB" altLang="en-US" sz="1400" dirty="0"/>
          </a:p>
        </p:txBody>
      </p:sp>
      <p:sp>
        <p:nvSpPr>
          <p:cNvPr id="27669" name="Text Box 10"/>
          <p:cNvSpPr txBox="1">
            <a:spLocks noChangeArrowheads="1"/>
          </p:cNvSpPr>
          <p:nvPr/>
        </p:nvSpPr>
        <p:spPr bwMode="auto">
          <a:xfrm>
            <a:off x="3476625" y="1712913"/>
            <a:ext cx="255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Titanium pipe + flange</a:t>
            </a:r>
            <a:endParaRPr lang="en-GB" altLang="en-US" sz="1400"/>
          </a:p>
        </p:txBody>
      </p:sp>
      <p:sp>
        <p:nvSpPr>
          <p:cNvPr id="27670" name="Line 8"/>
          <p:cNvSpPr>
            <a:spLocks noChangeShapeType="1"/>
          </p:cNvSpPr>
          <p:nvPr/>
        </p:nvSpPr>
        <p:spPr bwMode="auto">
          <a:xfrm flipH="1">
            <a:off x="1724025" y="1895475"/>
            <a:ext cx="1825625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8"/>
          <p:cNvSpPr>
            <a:spLocks noChangeShapeType="1"/>
          </p:cNvSpPr>
          <p:nvPr/>
        </p:nvSpPr>
        <p:spPr bwMode="auto">
          <a:xfrm flipH="1">
            <a:off x="1979613" y="1895475"/>
            <a:ext cx="1570037" cy="149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8"/>
          <p:cNvSpPr>
            <a:spLocks noChangeShapeType="1"/>
          </p:cNvSpPr>
          <p:nvPr/>
        </p:nvSpPr>
        <p:spPr bwMode="auto">
          <a:xfrm>
            <a:off x="409575" y="1311275"/>
            <a:ext cx="1022350" cy="200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8"/>
          <p:cNvSpPr>
            <a:spLocks noChangeShapeType="1"/>
          </p:cNvSpPr>
          <p:nvPr/>
        </p:nvSpPr>
        <p:spPr bwMode="auto">
          <a:xfrm flipH="1">
            <a:off x="373063" y="1274763"/>
            <a:ext cx="36512" cy="171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Text Box 10"/>
          <p:cNvSpPr txBox="1">
            <a:spLocks noChangeArrowheads="1"/>
          </p:cNvSpPr>
          <p:nvPr/>
        </p:nvSpPr>
        <p:spPr bwMode="auto">
          <a:xfrm>
            <a:off x="2874167" y="1076765"/>
            <a:ext cx="266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Remote connector + bellows + isolator </a:t>
            </a:r>
            <a:r>
              <a:rPr lang="en-GB" altLang="en-US" sz="1400" dirty="0"/>
              <a:t>(Al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O</a:t>
            </a:r>
            <a:r>
              <a:rPr lang="en-GB" altLang="en-US" sz="1400" baseline="-25000" dirty="0"/>
              <a:t>3</a:t>
            </a:r>
            <a:r>
              <a:rPr lang="en-GB" altLang="en-US" sz="1400" dirty="0"/>
              <a:t>)</a:t>
            </a:r>
          </a:p>
        </p:txBody>
      </p:sp>
      <p:sp>
        <p:nvSpPr>
          <p:cNvPr id="27675" name="Line 8"/>
          <p:cNvSpPr>
            <a:spLocks noChangeShapeType="1"/>
          </p:cNvSpPr>
          <p:nvPr/>
        </p:nvSpPr>
        <p:spPr bwMode="auto">
          <a:xfrm flipH="1">
            <a:off x="1614488" y="1376363"/>
            <a:ext cx="1259679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72275" y="4871244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IG43 Graphite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 – 90cm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R=13mm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 descr="2 tables le 3-08-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" y="1188243"/>
            <a:ext cx="4113118" cy="308546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4" descr="Montage tube alu+CC le 23-05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564442" cy="221138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6" name="Group 5"/>
          <p:cNvGrpSpPr>
            <a:grpSpLocks/>
          </p:cNvGrpSpPr>
          <p:nvPr/>
        </p:nvGrpSpPr>
        <p:grpSpPr bwMode="auto">
          <a:xfrm>
            <a:off x="119063" y="4432892"/>
            <a:ext cx="4605337" cy="520107"/>
            <a:chOff x="581" y="1962"/>
            <a:chExt cx="4918" cy="638"/>
          </a:xfrm>
        </p:grpSpPr>
        <p:sp>
          <p:nvSpPr>
            <p:cNvPr id="22540" name="Rectangle 6"/>
            <p:cNvSpPr>
              <a:spLocks noChangeArrowheads="1"/>
            </p:cNvSpPr>
            <p:nvPr/>
          </p:nvSpPr>
          <p:spPr bwMode="auto">
            <a:xfrm>
              <a:off x="581" y="1970"/>
              <a:ext cx="242" cy="6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CC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pic>
          <p:nvPicPr>
            <p:cNvPr id="22541" name="Picture 7" descr="targetro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962"/>
              <a:ext cx="4739" cy="631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161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379530"/>
            <a:ext cx="6653213" cy="515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/>
                <a:cs typeface="ＭＳ Ｐゴシック"/>
              </a:rPr>
              <a:t>The CERN CNGS Target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4876800" y="1168569"/>
            <a:ext cx="41259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3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 b="1" dirty="0">
                <a:solidFill>
                  <a:srgbClr val="0000FF"/>
                </a:solidFill>
                <a:latin typeface="Calibri" pitchFamily="34" charset="0"/>
              </a:rPr>
              <a:t>13 graphite rods, each 10cm long,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Ø </a:t>
            </a:r>
            <a:r>
              <a:rPr lang="de-DE" altLang="en-US" sz="2000" b="1" dirty="0">
                <a:solidFill>
                  <a:srgbClr val="0000FF"/>
                </a:solidFill>
                <a:latin typeface="Calibri" pitchFamily="34" charset="0"/>
              </a:rPr>
              <a:t>= 5mm and/or 4mm</a:t>
            </a:r>
          </a:p>
          <a:p>
            <a:pPr>
              <a:spcBef>
                <a:spcPct val="50000"/>
              </a:spcBef>
            </a:pPr>
            <a:r>
              <a:rPr lang="de-DE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2.7 </a:t>
            </a:r>
            <a:r>
              <a:rPr lang="de-DE" altLang="en-US" sz="2000" b="1" dirty="0">
                <a:solidFill>
                  <a:srgbClr val="0000FF"/>
                </a:solidFill>
                <a:latin typeface="Calibri" pitchFamily="34" charset="0"/>
              </a:rPr>
              <a:t>interaction </a:t>
            </a:r>
            <a:r>
              <a:rPr lang="de-DE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lengths</a:t>
            </a:r>
            <a:endParaRPr lang="de-DE" alt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en-US" sz="2000" b="1" dirty="0" smtClean="0">
                <a:latin typeface="Calibri" pitchFamily="34" charset="0"/>
              </a:rPr>
              <a:t>Target magazine holds 1 target plus</a:t>
            </a:r>
          </a:p>
          <a:p>
            <a:pPr>
              <a:spcBef>
                <a:spcPct val="50000"/>
              </a:spcBef>
            </a:pPr>
            <a:r>
              <a:rPr lang="de-DE" altLang="en-US" sz="2000" b="1" dirty="0" smtClean="0">
                <a:latin typeface="Calibri" pitchFamily="34" charset="0"/>
              </a:rPr>
              <a:t> 4 spares</a:t>
            </a:r>
            <a:endParaRPr lang="en-US" altLang="en-US" sz="2000" b="1" dirty="0">
              <a:latin typeface="Calibri" pitchFamily="34" charset="0"/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19063" y="66675"/>
            <a:ext cx="18473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5237301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Graphite Core</a:t>
            </a:r>
          </a:p>
          <a:p>
            <a:r>
              <a:rPr lang="en-US" sz="2000" b="1" dirty="0" smtClean="0"/>
              <a:t>Carbon-Carbon Support</a:t>
            </a:r>
            <a:endParaRPr lang="en-US" sz="20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324546" y="4839493"/>
            <a:ext cx="2672675" cy="5707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5105400" y="5410200"/>
            <a:ext cx="1891821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848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dirty="0" smtClean="0"/>
              <a:t>AGS E951</a:t>
            </a:r>
            <a:r>
              <a:rPr lang="en-US" altLang="en-US" sz="2800" dirty="0"/>
              <a:t>:  Graphite &amp; Carbon-Carbon Targets</a:t>
            </a:r>
            <a:r>
              <a:rPr lang="en-US" altLang="en-US" sz="1400" dirty="0"/>
              <a:t> </a:t>
            </a:r>
            <a:endParaRPr lang="en-US" altLang="en-US" sz="1600" dirty="0"/>
          </a:p>
        </p:txBody>
      </p:sp>
      <p:graphicFrame>
        <p:nvGraphicFramePr>
          <p:cNvPr id="10649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5863"/>
            <a:ext cx="45720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5" descr="TUPDO024_Fig2"/>
          <p:cNvPicPr>
            <a:picLocks noChangeAspect="1" noChangeArrowheads="1"/>
          </p:cNvPicPr>
          <p:nvPr/>
        </p:nvPicPr>
        <p:blipFill>
          <a:blip r:embed="rId5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62500"/>
            <a:ext cx="4648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6528" name="Group 32"/>
          <p:cNvGraphicFramePr>
            <a:graphicFrameLocks noGrp="1"/>
          </p:cNvGraphicFramePr>
          <p:nvPr>
            <p:ph idx="1"/>
          </p:nvPr>
        </p:nvGraphicFramePr>
        <p:xfrm>
          <a:off x="5638800" y="1447800"/>
          <a:ext cx="2971800" cy="3233040"/>
        </p:xfrm>
        <a:graphic>
          <a:graphicData uri="http://schemas.openxmlformats.org/drawingml/2006/table">
            <a:tbl>
              <a:tblPr/>
              <a:tblGrid>
                <a:gridCol w="1057275"/>
                <a:gridCol w="923925"/>
                <a:gridCol w="990600"/>
              </a:tblGrid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ATJ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X/U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Y, GPa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54/5.3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l-G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1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 </a:t>
                      </a: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1" lang="en-US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1" lang="el-G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~0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Tensile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Strength, MPa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1pPr>
                      <a:lvl2pPr marL="2238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rgbClr val="0000CC"/>
                          </a:solidFill>
                          <a:latin typeface="Times New Roman" pitchFamily="18" charset="0"/>
                        </a:defRPr>
                      </a:lvl2pPr>
                      <a:lvl3pPr marL="690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13982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057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514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971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429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182/44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6096000" y="1066800"/>
            <a:ext cx="214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Key Material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838200" y="2057400"/>
            <a:ext cx="67818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610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000" b="0" dirty="0"/>
              <a:t>                                  </a:t>
            </a:r>
            <a:r>
              <a:rPr lang="en-US" altLang="en-US" sz="2400" dirty="0">
                <a:solidFill>
                  <a:srgbClr val="0000FF"/>
                </a:solidFill>
              </a:rPr>
              <a:t>24 </a:t>
            </a:r>
            <a:r>
              <a:rPr lang="en-US" altLang="en-US" sz="2400" dirty="0" err="1">
                <a:solidFill>
                  <a:srgbClr val="0000FF"/>
                </a:solidFill>
              </a:rPr>
              <a:t>GeV</a:t>
            </a:r>
            <a:r>
              <a:rPr lang="en-US" altLang="en-US" sz="2400" dirty="0">
                <a:solidFill>
                  <a:srgbClr val="0000FF"/>
                </a:solidFill>
              </a:rPr>
              <a:t>, 3 x 10</a:t>
            </a:r>
            <a:r>
              <a:rPr lang="en-US" altLang="en-US" sz="2400" baseline="30000" dirty="0">
                <a:solidFill>
                  <a:srgbClr val="0000FF"/>
                </a:solidFill>
              </a:rPr>
              <a:t>12</a:t>
            </a:r>
            <a:r>
              <a:rPr lang="en-US" altLang="en-US" sz="2400" dirty="0">
                <a:solidFill>
                  <a:srgbClr val="0000FF"/>
                </a:solidFill>
              </a:rPr>
              <a:t> protons/pulse</a:t>
            </a:r>
          </a:p>
        </p:txBody>
      </p:sp>
      <p:graphicFrame>
        <p:nvGraphicFramePr>
          <p:cNvPr id="107524" name="Rectangl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837859"/>
              </p:ext>
            </p:extLst>
          </p:nvPr>
        </p:nvGraphicFramePr>
        <p:xfrm>
          <a:off x="7086600" y="1828800"/>
          <a:ext cx="22098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28800"/>
                        <a:ext cx="22098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762000" y="1981200"/>
          <a:ext cx="7467600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Chart" r:id="rId4" imgW="9552271" imgH="5205266" progId="Excel.Chart.8">
                  <p:embed/>
                </p:oleObj>
              </mc:Choice>
              <mc:Fallback>
                <p:oleObj name="Chart" r:id="rId4" imgW="9552271" imgH="52052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467600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91127" y="198987"/>
            <a:ext cx="81528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u="none" dirty="0" smtClean="0">
                <a:solidFill>
                  <a:srgbClr val="FF0000"/>
                </a:solidFill>
              </a:rPr>
              <a:t>AGS E951</a:t>
            </a:r>
            <a:r>
              <a:rPr lang="en-US" altLang="en-US" sz="3600" b="1" u="none" dirty="0">
                <a:solidFill>
                  <a:srgbClr val="FF0000"/>
                </a:solidFill>
              </a:rPr>
              <a:t>: Strain Gauge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Consider High-Z Targets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Advantages: </a:t>
            </a:r>
          </a:p>
          <a:p>
            <a:r>
              <a:rPr lang="en-US" b="1" dirty="0"/>
              <a:t>	</a:t>
            </a:r>
            <a:r>
              <a:rPr lang="en-US" b="1" dirty="0" smtClean="0"/>
              <a:t>30% enhanced </a:t>
            </a:r>
            <a:r>
              <a:rPr lang="el-GR" b="1" dirty="0" smtClean="0"/>
              <a:t>π</a:t>
            </a:r>
            <a:r>
              <a:rPr lang="en-US" b="1" dirty="0" smtClean="0"/>
              <a:t>/</a:t>
            </a:r>
            <a:r>
              <a:rPr lang="el-GR" b="1" dirty="0" smtClean="0"/>
              <a:t>μ</a:t>
            </a:r>
            <a:r>
              <a:rPr lang="en-US" b="1" dirty="0" smtClean="0"/>
              <a:t> production</a:t>
            </a:r>
          </a:p>
          <a:p>
            <a:r>
              <a:rPr lang="en-US" b="1" dirty="0"/>
              <a:t>	</a:t>
            </a:r>
            <a:r>
              <a:rPr lang="en-US" b="1" dirty="0" smtClean="0"/>
              <a:t>If liquid then free jet mitigates shock damage</a:t>
            </a:r>
          </a:p>
          <a:p>
            <a:endParaRPr lang="en-US" b="1" dirty="0"/>
          </a:p>
          <a:p>
            <a:r>
              <a:rPr lang="en-US" b="1" dirty="0" smtClean="0"/>
              <a:t>Disadvantages:</a:t>
            </a:r>
          </a:p>
          <a:p>
            <a:r>
              <a:rPr lang="en-US" b="1" dirty="0"/>
              <a:t>	</a:t>
            </a:r>
            <a:r>
              <a:rPr lang="en-US" b="1" dirty="0" smtClean="0"/>
              <a:t>Enhanced energy deposition </a:t>
            </a:r>
            <a:r>
              <a:rPr lang="en-US" b="1" dirty="0" smtClean="0">
                <a:sym typeface="Wingdings" panose="05000000000000000000" pitchFamily="2" charset="2"/>
              </a:rPr>
              <a:t> liquid targets</a:t>
            </a:r>
          </a:p>
          <a:p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 dirty="0" smtClean="0">
                <a:sym typeface="Wingdings" panose="05000000000000000000" pitchFamily="2" charset="2"/>
              </a:rPr>
              <a:t>Enhanced radionuclide inventory</a:t>
            </a:r>
            <a:endParaRPr lang="en-US" b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267200" cy="241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00" y="3733800"/>
            <a:ext cx="407818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05700" cy="741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MERIT </a:t>
            </a:r>
            <a:r>
              <a:rPr lang="en-US" sz="4800" dirty="0" smtClean="0"/>
              <a:t>Experiment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7" y="1159362"/>
            <a:ext cx="6032500" cy="36449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MERIT Experiment at the CERN PS</a:t>
            </a:r>
          </a:p>
          <a:p>
            <a:pPr lvl="1"/>
            <a:r>
              <a:rPr lang="en-US" sz="2000" b="1" dirty="0" smtClean="0"/>
              <a:t>Proof</a:t>
            </a:r>
            <a:r>
              <a:rPr lang="en-US" sz="2000" b="1" dirty="0"/>
              <a:t>-of-principle demonstration of a liquid Hg jet target in high-field </a:t>
            </a:r>
            <a:r>
              <a:rPr lang="en-US" sz="2000" b="1" dirty="0" smtClean="0"/>
              <a:t>solenoid</a:t>
            </a:r>
            <a:endParaRPr lang="en-US" sz="2000" b="1" dirty="0"/>
          </a:p>
          <a:p>
            <a:pPr lvl="1"/>
            <a:r>
              <a:rPr lang="en-US" sz="2000" b="1" dirty="0"/>
              <a:t>D</a:t>
            </a:r>
            <a:r>
              <a:rPr lang="en-US" sz="2000" b="1" dirty="0" smtClean="0"/>
              <a:t>emonstrated </a:t>
            </a:r>
            <a:r>
              <a:rPr lang="en-US" sz="2000" b="1" dirty="0"/>
              <a:t>a 20m/s </a:t>
            </a:r>
            <a:r>
              <a:rPr lang="en-US" sz="2000" b="1" dirty="0" smtClean="0"/>
              <a:t>liquid </a:t>
            </a:r>
            <a:r>
              <a:rPr lang="en-US" sz="2000" b="1" dirty="0"/>
              <a:t>Hg jet </a:t>
            </a:r>
            <a:r>
              <a:rPr lang="en-US" sz="2000" b="1" dirty="0" smtClean="0"/>
              <a:t>injected </a:t>
            </a:r>
            <a:r>
              <a:rPr lang="en-US" sz="2000" b="1" dirty="0"/>
              <a:t>into a 15 T </a:t>
            </a:r>
            <a:r>
              <a:rPr lang="en-US" sz="2000" b="1" dirty="0" smtClean="0"/>
              <a:t>solenoid</a:t>
            </a:r>
            <a:r>
              <a:rPr lang="en-US" sz="2000" b="1" dirty="0"/>
              <a:t> </a:t>
            </a:r>
            <a:r>
              <a:rPr lang="en-US" sz="2000" b="1" dirty="0" smtClean="0"/>
              <a:t>a </a:t>
            </a:r>
            <a:r>
              <a:rPr lang="en-US" sz="2000" b="1" dirty="0"/>
              <a:t>with a </a:t>
            </a:r>
            <a:r>
              <a:rPr lang="en-US" sz="2000" b="1" dirty="0" smtClean="0"/>
              <a:t>115 KJ/pulse beam! </a:t>
            </a:r>
            <a:endParaRPr lang="en-US" sz="2000" b="1" dirty="0"/>
          </a:p>
        </p:txBody>
      </p:sp>
      <p:pic>
        <p:nvPicPr>
          <p:cNvPr id="9" name="Picture 4" descr="C:\data0\MERIT\MOVIES\Animation_16014_fat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599" y="1488729"/>
            <a:ext cx="267525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8521700" y="4527550"/>
            <a:ext cx="571500" cy="2857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 cm</a:t>
            </a:r>
          </a:p>
        </p:txBody>
      </p: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 rot="5400000">
            <a:off x="8331994" y="4623594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pic>
        <p:nvPicPr>
          <p:cNvPr id="12" name="Picture 5" descr="ME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78077"/>
            <a:ext cx="5190779" cy="25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4844341"/>
            <a:ext cx="5741987" cy="15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762000"/>
          </a:xfrm>
        </p:spPr>
        <p:txBody>
          <a:bodyPr/>
          <a:lstStyle/>
          <a:p>
            <a:r>
              <a:rPr lang="en-US" altLang="en-US" sz="3600"/>
              <a:t>High-power Targetry Challenges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 </a:t>
            </a:r>
            <a:r>
              <a:rPr lang="en-US" altLang="en-US" sz="2800" b="1" dirty="0">
                <a:solidFill>
                  <a:srgbClr val="006600"/>
                </a:solidFill>
              </a:rPr>
              <a:t>High-average power and high-peak power issues</a:t>
            </a:r>
          </a:p>
          <a:p>
            <a:pPr lvl="1"/>
            <a:r>
              <a:rPr lang="en-US" altLang="en-US" sz="2400" b="1" dirty="0"/>
              <a:t>Thermal management</a:t>
            </a:r>
          </a:p>
          <a:p>
            <a:pPr lvl="2"/>
            <a:r>
              <a:rPr lang="en-US" altLang="en-US" sz="2400" b="1" dirty="0"/>
              <a:t>Target melting</a:t>
            </a:r>
          </a:p>
          <a:p>
            <a:pPr lvl="2"/>
            <a:r>
              <a:rPr lang="en-US" altLang="en-US" sz="2400" b="1" dirty="0"/>
              <a:t>Target vaporization</a:t>
            </a:r>
          </a:p>
          <a:p>
            <a:pPr lvl="1"/>
            <a:r>
              <a:rPr lang="en-US" altLang="en-US" sz="2400" b="1" dirty="0"/>
              <a:t>Radiation</a:t>
            </a:r>
          </a:p>
          <a:p>
            <a:pPr lvl="2"/>
            <a:r>
              <a:rPr lang="en-US" altLang="en-US" sz="2400" b="1" dirty="0"/>
              <a:t>Radiation protection </a:t>
            </a:r>
          </a:p>
          <a:p>
            <a:pPr lvl="2"/>
            <a:r>
              <a:rPr lang="en-US" altLang="en-US" sz="2400" b="1" dirty="0"/>
              <a:t>Radioactivity inventory</a:t>
            </a:r>
          </a:p>
          <a:p>
            <a:pPr lvl="2"/>
            <a:r>
              <a:rPr lang="en-US" altLang="en-US" sz="2400" b="1" dirty="0"/>
              <a:t>Remote handling</a:t>
            </a:r>
          </a:p>
          <a:p>
            <a:pPr lvl="1"/>
            <a:r>
              <a:rPr lang="en-US" altLang="en-US" sz="2400" b="1" dirty="0"/>
              <a:t>Thermal shock</a:t>
            </a:r>
          </a:p>
          <a:p>
            <a:pPr lvl="2"/>
            <a:r>
              <a:rPr lang="en-US" altLang="en-US" sz="2400" b="1" dirty="0"/>
              <a:t>Beam-induced pressure waves</a:t>
            </a:r>
          </a:p>
          <a:p>
            <a:pPr lvl="1"/>
            <a:r>
              <a:rPr lang="en-US" altLang="en-US" sz="2400" b="1" dirty="0"/>
              <a:t>Material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MERIT Results</a:t>
            </a:r>
            <a:endParaRPr lang="en-US" sz="40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" y="2057400"/>
            <a:ext cx="404308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40205" cy="343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750" y="1509088"/>
            <a:ext cx="260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Jet Disruption Length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512958"/>
            <a:ext cx="307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Filament Ejection Velocity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46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82296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Study with 4 T</a:t>
            </a:r>
            <a:r>
              <a:rPr lang="en-US" altLang="en-US" i="1">
                <a:latin typeface="Arial" pitchFamily="34" charset="0"/>
              </a:rPr>
              <a:t>p</a:t>
            </a:r>
            <a:r>
              <a:rPr lang="en-US" altLang="en-US">
                <a:latin typeface="Arial" pitchFamily="34" charset="0"/>
              </a:rPr>
              <a:t> + 4 T</a:t>
            </a:r>
            <a:r>
              <a:rPr lang="en-US" altLang="en-US" i="1">
                <a:latin typeface="Arial" pitchFamily="34" charset="0"/>
              </a:rPr>
              <a:t>p</a:t>
            </a:r>
            <a:r>
              <a:rPr lang="en-US" altLang="en-US">
                <a:latin typeface="Arial" pitchFamily="34" charset="0"/>
              </a:rPr>
              <a:t> at 14 GeV, 10 T</a:t>
            </a: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1676400" y="32004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Arial" pitchFamily="34" charset="0"/>
              </a:rPr>
              <a:t>Single-turn extraction</a:t>
            </a:r>
          </a:p>
          <a:p>
            <a:r>
              <a:rPr lang="en-US" altLang="en-US" b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 0 delay, 8 T</a:t>
            </a:r>
            <a:r>
              <a:rPr lang="en-US" altLang="en-US" b="1" i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p</a:t>
            </a:r>
            <a:endParaRPr lang="en-US" altLang="en-US" b="1" i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4038600" y="3200400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  <a:latin typeface="Arial" pitchFamily="34" charset="0"/>
              </a:rPr>
              <a:t>4-T</a:t>
            </a:r>
            <a:r>
              <a:rPr lang="en-US" altLang="en-US" sz="1400" b="1" i="1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en-US" altLang="en-US" sz="1400" b="1">
                <a:solidFill>
                  <a:srgbClr val="FF0000"/>
                </a:solidFill>
                <a:latin typeface="Arial" pitchFamily="34" charset="0"/>
              </a:rPr>
              <a:t> probe extracted on subsequent turn</a:t>
            </a:r>
          </a:p>
          <a:p>
            <a:r>
              <a:rPr lang="en-US" altLang="en-US" sz="1400" b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 3.2 </a:t>
            </a:r>
            <a:r>
              <a:rPr lang="el-GR" altLang="en-US" sz="1400" b="1">
                <a:solidFill>
                  <a:srgbClr val="FF00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en-US" altLang="en-US" sz="1400" b="1">
                <a:solidFill>
                  <a:srgbClr val="FF0000"/>
                </a:solidFill>
                <a:latin typeface="Arial" pitchFamily="34" charset="0"/>
                <a:cs typeface="Times New Roman" pitchFamily="18" charset="0"/>
                <a:sym typeface="Wingdings" pitchFamily="2" charset="2"/>
              </a:rPr>
              <a:t>s delay</a:t>
            </a:r>
            <a:endParaRPr lang="el-GR" altLang="en-US" sz="1400" b="1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553200" y="3273425"/>
            <a:ext cx="1984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4-T</a:t>
            </a:r>
            <a:r>
              <a:rPr lang="en-US" altLang="en-US" sz="1400" b="1" i="1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probe extracted 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after 2nd full turn</a:t>
            </a:r>
          </a:p>
          <a:p>
            <a:r>
              <a:rPr lang="en-US" altLang="en-US" sz="14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 5.8 </a:t>
            </a:r>
            <a:r>
              <a:rPr lang="el-GR" altLang="en-US" sz="1400" b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μ</a:t>
            </a:r>
            <a:r>
              <a:rPr lang="en-US" altLang="en-US" sz="1400" b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s Delay</a:t>
            </a: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2971800" y="4191000"/>
            <a:ext cx="6172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Threshold of disruption is &gt; 4 T</a:t>
            </a:r>
            <a:r>
              <a:rPr lang="en-US" altLang="en-US" sz="2000" b="1" i="1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p</a:t>
            </a:r>
            <a:r>
              <a:rPr lang="en-US" altLang="en-US" sz="2000" b="1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at 14 Gev, 10 T.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altLang="en-US" sz="20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</a:t>
            </a:r>
            <a:r>
              <a:rPr lang="en-US" altLang="en-US" sz="2000" b="1">
                <a:solidFill>
                  <a:srgbClr val="FF0000"/>
                </a:solidFill>
                <a:latin typeface="Arial" pitchFamily="34" charset="0"/>
              </a:rPr>
              <a:t>Target supports a 14-GeV, 4-T</a:t>
            </a:r>
            <a:r>
              <a:rPr lang="en-US" altLang="en-US" sz="2000" b="1" i="1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en-US" altLang="en-US" sz="2000" b="1">
                <a:solidFill>
                  <a:srgbClr val="FF0000"/>
                </a:solidFill>
                <a:latin typeface="Arial" pitchFamily="34" charset="0"/>
              </a:rPr>
              <a:t> beam at 172 kHz rep rate without disruption.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</p:txBody>
      </p:sp>
      <p:grpSp>
        <p:nvGrpSpPr>
          <p:cNvPr id="507911" name="Group 7"/>
          <p:cNvGrpSpPr>
            <a:grpSpLocks/>
          </p:cNvGrpSpPr>
          <p:nvPr/>
        </p:nvGrpSpPr>
        <p:grpSpPr bwMode="auto">
          <a:xfrm>
            <a:off x="152400" y="3657600"/>
            <a:ext cx="2305050" cy="2376488"/>
            <a:chOff x="0" y="459"/>
            <a:chExt cx="1452" cy="1497"/>
          </a:xfrm>
        </p:grpSpPr>
        <p:grpSp>
          <p:nvGrpSpPr>
            <p:cNvPr id="507912" name="Group 58"/>
            <p:cNvGrpSpPr>
              <a:grpSpLocks/>
            </p:cNvGrpSpPr>
            <p:nvPr/>
          </p:nvGrpSpPr>
          <p:grpSpPr bwMode="auto">
            <a:xfrm>
              <a:off x="0" y="465"/>
              <a:ext cx="1450" cy="1491"/>
              <a:chOff x="713" y="1296"/>
              <a:chExt cx="1633" cy="1638"/>
            </a:xfrm>
          </p:grpSpPr>
          <p:sp>
            <p:nvSpPr>
              <p:cNvPr id="507913" name="Oval 59"/>
              <p:cNvSpPr>
                <a:spLocks noChangeArrowheads="1"/>
              </p:cNvSpPr>
              <p:nvPr/>
            </p:nvSpPr>
            <p:spPr bwMode="auto">
              <a:xfrm>
                <a:off x="2185" y="2018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4" name="Oval 60"/>
              <p:cNvSpPr>
                <a:spLocks noChangeArrowheads="1"/>
              </p:cNvSpPr>
              <p:nvPr/>
            </p:nvSpPr>
            <p:spPr bwMode="auto">
              <a:xfrm>
                <a:off x="1998" y="1548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5" name="Oval 61"/>
              <p:cNvSpPr>
                <a:spLocks noChangeArrowheads="1"/>
              </p:cNvSpPr>
              <p:nvPr/>
            </p:nvSpPr>
            <p:spPr bwMode="auto">
              <a:xfrm>
                <a:off x="794" y="1384"/>
                <a:ext cx="1472" cy="146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6" name="Oval 62"/>
              <p:cNvSpPr>
                <a:spLocks noChangeArrowheads="1"/>
              </p:cNvSpPr>
              <p:nvPr/>
            </p:nvSpPr>
            <p:spPr bwMode="auto">
              <a:xfrm>
                <a:off x="713" y="2020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7" name="Oval 63"/>
              <p:cNvSpPr>
                <a:spLocks noChangeArrowheads="1"/>
              </p:cNvSpPr>
              <p:nvPr/>
            </p:nvSpPr>
            <p:spPr bwMode="auto">
              <a:xfrm>
                <a:off x="1435" y="1296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8" name="Oval 64"/>
              <p:cNvSpPr>
                <a:spLocks noChangeArrowheads="1"/>
              </p:cNvSpPr>
              <p:nvPr/>
            </p:nvSpPr>
            <p:spPr bwMode="auto">
              <a:xfrm>
                <a:off x="1436" y="2768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19" name="Oval 65"/>
              <p:cNvSpPr>
                <a:spLocks noChangeArrowheads="1"/>
              </p:cNvSpPr>
              <p:nvPr/>
            </p:nvSpPr>
            <p:spPr bwMode="auto">
              <a:xfrm>
                <a:off x="1998" y="2519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0" name="Oval 66"/>
              <p:cNvSpPr>
                <a:spLocks noChangeArrowheads="1"/>
              </p:cNvSpPr>
              <p:nvPr/>
            </p:nvSpPr>
            <p:spPr bwMode="auto">
              <a:xfrm>
                <a:off x="900" y="1550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1" name="Oval 67"/>
              <p:cNvSpPr>
                <a:spLocks noChangeArrowheads="1"/>
              </p:cNvSpPr>
              <p:nvPr/>
            </p:nvSpPr>
            <p:spPr bwMode="auto">
              <a:xfrm>
                <a:off x="927" y="2546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2" name="Oval 68"/>
              <p:cNvSpPr>
                <a:spLocks noChangeArrowheads="1"/>
              </p:cNvSpPr>
              <p:nvPr/>
            </p:nvSpPr>
            <p:spPr bwMode="auto">
              <a:xfrm>
                <a:off x="1759" y="2693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3" name="Oval 69"/>
              <p:cNvSpPr>
                <a:spLocks noChangeArrowheads="1"/>
              </p:cNvSpPr>
              <p:nvPr/>
            </p:nvSpPr>
            <p:spPr bwMode="auto">
              <a:xfrm>
                <a:off x="2160" y="2277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4" name="Oval 70"/>
              <p:cNvSpPr>
                <a:spLocks noChangeArrowheads="1"/>
              </p:cNvSpPr>
              <p:nvPr/>
            </p:nvSpPr>
            <p:spPr bwMode="auto">
              <a:xfrm>
                <a:off x="769" y="1779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5" name="Oval 71"/>
              <p:cNvSpPr>
                <a:spLocks noChangeArrowheads="1"/>
              </p:cNvSpPr>
              <p:nvPr/>
            </p:nvSpPr>
            <p:spPr bwMode="auto">
              <a:xfrm>
                <a:off x="1143" y="1392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6" name="Oval 72"/>
              <p:cNvSpPr>
                <a:spLocks noChangeArrowheads="1"/>
              </p:cNvSpPr>
              <p:nvPr/>
            </p:nvSpPr>
            <p:spPr bwMode="auto">
              <a:xfrm>
                <a:off x="1786" y="1392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7" name="Oval 73"/>
              <p:cNvSpPr>
                <a:spLocks noChangeArrowheads="1"/>
              </p:cNvSpPr>
              <p:nvPr/>
            </p:nvSpPr>
            <p:spPr bwMode="auto">
              <a:xfrm>
                <a:off x="2134" y="1779"/>
                <a:ext cx="160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8" name="Oval 74"/>
              <p:cNvSpPr>
                <a:spLocks noChangeArrowheads="1"/>
              </p:cNvSpPr>
              <p:nvPr/>
            </p:nvSpPr>
            <p:spPr bwMode="auto">
              <a:xfrm>
                <a:off x="768" y="2333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507929" name="Oval 75"/>
              <p:cNvSpPr>
                <a:spLocks noChangeArrowheads="1"/>
              </p:cNvSpPr>
              <p:nvPr/>
            </p:nvSpPr>
            <p:spPr bwMode="auto">
              <a:xfrm>
                <a:off x="1170" y="2720"/>
                <a:ext cx="161" cy="1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itchFamily="34" charset="0"/>
                </a:endParaRPr>
              </a:p>
            </p:txBody>
          </p:sp>
        </p:grpSp>
        <p:sp>
          <p:nvSpPr>
            <p:cNvPr id="507930" name="Text Box 45"/>
            <p:cNvSpPr txBox="1">
              <a:spLocks noChangeArrowheads="1"/>
            </p:cNvSpPr>
            <p:nvPr/>
          </p:nvSpPr>
          <p:spPr bwMode="auto">
            <a:xfrm>
              <a:off x="363" y="822"/>
              <a:ext cx="9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0099"/>
                  </a:solidFill>
                  <a:latin typeface="Arial" pitchFamily="34" charset="0"/>
                </a:rPr>
                <a:t>PUMP</a:t>
              </a:r>
              <a:r>
                <a:rPr lang="en-US" altLang="en-US" sz="1200">
                  <a:solidFill>
                    <a:srgbClr val="000099"/>
                  </a:solidFill>
                  <a:latin typeface="Arial" pitchFamily="34" charset="0"/>
                </a:rPr>
                <a:t>: 8 bunches, 4 </a:t>
              </a:r>
              <a:r>
                <a:rPr lang="en-US" altLang="en-US" sz="1200">
                  <a:solidFill>
                    <a:srgbClr val="000099"/>
                  </a:solidFill>
                  <a:latin typeface="Arial" pitchFamily="34" charset="0"/>
                  <a:sym typeface="Symbol" pitchFamily="18" charset="2"/>
                </a:rPr>
                <a:t></a:t>
              </a:r>
              <a:r>
                <a:rPr lang="en-US" altLang="en-US" sz="1200">
                  <a:solidFill>
                    <a:srgbClr val="000099"/>
                  </a:solidFill>
                  <a:latin typeface="Arial" pitchFamily="34" charset="0"/>
                </a:rPr>
                <a:t>10</a:t>
              </a:r>
              <a:r>
                <a:rPr lang="en-US" altLang="en-US" sz="1200" baseline="30000">
                  <a:solidFill>
                    <a:srgbClr val="000099"/>
                  </a:solidFill>
                  <a:latin typeface="Arial" pitchFamily="34" charset="0"/>
                </a:rPr>
                <a:t>12 </a:t>
              </a:r>
              <a:r>
                <a:rPr lang="en-US" altLang="en-US" sz="1200">
                  <a:solidFill>
                    <a:srgbClr val="000099"/>
                  </a:solidFill>
                  <a:latin typeface="Arial" pitchFamily="34" charset="0"/>
                </a:rPr>
                <a:t>protons</a:t>
              </a:r>
            </a:p>
          </p:txBody>
        </p:sp>
        <p:sp>
          <p:nvSpPr>
            <p:cNvPr id="507931" name="Text Box 46"/>
            <p:cNvSpPr txBox="1">
              <a:spLocks noChangeArrowheads="1"/>
            </p:cNvSpPr>
            <p:nvPr/>
          </p:nvSpPr>
          <p:spPr bwMode="auto">
            <a:xfrm>
              <a:off x="181" y="1185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9900"/>
                  </a:solidFill>
                  <a:latin typeface="Arial" pitchFamily="34" charset="0"/>
                </a:rPr>
                <a:t>PROBE</a:t>
              </a:r>
              <a:r>
                <a:rPr lang="en-US" altLang="en-US" sz="1200">
                  <a:solidFill>
                    <a:srgbClr val="009900"/>
                  </a:solidFill>
                  <a:latin typeface="Arial" pitchFamily="34" charset="0"/>
                </a:rPr>
                <a:t>: 8 bunches, 4</a:t>
              </a:r>
              <a:r>
                <a:rPr lang="en-US" altLang="en-US" sz="1200">
                  <a:solidFill>
                    <a:srgbClr val="009900"/>
                  </a:solidFill>
                  <a:latin typeface="Arial" pitchFamily="34" charset="0"/>
                  <a:sym typeface="Symbol" pitchFamily="18" charset="2"/>
                </a:rPr>
                <a:t></a:t>
              </a:r>
              <a:r>
                <a:rPr lang="en-US" altLang="en-US" sz="1200">
                  <a:solidFill>
                    <a:srgbClr val="009900"/>
                  </a:solidFill>
                  <a:latin typeface="Arial" pitchFamily="34" charset="0"/>
                </a:rPr>
                <a:t>10</a:t>
              </a:r>
              <a:r>
                <a:rPr lang="en-US" altLang="en-US" sz="1200" baseline="30000">
                  <a:solidFill>
                    <a:srgbClr val="009900"/>
                  </a:solidFill>
                  <a:latin typeface="Arial" pitchFamily="34" charset="0"/>
                </a:rPr>
                <a:t>12</a:t>
              </a:r>
              <a:r>
                <a:rPr lang="en-US" altLang="en-US" sz="1200">
                  <a:solidFill>
                    <a:srgbClr val="009900"/>
                  </a:solidFill>
                  <a:latin typeface="Arial" pitchFamily="34" charset="0"/>
                </a:rPr>
                <a:t> protons</a:t>
              </a:r>
            </a:p>
          </p:txBody>
        </p:sp>
        <p:sp>
          <p:nvSpPr>
            <p:cNvPr id="507932" name="Oval 48"/>
            <p:cNvSpPr>
              <a:spLocks noChangeArrowheads="1"/>
            </p:cNvSpPr>
            <p:nvPr/>
          </p:nvSpPr>
          <p:spPr bwMode="auto">
            <a:xfrm>
              <a:off x="5" y="1119"/>
              <a:ext cx="143" cy="15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3" name="Oval 49"/>
            <p:cNvSpPr>
              <a:spLocks noChangeArrowheads="1"/>
            </p:cNvSpPr>
            <p:nvPr/>
          </p:nvSpPr>
          <p:spPr bwMode="auto">
            <a:xfrm>
              <a:off x="193" y="1603"/>
              <a:ext cx="142" cy="15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4" name="Oval 53"/>
            <p:cNvSpPr>
              <a:spLocks noChangeArrowheads="1"/>
            </p:cNvSpPr>
            <p:nvPr/>
          </p:nvSpPr>
          <p:spPr bwMode="auto">
            <a:xfrm>
              <a:off x="1285" y="1354"/>
              <a:ext cx="143" cy="15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5" name="Oval 55"/>
            <p:cNvSpPr>
              <a:spLocks noChangeArrowheads="1"/>
            </p:cNvSpPr>
            <p:nvPr/>
          </p:nvSpPr>
          <p:spPr bwMode="auto">
            <a:xfrm>
              <a:off x="1262" y="901"/>
              <a:ext cx="142" cy="15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6" name="Oval 56"/>
            <p:cNvSpPr>
              <a:spLocks noChangeArrowheads="1"/>
            </p:cNvSpPr>
            <p:nvPr/>
          </p:nvSpPr>
          <p:spPr bwMode="auto">
            <a:xfrm>
              <a:off x="1309" y="1130"/>
              <a:ext cx="143" cy="150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7" name="Oval 57"/>
            <p:cNvSpPr>
              <a:spLocks noChangeArrowheads="1"/>
            </p:cNvSpPr>
            <p:nvPr/>
          </p:nvSpPr>
          <p:spPr bwMode="auto">
            <a:xfrm>
              <a:off x="1143" y="702"/>
              <a:ext cx="142" cy="15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8" name="Arc 77"/>
            <p:cNvSpPr>
              <a:spLocks/>
            </p:cNvSpPr>
            <p:nvPr/>
          </p:nvSpPr>
          <p:spPr bwMode="auto">
            <a:xfrm rot="1482648" flipV="1">
              <a:off x="480" y="1278"/>
              <a:ext cx="637" cy="454"/>
            </a:xfrm>
            <a:custGeom>
              <a:avLst/>
              <a:gdLst>
                <a:gd name="T0" fmla="*/ 0 w 28503"/>
                <a:gd name="T1" fmla="*/ 26 h 21600"/>
                <a:gd name="T2" fmla="*/ 717 w 28503"/>
                <a:gd name="T3" fmla="*/ 499 h 21600"/>
                <a:gd name="T4" fmla="*/ 174 w 28503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8503"/>
                <a:gd name="T10" fmla="*/ 0 h 21600"/>
                <a:gd name="T11" fmla="*/ 28503 w 285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03" h="21600" fill="none" extrusionOk="0">
                  <a:moveTo>
                    <a:pt x="-1" y="1132"/>
                  </a:moveTo>
                  <a:cubicBezTo>
                    <a:pt x="2224" y="382"/>
                    <a:pt x="4555" y="-1"/>
                    <a:pt x="6903" y="0"/>
                  </a:cubicBezTo>
                  <a:cubicBezTo>
                    <a:pt x="18832" y="0"/>
                    <a:pt x="28503" y="9670"/>
                    <a:pt x="28503" y="21600"/>
                  </a:cubicBezTo>
                </a:path>
                <a:path w="28503" h="21600" stroke="0" extrusionOk="0">
                  <a:moveTo>
                    <a:pt x="-1" y="1132"/>
                  </a:moveTo>
                  <a:cubicBezTo>
                    <a:pt x="2224" y="382"/>
                    <a:pt x="4555" y="-1"/>
                    <a:pt x="6903" y="0"/>
                  </a:cubicBezTo>
                  <a:cubicBezTo>
                    <a:pt x="18832" y="0"/>
                    <a:pt x="28503" y="9670"/>
                    <a:pt x="28503" y="21600"/>
                  </a:cubicBezTo>
                  <a:lnTo>
                    <a:pt x="690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39" name="Oval 48"/>
            <p:cNvSpPr>
              <a:spLocks noChangeArrowheads="1"/>
            </p:cNvSpPr>
            <p:nvPr/>
          </p:nvSpPr>
          <p:spPr bwMode="auto">
            <a:xfrm>
              <a:off x="41" y="901"/>
              <a:ext cx="143" cy="15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0" name="Oval 48"/>
            <p:cNvSpPr>
              <a:spLocks noChangeArrowheads="1"/>
            </p:cNvSpPr>
            <p:nvPr/>
          </p:nvSpPr>
          <p:spPr bwMode="auto">
            <a:xfrm>
              <a:off x="41" y="1405"/>
              <a:ext cx="143" cy="15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1" name="Oval 48"/>
            <p:cNvSpPr>
              <a:spLocks noChangeArrowheads="1"/>
            </p:cNvSpPr>
            <p:nvPr/>
          </p:nvSpPr>
          <p:spPr bwMode="auto">
            <a:xfrm>
              <a:off x="165" y="702"/>
              <a:ext cx="144" cy="15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2" name="Oval 48"/>
            <p:cNvSpPr>
              <a:spLocks noChangeArrowheads="1"/>
            </p:cNvSpPr>
            <p:nvPr/>
          </p:nvSpPr>
          <p:spPr bwMode="auto">
            <a:xfrm>
              <a:off x="380" y="550"/>
              <a:ext cx="144" cy="152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3" name="Oval 48"/>
            <p:cNvSpPr>
              <a:spLocks noChangeArrowheads="1"/>
            </p:cNvSpPr>
            <p:nvPr/>
          </p:nvSpPr>
          <p:spPr bwMode="auto">
            <a:xfrm>
              <a:off x="647" y="1805"/>
              <a:ext cx="144" cy="15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4" name="Oval 48"/>
            <p:cNvSpPr>
              <a:spLocks noChangeArrowheads="1"/>
            </p:cNvSpPr>
            <p:nvPr/>
          </p:nvSpPr>
          <p:spPr bwMode="auto">
            <a:xfrm>
              <a:off x="398" y="1756"/>
              <a:ext cx="143" cy="15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5" name="Oval 41"/>
            <p:cNvSpPr>
              <a:spLocks noChangeArrowheads="1"/>
            </p:cNvSpPr>
            <p:nvPr/>
          </p:nvSpPr>
          <p:spPr bwMode="auto">
            <a:xfrm>
              <a:off x="1095" y="1374"/>
              <a:ext cx="142" cy="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46" name="Oval 57"/>
            <p:cNvSpPr>
              <a:spLocks noChangeArrowheads="1"/>
            </p:cNvSpPr>
            <p:nvPr/>
          </p:nvSpPr>
          <p:spPr bwMode="auto">
            <a:xfrm>
              <a:off x="630" y="459"/>
              <a:ext cx="142" cy="15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7" name="Oval 57"/>
            <p:cNvSpPr>
              <a:spLocks noChangeArrowheads="1"/>
            </p:cNvSpPr>
            <p:nvPr/>
          </p:nvSpPr>
          <p:spPr bwMode="auto">
            <a:xfrm>
              <a:off x="951" y="550"/>
              <a:ext cx="143" cy="15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8" name="Oval 57"/>
            <p:cNvSpPr>
              <a:spLocks noChangeArrowheads="1"/>
            </p:cNvSpPr>
            <p:nvPr/>
          </p:nvSpPr>
          <p:spPr bwMode="auto">
            <a:xfrm>
              <a:off x="934" y="1737"/>
              <a:ext cx="142" cy="152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507949" name="Oval 57"/>
            <p:cNvSpPr>
              <a:spLocks noChangeArrowheads="1"/>
            </p:cNvSpPr>
            <p:nvPr/>
          </p:nvSpPr>
          <p:spPr bwMode="auto">
            <a:xfrm>
              <a:off x="1130" y="1574"/>
              <a:ext cx="142" cy="15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</p:grpSp>
      <p:pic>
        <p:nvPicPr>
          <p:cNvPr id="507950" name="Picture 46" descr="17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51" name="Picture 47" descr="17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52" name="Picture 48" descr="17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858000" cy="609600"/>
          </a:xfrm>
        </p:spPr>
        <p:txBody>
          <a:bodyPr/>
          <a:lstStyle/>
          <a:p>
            <a:r>
              <a:rPr lang="en-US" altLang="en-US" sz="3600"/>
              <a:t>CERN ISOLDE Hg Target Tests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5943600"/>
            <a:ext cx="22098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/>
              <a:t>Bunch Separation [ns]</a:t>
            </a:r>
          </a:p>
        </p:txBody>
      </p:sp>
      <p:pic>
        <p:nvPicPr>
          <p:cNvPr id="98308" name="Picture 4" descr="Pulse_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4963"/>
            <a:ext cx="5600700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cern_thim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813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trough003_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0796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590800" y="39624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u="none">
                <a:solidFill>
                  <a:srgbClr val="FF0000"/>
                </a:solidFill>
              </a:rPr>
              <a:t>Proton beam</a:t>
            </a:r>
          </a:p>
          <a:p>
            <a:r>
              <a:rPr lang="en-US" altLang="en-US" sz="1800" u="none">
                <a:solidFill>
                  <a:srgbClr val="FF0000"/>
                </a:solidFill>
              </a:rPr>
              <a:t>5.5 TP per</a:t>
            </a:r>
          </a:p>
          <a:p>
            <a:r>
              <a:rPr lang="en-US" altLang="en-US" sz="1800" u="none">
                <a:solidFill>
                  <a:srgbClr val="FF0000"/>
                </a:solidFill>
              </a:rPr>
              <a:t>Bunch.</a:t>
            </a:r>
            <a:r>
              <a:rPr lang="en-US" altLang="en-US" sz="1800" u="none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1204853"/>
            <a:ext cx="3179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A. </a:t>
            </a:r>
            <a:r>
              <a:rPr lang="en-US" sz="2000" b="1" dirty="0" err="1" smtClean="0"/>
              <a:t>Fabich</a:t>
            </a:r>
            <a:r>
              <a:rPr lang="en-US" sz="2000" b="1" dirty="0" smtClean="0"/>
              <a:t>, J. </a:t>
            </a:r>
            <a:r>
              <a:rPr lang="en-US" sz="2000" b="1" dirty="0" err="1" smtClean="0"/>
              <a:t>Lettry</a:t>
            </a:r>
            <a:r>
              <a:rPr lang="en-US" sz="2000" b="1" dirty="0" smtClean="0"/>
              <a:t>, CERN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   </a:t>
            </a:r>
            <a:r>
              <a:rPr lang="en-US" altLang="en-US" sz="4000" dirty="0">
                <a:latin typeface="Arial" pitchFamily="34" charset="0"/>
              </a:rPr>
              <a:t>Pump-Probe </a:t>
            </a:r>
            <a:r>
              <a:rPr lang="en-US" altLang="en-US" sz="4000" dirty="0" smtClean="0">
                <a:latin typeface="Arial" pitchFamily="34" charset="0"/>
              </a:rPr>
              <a:t>Test</a:t>
            </a:r>
            <a:endParaRPr lang="en-US" altLang="en-US" sz="4000" dirty="0">
              <a:latin typeface="Arial" pitchFamily="34" charset="0"/>
            </a:endParaRPr>
          </a:p>
        </p:txBody>
      </p:sp>
      <p:sp>
        <p:nvSpPr>
          <p:cNvPr id="505859" name="Rectangle 27"/>
          <p:cNvSpPr>
            <a:spLocks noChangeArrowheads="1"/>
          </p:cNvSpPr>
          <p:nvPr/>
        </p:nvSpPr>
        <p:spPr bwMode="auto">
          <a:xfrm>
            <a:off x="5940425" y="27447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6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5860" name="Text Box 29"/>
          <p:cNvSpPr txBox="1">
            <a:spLocks noChangeArrowheads="1"/>
          </p:cNvSpPr>
          <p:nvPr/>
        </p:nvSpPr>
        <p:spPr bwMode="auto">
          <a:xfrm>
            <a:off x="152400" y="5257800"/>
            <a:ext cx="8839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No loss of pion production for bunch delays of 40 and 350 s,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A 5% loss (2.5- effect) of pion production for bunches delayed by 700 s.</a:t>
            </a:r>
          </a:p>
        </p:txBody>
      </p:sp>
      <p:pic>
        <p:nvPicPr>
          <p:cNvPr id="505861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1912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62" name="Text Box 29"/>
          <p:cNvSpPr txBox="1">
            <a:spLocks noChangeArrowheads="1"/>
          </p:cNvSpPr>
          <p:nvPr/>
        </p:nvSpPr>
        <p:spPr bwMode="auto">
          <a:xfrm>
            <a:off x="533400" y="10668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itchFamily="34" charset="0"/>
              </a:rPr>
              <a:t>Production Efficiency:</a:t>
            </a:r>
            <a:r>
              <a:rPr lang="en-US" altLang="en-US" sz="1800" b="1">
                <a:solidFill>
                  <a:srgbClr val="0000FF"/>
                </a:solidFill>
                <a:latin typeface="Arial" pitchFamily="34" charset="0"/>
              </a:rPr>
              <a:t>       Normalized Probe / Normalized Pump</a:t>
            </a:r>
            <a:endParaRPr lang="en-US" altLang="en-US" sz="1800" b="1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Key MERIT Results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07400" cy="4648200"/>
          </a:xfrm>
        </p:spPr>
        <p:txBody>
          <a:bodyPr/>
          <a:lstStyle/>
          <a:p>
            <a:endParaRPr lang="en-US" altLang="en-US" b="1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Char char="l"/>
            </a:pPr>
            <a:r>
              <a:rPr lang="en-US" altLang="en-US" b="1">
                <a:solidFill>
                  <a:srgbClr val="FF0000"/>
                </a:solidFill>
              </a:rPr>
              <a:t>  </a:t>
            </a:r>
            <a:r>
              <a:rPr lang="en-US" altLang="en-US" sz="2400" b="1">
                <a:solidFill>
                  <a:srgbClr val="0000FF"/>
                </a:solidFill>
              </a:rPr>
              <a:t>Jet surface instabilities reduced by high-magnetic fields</a:t>
            </a:r>
          </a:p>
          <a:p>
            <a:pPr>
              <a:buFont typeface="Monotype Sorts" pitchFamily="2" charset="2"/>
              <a:buChar char="l"/>
            </a:pPr>
            <a:r>
              <a:rPr lang="en-US" altLang="en-US" sz="2400" b="1"/>
              <a:t>  Hg jet disruption mitigated by magnetic field</a:t>
            </a:r>
            <a:endParaRPr lang="en-US" altLang="en-US" sz="2400" b="1">
              <a:solidFill>
                <a:srgbClr val="0000FF"/>
              </a:solidFill>
            </a:endParaRPr>
          </a:p>
          <a:p>
            <a:pPr lvl="2"/>
            <a:r>
              <a:rPr lang="en-US" altLang="en-US" sz="2400" b="1"/>
              <a:t> 20 m/s operations allows for up to 70Hz operations</a:t>
            </a:r>
          </a:p>
          <a:p>
            <a:pPr>
              <a:buFont typeface="Monotype Sorts" pitchFamily="2" charset="2"/>
              <a:buChar char="l"/>
            </a:pPr>
            <a:r>
              <a:rPr lang="en-US" altLang="en-US" sz="2400" b="1"/>
              <a:t> 115kJ pulse containment demonstrated</a:t>
            </a:r>
          </a:p>
          <a:p>
            <a:pPr lvl="2">
              <a:buFont typeface="Monotype Sorts" pitchFamily="2" charset="2"/>
              <a:buNone/>
            </a:pPr>
            <a:r>
              <a:rPr lang="en-US" altLang="en-US" sz="2400" b="1"/>
              <a:t>                                 8 MW capability demonstrated</a:t>
            </a:r>
          </a:p>
          <a:p>
            <a:pPr>
              <a:buFont typeface="Monotype Sorts" pitchFamily="2" charset="2"/>
              <a:buChar char="l"/>
            </a:pPr>
            <a:r>
              <a:rPr lang="en-US" altLang="en-US" sz="2400" b="1"/>
              <a:t> Hg ejection velocities reduced by magnetic field</a:t>
            </a:r>
          </a:p>
          <a:p>
            <a:pPr>
              <a:buFont typeface="Monotype Sorts" pitchFamily="2" charset="2"/>
              <a:buChar char="l"/>
            </a:pPr>
            <a:r>
              <a:rPr lang="en-US" altLang="en-US" sz="2400" b="1"/>
              <a:t> Pion production remains stable up to 350</a:t>
            </a:r>
            <a:r>
              <a:rPr lang="el-GR" altLang="en-US" sz="2400" b="1">
                <a:cs typeface="Times New Roman" pitchFamily="18" charset="0"/>
              </a:rPr>
              <a:t>μ</a:t>
            </a:r>
            <a:r>
              <a:rPr lang="en-US" altLang="en-US" sz="2400" b="1">
                <a:cs typeface="Times New Roman" pitchFamily="18" charset="0"/>
              </a:rPr>
              <a:t>s after previous beam impact</a:t>
            </a:r>
          </a:p>
          <a:p>
            <a:pPr>
              <a:buFont typeface="Monotype Sorts" pitchFamily="2" charset="2"/>
              <a:buChar char="l"/>
            </a:pPr>
            <a:r>
              <a:rPr lang="en-US" altLang="en-US" sz="2400" b="1">
                <a:cs typeface="Times New Roman" pitchFamily="18" charset="0"/>
              </a:rPr>
              <a:t> 170kHz operations possible for sub-disruption threshold beam intensities</a:t>
            </a:r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-1997075" y="31861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9957" name="AutoShape 5"/>
          <p:cNvSpPr>
            <a:spLocks noChangeArrowheads="1"/>
          </p:cNvSpPr>
          <p:nvPr/>
        </p:nvSpPr>
        <p:spPr bwMode="auto">
          <a:xfrm>
            <a:off x="2362200" y="35052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124200" y="192088"/>
            <a:ext cx="3171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524000"/>
            <a:ext cx="7772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476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+mn-lt"/>
              </a:defRPr>
            </a:lvl2pPr>
            <a:lvl3pPr marL="914400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3636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566738" lvl="1" indent="-342900">
              <a:spcBef>
                <a:spcPct val="0"/>
              </a:spcBef>
              <a:defRPr/>
            </a:pPr>
            <a:r>
              <a:rPr lang="en-US" sz="2800" b="1" dirty="0" smtClean="0"/>
              <a:t>A solenoid capture system could be a source for intense </a:t>
            </a:r>
            <a:r>
              <a:rPr lang="en-US" sz="2800" b="1" dirty="0" err="1" smtClean="0"/>
              <a:t>muon</a:t>
            </a:r>
            <a:r>
              <a:rPr lang="en-US" sz="2800" b="1" dirty="0" smtClean="0"/>
              <a:t> beams</a:t>
            </a:r>
          </a:p>
          <a:p>
            <a:pPr marL="566738" lvl="1" indent="-342900">
              <a:spcBef>
                <a:spcPct val="0"/>
              </a:spcBef>
              <a:defRPr/>
            </a:pPr>
            <a:r>
              <a:rPr lang="en-US" sz="2800" b="1" dirty="0" smtClean="0"/>
              <a:t> A solid graphite based target looks promising for 1-MW and 2-MW drive beam applications and may be possible at 4-MW for high-rep rates (50-60 Hz)</a:t>
            </a:r>
            <a:endParaRPr lang="en-US" sz="2800" b="1" dirty="0"/>
          </a:p>
          <a:p>
            <a:pPr marL="566738" lvl="1" indent="-342900">
              <a:spcBef>
                <a:spcPct val="0"/>
              </a:spcBef>
              <a:defRPr/>
            </a:pPr>
            <a:r>
              <a:rPr lang="en-US" sz="2800" b="1" dirty="0" smtClean="0"/>
              <a:t>Liquid high-Z targets are more efficient in the production of </a:t>
            </a:r>
            <a:r>
              <a:rPr lang="el-GR" sz="2800" b="1" dirty="0" smtClean="0"/>
              <a:t>π</a:t>
            </a:r>
            <a:r>
              <a:rPr lang="en-US" sz="2800" b="1" dirty="0" smtClean="0"/>
              <a:t>/</a:t>
            </a:r>
            <a:r>
              <a:rPr lang="el-GR" sz="2800" b="1" dirty="0" smtClean="0"/>
              <a:t>μ</a:t>
            </a:r>
            <a:r>
              <a:rPr lang="en-US" sz="2800" b="1" dirty="0" smtClean="0"/>
              <a:t> beams and are suitable for low rep-rate, 4-MW class drive beams</a:t>
            </a:r>
            <a:endParaRPr lang="en-US" sz="3600" b="1" dirty="0" smtClean="0"/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3200" b="1" dirty="0" smtClean="0"/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3200" b="1" dirty="0" smtClean="0"/>
              <a:t>       </a:t>
            </a:r>
          </a:p>
          <a:p>
            <a:pPr marL="223838" lvl="1" indent="0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3200" b="1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Backup Slides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848600" cy="609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sz="3600"/>
              <a:t>The Neutrino Factory Target Concept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en-US" b="1"/>
              <a:t>Maximize Pion/Muon Production</a:t>
            </a:r>
          </a:p>
          <a:p>
            <a:pPr lvl="1">
              <a:buClr>
                <a:schemeClr val="tx2"/>
              </a:buClr>
            </a:pPr>
            <a:r>
              <a:rPr lang="en-US" altLang="en-US" b="1"/>
              <a:t>Soft-pion Production</a:t>
            </a:r>
          </a:p>
          <a:p>
            <a:pPr lvl="1">
              <a:buClr>
                <a:schemeClr val="tx2"/>
              </a:buClr>
            </a:pPr>
            <a:r>
              <a:rPr lang="en-US" altLang="en-US" b="1"/>
              <a:t>High-Z materials</a:t>
            </a:r>
          </a:p>
          <a:p>
            <a:pPr lvl="1">
              <a:buClr>
                <a:schemeClr val="tx2"/>
              </a:buClr>
            </a:pPr>
            <a:r>
              <a:rPr lang="en-US" altLang="en-US" b="1"/>
              <a:t>High-Magnetic Field </a:t>
            </a:r>
          </a:p>
        </p:txBody>
      </p:sp>
      <p:pic>
        <p:nvPicPr>
          <p:cNvPr id="452612" name="Picture 4" descr="t5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1576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6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67000"/>
            <a:ext cx="4013200" cy="4065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724400" y="6124575"/>
            <a:ext cx="187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Palmer, PAC97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wc_shielding_081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3788"/>
            <a:ext cx="83058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1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239000" cy="701675"/>
          </a:xfrm>
        </p:spPr>
        <p:txBody>
          <a:bodyPr anchor="t">
            <a:spAutoFit/>
          </a:bodyPr>
          <a:lstStyle/>
          <a:p>
            <a:r>
              <a:rPr lang="en-US" altLang="en-US" sz="4000"/>
              <a:t>The NF Study 2 Target System</a:t>
            </a:r>
          </a:p>
        </p:txBody>
      </p:sp>
      <p:sp>
        <p:nvSpPr>
          <p:cNvPr id="473092" name="Text Box 26"/>
          <p:cNvSpPr txBox="1">
            <a:spLocks noChangeArrowheads="1"/>
          </p:cNvSpPr>
          <p:nvPr/>
        </p:nvSpPr>
        <p:spPr bwMode="auto">
          <a:xfrm>
            <a:off x="3962400" y="5181600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FF"/>
                </a:solidFill>
                <a:latin typeface="Comic Sans MS" pitchFamily="66" charset="0"/>
              </a:rPr>
              <a:t>Neutrino Factory Study 2 Target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1515"/>
            <a:ext cx="7198660" cy="762000"/>
          </a:xfrm>
        </p:spPr>
        <p:txBody>
          <a:bodyPr/>
          <a:lstStyle/>
          <a:p>
            <a:r>
              <a:rPr lang="en-US" sz="3600" dirty="0" smtClean="0"/>
              <a:t>Production of Intense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</a:t>
            </a:r>
            <a:r>
              <a:rPr lang="en-US" sz="3600" dirty="0" err="1" smtClean="0"/>
              <a:t>Muon</a:t>
            </a:r>
            <a:r>
              <a:rPr lang="en-US" sz="3600" dirty="0" smtClean="0"/>
              <a:t> Beams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772400" cy="685800"/>
          </a:xfrm>
        </p:spPr>
        <p:txBody>
          <a:bodyPr/>
          <a:lstStyle/>
          <a:p>
            <a:r>
              <a:rPr lang="en-US" sz="2400" b="1" dirty="0" err="1"/>
              <a:t>Muon</a:t>
            </a:r>
            <a:r>
              <a:rPr lang="en-US" sz="2400" b="1" dirty="0"/>
              <a:t> beams produced as tertiary </a:t>
            </a:r>
            <a:r>
              <a:rPr lang="en-US" sz="2400" b="1" dirty="0" smtClean="0"/>
              <a:t>beams</a:t>
            </a:r>
            <a:r>
              <a:rPr lang="en-US" sz="2800" b="1" dirty="0" smtClean="0"/>
              <a:t>:   p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l-GR" sz="2800" b="1" dirty="0" smtClean="0">
                <a:sym typeface="Wingdings" pitchFamily="2" charset="2"/>
              </a:rPr>
              <a:t>π</a:t>
            </a:r>
            <a:r>
              <a:rPr lang="en-US" sz="2800" b="1" dirty="0" smtClean="0">
                <a:sym typeface="Wingdings" pitchFamily="2" charset="2"/>
              </a:rPr>
              <a:t>  </a:t>
            </a:r>
            <a:r>
              <a:rPr lang="el-GR" sz="2800" b="1" dirty="0" smtClean="0">
                <a:sym typeface="Wingdings" pitchFamily="2" charset="2"/>
              </a:rPr>
              <a:t>μ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104246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03929"/>
            <a:ext cx="37607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629400" cy="990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Capture Solenoid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6500"/>
            <a:ext cx="8851900" cy="5183270"/>
          </a:xfrm>
        </p:spPr>
        <p:txBody>
          <a:bodyPr>
            <a:normAutofit/>
          </a:bodyPr>
          <a:lstStyle/>
          <a:p>
            <a:r>
              <a:rPr lang="en-US" b="1" dirty="0" smtClean="0"/>
              <a:t>A Neutrino Factory and/or </a:t>
            </a:r>
            <a:r>
              <a:rPr lang="en-US" b="1" dirty="0" err="1" smtClean="0"/>
              <a:t>Muon</a:t>
            </a:r>
            <a:r>
              <a:rPr lang="en-US" b="1" dirty="0" smtClean="0"/>
              <a:t> Collider Facility requires challenging magnet design in several areas:</a:t>
            </a:r>
          </a:p>
          <a:p>
            <a:pPr lvl="1"/>
            <a:r>
              <a:rPr lang="en-US" b="1" dirty="0" smtClean="0"/>
              <a:t>Target Capture SC Solenoid (15T with large aperture) </a:t>
            </a:r>
          </a:p>
          <a:p>
            <a:pPr lvl="1"/>
            <a:r>
              <a:rPr lang="en-US" b="1" dirty="0" smtClean="0"/>
              <a:t>Stored Energy ~ </a:t>
            </a:r>
            <a:r>
              <a:rPr lang="en-US" b="1" dirty="0"/>
              <a:t>3 </a:t>
            </a:r>
            <a:r>
              <a:rPr lang="en-US" b="1" dirty="0" smtClean="0"/>
              <a:t>GJ</a:t>
            </a:r>
          </a:p>
          <a:p>
            <a:pPr lvl="1"/>
            <a:r>
              <a:rPr lang="en-US" b="1" dirty="0"/>
              <a:t>10MW, 5T resistive </a:t>
            </a:r>
            <a:br>
              <a:rPr lang="en-US" b="1" dirty="0"/>
            </a:br>
            <a:r>
              <a:rPr lang="en-US" b="1" dirty="0"/>
              <a:t>coil in high radiation</a:t>
            </a:r>
            <a:br>
              <a:rPr lang="en-US" b="1" dirty="0"/>
            </a:br>
            <a:r>
              <a:rPr lang="en-US" b="1" dirty="0" smtClean="0"/>
              <a:t>environment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Possible application </a:t>
            </a:r>
          </a:p>
          <a:p>
            <a:pPr marL="457200" lvl="1" indent="0">
              <a:buNone/>
            </a:pPr>
            <a:r>
              <a:rPr lang="en-US" b="1" dirty="0" smtClean="0"/>
              <a:t>for High </a:t>
            </a:r>
          </a:p>
          <a:p>
            <a:pPr marL="457200" lvl="1" indent="0">
              <a:buNone/>
            </a:pPr>
            <a:r>
              <a:rPr lang="en-US" b="1" dirty="0" smtClean="0"/>
              <a:t>Temperature</a:t>
            </a:r>
            <a:br>
              <a:rPr lang="en-US" b="1" dirty="0" smtClean="0"/>
            </a:br>
            <a:r>
              <a:rPr lang="en-US" b="1" dirty="0" smtClean="0"/>
              <a:t>Superconducting</a:t>
            </a:r>
            <a:br>
              <a:rPr lang="en-US" b="1" dirty="0" smtClean="0"/>
            </a:br>
            <a:r>
              <a:rPr lang="en-US" b="1" dirty="0" smtClean="0"/>
              <a:t>magnet technology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6014427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Target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05350"/>
          </a:xfrm>
        </p:spPr>
        <p:txBody>
          <a:bodyPr/>
          <a:lstStyle/>
          <a:p>
            <a:r>
              <a:rPr lang="en-US" sz="2800" b="1" dirty="0" smtClean="0"/>
              <a:t>We consider proton beam powers of 1- ,2- and 4-MW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Solid and liquid targets considered: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High-Z,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. W, Hg, </a:t>
            </a:r>
            <a:r>
              <a:rPr lang="en-US" sz="2800" b="1" dirty="0" err="1" smtClean="0"/>
              <a:t>PbBi</a:t>
            </a:r>
            <a:endParaRPr lang="en-US" sz="2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Mid-Z,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. Ga, Cu, 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Low-Z,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.  </a:t>
            </a:r>
            <a:r>
              <a:rPr lang="en-US" sz="2800" b="1" dirty="0" err="1" smtClean="0"/>
              <a:t>Be,C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2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1" descr="CHG-GA-ba0-len-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>
          <a:xfrm>
            <a:off x="247899" y="1219200"/>
            <a:ext cx="4641601" cy="389869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Choice of Target Materials II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57800" y="1219200"/>
            <a:ext cx="3657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High Z  (e.g. Hg)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Mid Z (e.g. Ga)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Low Z (e.g. Carbon)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2876151"/>
            <a:ext cx="3791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>
                <a:solidFill>
                  <a:srgbClr val="FF0000"/>
                </a:solidFill>
              </a:rPr>
              <a:t>25% </a:t>
            </a:r>
            <a:r>
              <a:rPr lang="en-US" sz="2400" b="1" dirty="0" smtClean="0"/>
              <a:t>advantage of using </a:t>
            </a:r>
          </a:p>
          <a:p>
            <a:r>
              <a:rPr lang="en-US" sz="2400" b="1" dirty="0" smtClean="0"/>
              <a:t>high-Z Hg compared to </a:t>
            </a:r>
          </a:p>
          <a:p>
            <a:r>
              <a:rPr lang="en-US" sz="2400" b="1" dirty="0" smtClean="0"/>
              <a:t>low-Z Carbon</a:t>
            </a:r>
          </a:p>
          <a:p>
            <a:r>
              <a:rPr lang="en-US" sz="2400" b="1" dirty="0" smtClean="0"/>
              <a:t>Low-z Carbon is attractive </a:t>
            </a:r>
          </a:p>
          <a:p>
            <a:r>
              <a:rPr lang="en-US" sz="2400" b="1" dirty="0" smtClean="0"/>
              <a:t>due to it’s simplicity and </a:t>
            </a:r>
          </a:p>
          <a:p>
            <a:r>
              <a:rPr lang="en-US" sz="2400" b="1" dirty="0" smtClean="0"/>
              <a:t>robustness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7900" y="5197174"/>
            <a:ext cx="784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Proton Beam: KE = 6.75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Normalization: For Hg  </a:t>
            </a:r>
            <a:r>
              <a:rPr lang="el-GR" sz="2800" b="1" dirty="0" smtClean="0">
                <a:solidFill>
                  <a:srgbClr val="FF0000"/>
                </a:solidFill>
              </a:rPr>
              <a:t>Σ</a:t>
            </a:r>
            <a:r>
              <a:rPr lang="en-US" sz="2800" b="1" dirty="0" smtClean="0">
                <a:solidFill>
                  <a:srgbClr val="FF0000"/>
                </a:solidFill>
              </a:rPr>
              <a:t>(μ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</a:rPr>
              <a:t> + </a:t>
            </a:r>
            <a:r>
              <a:rPr lang="el-GR" sz="2800" b="1" dirty="0" smtClean="0">
                <a:solidFill>
                  <a:srgbClr val="FF0000"/>
                </a:solidFill>
              </a:rPr>
              <a:t>μ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)/proton ≈ 30%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999" y="403031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X. Ding, UCLA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071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Captured Muon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190092" cy="4705350"/>
          </a:xfrm>
        </p:spPr>
      </p:pic>
      <p:sp>
        <p:nvSpPr>
          <p:cNvPr id="5" name="TextBox 4"/>
          <p:cNvSpPr txBox="1"/>
          <p:nvPr/>
        </p:nvSpPr>
        <p:spPr>
          <a:xfrm>
            <a:off x="5478449" y="1752600"/>
            <a:ext cx="367825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  p + Hg</a:t>
            </a:r>
          </a:p>
          <a:p>
            <a:r>
              <a:rPr lang="en-US" sz="2800" b="1" dirty="0" smtClean="0"/>
              <a:t>Total Captured </a:t>
            </a:r>
            <a:r>
              <a:rPr lang="en-US" sz="2800" b="1" dirty="0" err="1" smtClean="0"/>
              <a:t>Muons</a:t>
            </a:r>
            <a:endParaRPr lang="en-US" sz="2800" b="1" dirty="0" smtClean="0"/>
          </a:p>
          <a:p>
            <a:r>
              <a:rPr lang="en-US" sz="2800" b="1" dirty="0"/>
              <a:t>p</a:t>
            </a:r>
            <a:r>
              <a:rPr lang="en-US" sz="2800" b="1" dirty="0" smtClean="0"/>
              <a:t>er incoming protons</a:t>
            </a:r>
          </a:p>
          <a:p>
            <a:endParaRPr lang="en-US" sz="2800" b="1" dirty="0" smtClean="0"/>
          </a:p>
          <a:p>
            <a:r>
              <a:rPr lang="el-GR" sz="3600" b="1" dirty="0" smtClean="0">
                <a:solidFill>
                  <a:srgbClr val="FF0000"/>
                </a:solidFill>
              </a:rPr>
              <a:t>μ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/p = 14.6%</a:t>
            </a:r>
          </a:p>
          <a:p>
            <a:r>
              <a:rPr lang="el-GR" sz="3600" b="1" dirty="0" smtClean="0">
                <a:solidFill>
                  <a:srgbClr val="0000CC"/>
                </a:solidFill>
              </a:rPr>
              <a:t>μ</a:t>
            </a:r>
            <a:r>
              <a:rPr lang="en-US" sz="3600" b="1" baseline="30000" dirty="0" smtClean="0">
                <a:solidFill>
                  <a:srgbClr val="0000CC"/>
                </a:solidFill>
              </a:rPr>
              <a:t>-</a:t>
            </a:r>
            <a:r>
              <a:rPr lang="el-GR" sz="3600" b="1" dirty="0" smtClean="0">
                <a:solidFill>
                  <a:srgbClr val="0000CC"/>
                </a:solidFill>
              </a:rPr>
              <a:t>/</a:t>
            </a:r>
            <a:r>
              <a:rPr lang="en-US" sz="3600" b="1" dirty="0">
                <a:solidFill>
                  <a:srgbClr val="0000CC"/>
                </a:solidFill>
              </a:rPr>
              <a:t>p = </a:t>
            </a:r>
            <a:r>
              <a:rPr lang="en-US" sz="3600" b="1" dirty="0" smtClean="0">
                <a:solidFill>
                  <a:srgbClr val="0000CC"/>
                </a:solidFill>
              </a:rPr>
              <a:t>14.8%</a:t>
            </a:r>
            <a:endParaRPr lang="en-US" sz="3600" b="1" dirty="0">
              <a:solidFill>
                <a:srgbClr val="0000CC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For 6.75GeV protons</a:t>
            </a:r>
          </a:p>
          <a:p>
            <a:r>
              <a:rPr lang="en-US" sz="2800" b="1" dirty="0" smtClean="0"/>
              <a:t>1MW </a:t>
            </a:r>
            <a:r>
              <a:rPr lang="en-US" sz="2800" b="1" dirty="0" smtClean="0">
                <a:sym typeface="Wingdings" panose="05000000000000000000" pitchFamily="2" charset="2"/>
              </a:rPr>
              <a:t> 10 </a:t>
            </a:r>
            <a:r>
              <a:rPr lang="en-US" sz="2800" b="1" baseline="30000" dirty="0" smtClean="0">
                <a:sym typeface="Wingdings" panose="05000000000000000000" pitchFamily="2" charset="2"/>
              </a:rPr>
              <a:t>15</a:t>
            </a:r>
            <a:r>
              <a:rPr lang="en-US" sz="2800" b="1" dirty="0" smtClean="0">
                <a:sym typeface="Wingdings" panose="05000000000000000000" pitchFamily="2" charset="2"/>
              </a:rPr>
              <a:t> protons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44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8798"/>
          <a:stretch/>
        </p:blipFill>
        <p:spPr>
          <a:xfrm>
            <a:off x="-143500" y="1700808"/>
            <a:ext cx="5941240" cy="3220062"/>
          </a:xfrm>
          <a:prstGeom prst="rect">
            <a:avLst/>
          </a:prstGeom>
        </p:spPr>
      </p:pic>
      <p:pic>
        <p:nvPicPr>
          <p:cNvPr id="3" name="Picture 2" descr="140203 beam path 1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0" y="1681544"/>
            <a:ext cx="3208947" cy="15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965" y="3133627"/>
            <a:ext cx="3203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Stainless-steel target vessel (double-walled with intramural He-gas flow for cooling) with graphite target and beam dump, and downstream Be window.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5299" y="1088365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15 T superconducting coil </a:t>
            </a:r>
            <a:r>
              <a:rPr lang="en-US" sz="1600" b="1" dirty="0" err="1" smtClean="0"/>
              <a:t>outsert</a:t>
            </a:r>
            <a:r>
              <a:rPr lang="en-US" sz="1600" b="1" dirty="0" smtClean="0"/>
              <a:t>, </a:t>
            </a:r>
          </a:p>
          <a:p>
            <a:r>
              <a:rPr lang="en-US" sz="1600" b="1" dirty="0" smtClean="0"/>
              <a:t>Stored energy ~ 3 GJ</a:t>
            </a:r>
            <a:r>
              <a:rPr lang="en-US" sz="1600" b="1" dirty="0"/>
              <a:t>,</a:t>
            </a:r>
            <a:r>
              <a:rPr lang="en-US" sz="1600" b="1" dirty="0" smtClean="0"/>
              <a:t>  ~ 100 tons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5756" y="4925023"/>
            <a:ext cx="2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 T copper-coil insert.   Water-cooled, </a:t>
            </a:r>
          </a:p>
          <a:p>
            <a:r>
              <a:rPr lang="en-US" sz="1600" b="1" dirty="0" err="1" smtClean="0"/>
              <a:t>MgO</a:t>
            </a:r>
            <a:r>
              <a:rPr lang="en-US" sz="1600" b="1" dirty="0" smtClean="0"/>
              <a:t> insulated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67305" y="5909162"/>
            <a:ext cx="632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He-gas cooled W-bead shielding (~ 100 tons)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5347" y="1211476"/>
            <a:ext cx="222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Proton beam tube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93" y="4823506"/>
            <a:ext cx="271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Upstream proton beam window</a:t>
            </a:r>
            <a:endParaRPr lang="en-US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97279" y="1546324"/>
            <a:ext cx="222393" cy="1444509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91580" y="3041515"/>
            <a:ext cx="36004" cy="168282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96608" y="1295400"/>
            <a:ext cx="718192" cy="929283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0"/>
          </p:cNvCxnSpPr>
          <p:nvPr/>
        </p:nvCxnSpPr>
        <p:spPr>
          <a:xfrm flipH="1" flipV="1">
            <a:off x="3419500" y="3212977"/>
            <a:ext cx="126386" cy="171204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83968" y="2742531"/>
            <a:ext cx="1758316" cy="248108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283968" y="3408606"/>
            <a:ext cx="1505368" cy="242901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52957" y="276038"/>
            <a:ext cx="5404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cs typeface="Times New Roman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cs typeface="Times New Roman" charset="0"/>
              </a:rPr>
              <a:t> Graphite </a:t>
            </a:r>
            <a:r>
              <a:rPr lang="en-US" sz="4000" b="1" dirty="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cs typeface="Times New Roman" charset="0"/>
              </a:rPr>
              <a:t>arget Core</a:t>
            </a:r>
            <a:endParaRPr lang="en-US" sz="40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585" y="1592796"/>
            <a:ext cx="127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Last</a:t>
            </a:r>
          </a:p>
          <a:p>
            <a:r>
              <a:rPr lang="en-US" sz="1600" b="1" dirty="0" smtClean="0"/>
              <a:t>Final-Focus</a:t>
            </a:r>
          </a:p>
          <a:p>
            <a:r>
              <a:rPr lang="en-US" sz="1600" b="1" dirty="0" smtClean="0"/>
              <a:t>quad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8129" y="2464513"/>
            <a:ext cx="27407" cy="42123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848364" y="2782102"/>
            <a:ext cx="468052" cy="430873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824192" y="2068450"/>
            <a:ext cx="104292" cy="222464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411297" y="4293096"/>
            <a:ext cx="40917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en80-ba65-t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 bwMode="auto">
          <a:xfrm>
            <a:off x="81848" y="2065548"/>
            <a:ext cx="46263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169091"/>
            <a:ext cx="777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cs typeface="Times New Roman" charset="0"/>
              </a:rPr>
              <a:t>Optimization of Carbon Target Dimensions</a:t>
            </a:r>
            <a:endParaRPr lang="en-US" sz="3200" b="1" dirty="0">
              <a:solidFill>
                <a:srgbClr val="FF0000"/>
              </a:solidFill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13" y="2065548"/>
            <a:ext cx="45339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399" y="1447800"/>
            <a:ext cx="1957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Target Radius</a:t>
            </a:r>
          </a:p>
          <a:p>
            <a:r>
              <a:rPr lang="en-US" sz="2000" b="1" dirty="0" smtClean="0"/>
              <a:t>6cm &lt; R &lt; 12cm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67345"/>
            <a:ext cx="3136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Target/Solenoid Axis Angle</a:t>
            </a:r>
          </a:p>
          <a:p>
            <a:r>
              <a:rPr lang="en-US" sz="2000" b="1" dirty="0" smtClean="0"/>
              <a:t>50 </a:t>
            </a:r>
            <a:r>
              <a:rPr lang="en-US" sz="2000" b="1" dirty="0" err="1" smtClean="0"/>
              <a:t>mrad</a:t>
            </a:r>
            <a:r>
              <a:rPr lang="en-US" sz="2000" b="1" dirty="0" smtClean="0"/>
              <a:t> &lt; </a:t>
            </a:r>
            <a:r>
              <a:rPr lang="el-GR" sz="2000" b="1" dirty="0" smtClean="0"/>
              <a:t>θ</a:t>
            </a:r>
            <a:r>
              <a:rPr lang="en-US" sz="2000" b="1" dirty="0" smtClean="0"/>
              <a:t> &lt; 80 </a:t>
            </a:r>
            <a:r>
              <a:rPr lang="en-US" sz="2000" b="1" dirty="0" err="1" smtClean="0"/>
              <a:t>mrad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97157" y="4008648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~15% advantage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for tilted target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243057"/>
            <a:ext cx="2467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Gaussian beam radius</a:t>
            </a:r>
          </a:p>
          <a:p>
            <a:r>
              <a:rPr lang="en-US" sz="1800" b="1" dirty="0" smtClean="0"/>
              <a:t>constrained to ¼ target</a:t>
            </a:r>
          </a:p>
          <a:p>
            <a:r>
              <a:rPr lang="en-US" sz="1800" b="1" dirty="0" smtClean="0"/>
              <a:t>radius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9599" y="118267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X. Ding, UCLA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13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gkirk">
  <a:themeElements>
    <a:clrScheme name="hgkirk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hgki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gkirk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kirk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kir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kirk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kirk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kirk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kirk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Settings\kirk.BNL\Application Data\Microsoft\Templates\hgkirk.pot</Template>
  <TotalTime>92382</TotalTime>
  <Words>1096</Words>
  <Application>Microsoft Office PowerPoint</Application>
  <PresentationFormat>On-screen Show (4:3)</PresentationFormat>
  <Paragraphs>275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Arial</vt:lpstr>
      <vt:lpstr>Calibri</vt:lpstr>
      <vt:lpstr>Comic Sans MS</vt:lpstr>
      <vt:lpstr>Monotype Sorts</vt:lpstr>
      <vt:lpstr>Symbol</vt:lpstr>
      <vt:lpstr>Times New Roman</vt:lpstr>
      <vt:lpstr>Wingdings</vt:lpstr>
      <vt:lpstr>hgkirk</vt:lpstr>
      <vt:lpstr>Custom Design</vt:lpstr>
      <vt:lpstr>Document</vt:lpstr>
      <vt:lpstr>Clip</vt:lpstr>
      <vt:lpstr>Chart</vt:lpstr>
      <vt:lpstr>A MW Class Target System for Muon Beam Production</vt:lpstr>
      <vt:lpstr>High-power Targetry Challenges</vt:lpstr>
      <vt:lpstr>Production of Intense          Muon Beams</vt:lpstr>
      <vt:lpstr>The Capture Solenoid</vt:lpstr>
      <vt:lpstr>Choice of Target Materials</vt:lpstr>
      <vt:lpstr>Choice of Target Materials II</vt:lpstr>
      <vt:lpstr>Captured Muon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Deposition on Carbon Target</vt:lpstr>
      <vt:lpstr>PowerPoint Presentation</vt:lpstr>
      <vt:lpstr>The CERN CNGS Target</vt:lpstr>
      <vt:lpstr>AGS E951:  Graphite &amp; Carbon-Carbon Targets </vt:lpstr>
      <vt:lpstr>                                  24 GeV, 3 x 1012 protons/pulse</vt:lpstr>
      <vt:lpstr>Consider High-Z Targets</vt:lpstr>
      <vt:lpstr>The MERIT Experiment</vt:lpstr>
      <vt:lpstr>Key MERIT Results</vt:lpstr>
      <vt:lpstr>Study with 4 Tp + 4 Tp at 14 GeV, 10 T</vt:lpstr>
      <vt:lpstr>CERN ISOLDE Hg Target Tests</vt:lpstr>
      <vt:lpstr>   Pump-Probe Test</vt:lpstr>
      <vt:lpstr>Key MERIT Results</vt:lpstr>
      <vt:lpstr>PowerPoint Presentation</vt:lpstr>
      <vt:lpstr>Backup Slides</vt:lpstr>
      <vt:lpstr>The Neutrino Factory Target Concept</vt:lpstr>
      <vt:lpstr>The NF Study 2 Target System</vt:lpstr>
    </vt:vector>
  </TitlesOfParts>
  <Company>Brookhaven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Solenoid Collection Systems</dc:title>
  <dc:creator>Harold Kirk</dc:creator>
  <cp:lastModifiedBy>Kirk T McDonald</cp:lastModifiedBy>
  <cp:revision>513</cp:revision>
  <cp:lastPrinted>2012-06-07T18:55:50Z</cp:lastPrinted>
  <dcterms:created xsi:type="dcterms:W3CDTF">2003-05-29T13:42:59Z</dcterms:created>
  <dcterms:modified xsi:type="dcterms:W3CDTF">2014-07-25T15:05:12Z</dcterms:modified>
</cp:coreProperties>
</file>