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handoutMasterIdLst>
    <p:handoutMasterId r:id="rId4"/>
  </p:handoutMasterIdLst>
  <p:sldIdLst>
    <p:sldId id="256" r:id="rId2"/>
  </p:sldIdLst>
  <p:sldSz cx="32918400" cy="43891200"/>
  <p:notesSz cx="7232650" cy="9377363"/>
  <p:custDataLst>
    <p:tags r:id="rId5"/>
  </p:custDataLst>
  <p:defaultTextStyle>
    <a:defPPr>
      <a:defRPr lang="en-US"/>
    </a:defPPr>
    <a:lvl1pPr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1pPr>
    <a:lvl2pPr marL="457200"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2400"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2400"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2400"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2400" kern="1200">
        <a:solidFill>
          <a:schemeClr val="tx1"/>
        </a:solidFill>
        <a:latin typeface="Times New Roman"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3C8CF"/>
    <a:srgbClr val="8785AE"/>
    <a:srgbClr val="A7C1D3"/>
    <a:srgbClr val="F5D697"/>
    <a:srgbClr val="CC9900"/>
    <a:srgbClr val="FF9933"/>
    <a:srgbClr val="969696"/>
    <a:srgbClr val="00FF00"/>
    <a:srgbClr val="3399FF"/>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8454" autoAdjust="0"/>
  </p:normalViewPr>
  <p:slideViewPr>
    <p:cSldViewPr snapToGrid="0" snapToObjects="1">
      <p:cViewPr>
        <p:scale>
          <a:sx n="33" d="100"/>
          <a:sy n="33" d="100"/>
        </p:scale>
        <p:origin x="144" y="5674"/>
      </p:cViewPr>
      <p:guideLst>
        <p:guide orient="horz" pos="13824"/>
        <p:guide pos="10368"/>
      </p:guideLst>
    </p:cSldViewPr>
  </p:slideViewPr>
  <p:outlineViewPr>
    <p:cViewPr>
      <p:scale>
        <a:sx n="25" d="100"/>
        <a:sy n="25"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notesMaster" Target="notesMasters/notesMaster1.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tags" Target="tags/tag1.xml"/><Relationship Id="rId4" Type="http://schemas.openxmlformats.org/officeDocument/2006/relationships/handoutMaster" Target="handoutMasters/handoutMaster1.xml"/><Relationship Id="rId9"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wmf"/><Relationship Id="rId1" Type="http://schemas.openxmlformats.org/officeDocument/2006/relationships/image" Target="../media/image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1026"/>
          <p:cNvSpPr>
            <a:spLocks noGrp="1" noChangeArrowheads="1"/>
          </p:cNvSpPr>
          <p:nvPr>
            <p:ph type="hdr" sz="quarter"/>
          </p:nvPr>
        </p:nvSpPr>
        <p:spPr bwMode="auto">
          <a:xfrm>
            <a:off x="0" y="0"/>
            <a:ext cx="3135313" cy="522288"/>
          </a:xfrm>
          <a:prstGeom prst="rect">
            <a:avLst/>
          </a:prstGeom>
          <a:noFill/>
          <a:ln w="9525">
            <a:noFill/>
            <a:miter lim="800000"/>
            <a:headEnd/>
            <a:tailEnd/>
          </a:ln>
          <a:effectLst/>
        </p:spPr>
        <p:txBody>
          <a:bodyPr vert="horz" wrap="square" lIns="94531" tIns="47266" rIns="94531" bIns="47266" numCol="1" anchor="t" anchorCtr="0" compatLnSpc="1">
            <a:prstTxWarp prst="textNoShape">
              <a:avLst/>
            </a:prstTxWarp>
          </a:bodyPr>
          <a:lstStyle>
            <a:lvl1pPr defTabSz="945718">
              <a:defRPr sz="1200">
                <a:latin typeface="Times New Roman" pitchFamily="18" charset="0"/>
                <a:ea typeface="+mn-ea"/>
                <a:cs typeface="+mn-cs"/>
              </a:defRPr>
            </a:lvl1pPr>
          </a:lstStyle>
          <a:p>
            <a:pPr>
              <a:defRPr/>
            </a:pPr>
            <a:endParaRPr lang="en-US"/>
          </a:p>
        </p:txBody>
      </p:sp>
      <p:sp>
        <p:nvSpPr>
          <p:cNvPr id="4099" name="Rectangle 1027"/>
          <p:cNvSpPr>
            <a:spLocks noGrp="1" noChangeArrowheads="1"/>
          </p:cNvSpPr>
          <p:nvPr>
            <p:ph type="dt" sz="quarter" idx="1"/>
          </p:nvPr>
        </p:nvSpPr>
        <p:spPr bwMode="auto">
          <a:xfrm>
            <a:off x="4097338" y="0"/>
            <a:ext cx="3135312" cy="522288"/>
          </a:xfrm>
          <a:prstGeom prst="rect">
            <a:avLst/>
          </a:prstGeom>
          <a:noFill/>
          <a:ln w="9525">
            <a:noFill/>
            <a:miter lim="800000"/>
            <a:headEnd/>
            <a:tailEnd/>
          </a:ln>
          <a:effectLst/>
        </p:spPr>
        <p:txBody>
          <a:bodyPr vert="horz" wrap="square" lIns="94531" tIns="47266" rIns="94531" bIns="47266" numCol="1" anchor="t" anchorCtr="0" compatLnSpc="1">
            <a:prstTxWarp prst="textNoShape">
              <a:avLst/>
            </a:prstTxWarp>
          </a:bodyPr>
          <a:lstStyle>
            <a:lvl1pPr algn="r" defTabSz="945718">
              <a:defRPr sz="1200">
                <a:latin typeface="Times New Roman" pitchFamily="18" charset="0"/>
                <a:ea typeface="+mn-ea"/>
                <a:cs typeface="+mn-cs"/>
              </a:defRPr>
            </a:lvl1pPr>
          </a:lstStyle>
          <a:p>
            <a:pPr>
              <a:defRPr/>
            </a:pPr>
            <a:endParaRPr lang="en-US"/>
          </a:p>
        </p:txBody>
      </p:sp>
      <p:sp>
        <p:nvSpPr>
          <p:cNvPr id="4100" name="Rectangle 1028"/>
          <p:cNvSpPr>
            <a:spLocks noGrp="1" noChangeArrowheads="1"/>
          </p:cNvSpPr>
          <p:nvPr>
            <p:ph type="ftr" sz="quarter" idx="2"/>
          </p:nvPr>
        </p:nvSpPr>
        <p:spPr bwMode="auto">
          <a:xfrm>
            <a:off x="0" y="8855075"/>
            <a:ext cx="3135313" cy="522288"/>
          </a:xfrm>
          <a:prstGeom prst="rect">
            <a:avLst/>
          </a:prstGeom>
          <a:noFill/>
          <a:ln w="9525">
            <a:noFill/>
            <a:miter lim="800000"/>
            <a:headEnd/>
            <a:tailEnd/>
          </a:ln>
          <a:effectLst/>
        </p:spPr>
        <p:txBody>
          <a:bodyPr vert="horz" wrap="square" lIns="94531" tIns="47266" rIns="94531" bIns="47266" numCol="1" anchor="b" anchorCtr="0" compatLnSpc="1">
            <a:prstTxWarp prst="textNoShape">
              <a:avLst/>
            </a:prstTxWarp>
          </a:bodyPr>
          <a:lstStyle>
            <a:lvl1pPr defTabSz="945718">
              <a:defRPr sz="1200">
                <a:latin typeface="Times New Roman" pitchFamily="18" charset="0"/>
                <a:ea typeface="+mn-ea"/>
                <a:cs typeface="+mn-cs"/>
              </a:defRPr>
            </a:lvl1pPr>
          </a:lstStyle>
          <a:p>
            <a:pPr>
              <a:defRPr/>
            </a:pPr>
            <a:endParaRPr lang="en-US"/>
          </a:p>
        </p:txBody>
      </p:sp>
      <p:sp>
        <p:nvSpPr>
          <p:cNvPr id="4101" name="Rectangle 1029"/>
          <p:cNvSpPr>
            <a:spLocks noGrp="1" noChangeArrowheads="1"/>
          </p:cNvSpPr>
          <p:nvPr>
            <p:ph type="sldNum" sz="quarter" idx="3"/>
          </p:nvPr>
        </p:nvSpPr>
        <p:spPr bwMode="auto">
          <a:xfrm>
            <a:off x="4097338" y="8855075"/>
            <a:ext cx="3135312" cy="522288"/>
          </a:xfrm>
          <a:prstGeom prst="rect">
            <a:avLst/>
          </a:prstGeom>
          <a:noFill/>
          <a:ln w="9525">
            <a:noFill/>
            <a:miter lim="800000"/>
            <a:headEnd/>
            <a:tailEnd/>
          </a:ln>
          <a:effectLst/>
        </p:spPr>
        <p:txBody>
          <a:bodyPr vert="horz" wrap="square" lIns="94531" tIns="47266" rIns="94531" bIns="47266" numCol="1" anchor="b" anchorCtr="0" compatLnSpc="1">
            <a:prstTxWarp prst="textNoShape">
              <a:avLst/>
            </a:prstTxWarp>
          </a:bodyPr>
          <a:lstStyle>
            <a:lvl1pPr algn="r" defTabSz="944563">
              <a:defRPr sz="1200">
                <a:cs typeface="Times New Roman" charset="0"/>
              </a:defRPr>
            </a:lvl1pPr>
          </a:lstStyle>
          <a:p>
            <a:fld id="{F14F88E4-F11E-B84A-A776-7724B88E062A}" type="slidenum">
              <a:rPr lang="en-US"/>
              <a:pPr/>
              <a:t>‹#›</a:t>
            </a:fld>
            <a:endParaRPr lang="en-US"/>
          </a:p>
        </p:txBody>
      </p:sp>
    </p:spTree>
    <p:extLst>
      <p:ext uri="{BB962C8B-B14F-4D97-AF65-F5344CB8AC3E}">
        <p14:creationId xmlns:p14="http://schemas.microsoft.com/office/powerpoint/2010/main" val="20735380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3133725" cy="468313"/>
          </a:xfrm>
          <a:prstGeom prst="rect">
            <a:avLst/>
          </a:prstGeom>
          <a:noFill/>
          <a:ln w="9525">
            <a:noFill/>
            <a:miter lim="800000"/>
            <a:headEnd/>
            <a:tailEnd/>
          </a:ln>
          <a:effectLst/>
        </p:spPr>
        <p:txBody>
          <a:bodyPr vert="horz" wrap="square" lIns="18491" tIns="9247" rIns="18491" bIns="9247" numCol="1" anchor="t" anchorCtr="0" compatLnSpc="1">
            <a:prstTxWarp prst="textNoShape">
              <a:avLst/>
            </a:prstTxWarp>
          </a:bodyPr>
          <a:lstStyle>
            <a:lvl1pPr defTabSz="185611">
              <a:defRPr sz="200">
                <a:latin typeface="Times New Roman" pitchFamily="18" charset="0"/>
                <a:ea typeface="+mn-ea"/>
                <a:cs typeface="+mn-cs"/>
              </a:defRPr>
            </a:lvl1pPr>
          </a:lstStyle>
          <a:p>
            <a:pPr>
              <a:defRPr/>
            </a:pPr>
            <a:endParaRPr lang="en-US"/>
          </a:p>
        </p:txBody>
      </p:sp>
      <p:sp>
        <p:nvSpPr>
          <p:cNvPr id="10243" name="Rectangle 3"/>
          <p:cNvSpPr>
            <a:spLocks noGrp="1" noChangeArrowheads="1"/>
          </p:cNvSpPr>
          <p:nvPr>
            <p:ph type="dt" idx="1"/>
          </p:nvPr>
        </p:nvSpPr>
        <p:spPr bwMode="auto">
          <a:xfrm>
            <a:off x="4095750" y="0"/>
            <a:ext cx="3135313" cy="468313"/>
          </a:xfrm>
          <a:prstGeom prst="rect">
            <a:avLst/>
          </a:prstGeom>
          <a:noFill/>
          <a:ln w="9525">
            <a:noFill/>
            <a:miter lim="800000"/>
            <a:headEnd/>
            <a:tailEnd/>
          </a:ln>
          <a:effectLst/>
        </p:spPr>
        <p:txBody>
          <a:bodyPr vert="horz" wrap="square" lIns="18491" tIns="9247" rIns="18491" bIns="9247" numCol="1" anchor="t" anchorCtr="0" compatLnSpc="1">
            <a:prstTxWarp prst="textNoShape">
              <a:avLst/>
            </a:prstTxWarp>
          </a:bodyPr>
          <a:lstStyle>
            <a:lvl1pPr algn="r" defTabSz="185611">
              <a:defRPr sz="200">
                <a:latin typeface="Times New Roman" pitchFamily="18" charset="0"/>
                <a:ea typeface="+mn-ea"/>
                <a:cs typeface="+mn-cs"/>
              </a:defRPr>
            </a:lvl1pPr>
          </a:lstStyle>
          <a:p>
            <a:pPr>
              <a:defRPr/>
            </a:pPr>
            <a:endParaRPr lang="en-US"/>
          </a:p>
        </p:txBody>
      </p:sp>
      <p:sp>
        <p:nvSpPr>
          <p:cNvPr id="14340" name="Rectangle 4"/>
          <p:cNvSpPr>
            <a:spLocks noGrp="1" noRot="1" noChangeAspect="1" noChangeArrowheads="1" noTextEdit="1"/>
          </p:cNvSpPr>
          <p:nvPr>
            <p:ph type="sldImg" idx="2"/>
          </p:nvPr>
        </p:nvSpPr>
        <p:spPr bwMode="auto">
          <a:xfrm>
            <a:off x="2297113" y="704850"/>
            <a:ext cx="2638425" cy="35179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0245" name="Rectangle 5"/>
          <p:cNvSpPr>
            <a:spLocks noGrp="1" noChangeArrowheads="1"/>
          </p:cNvSpPr>
          <p:nvPr>
            <p:ph type="body" sz="quarter" idx="3"/>
          </p:nvPr>
        </p:nvSpPr>
        <p:spPr bwMode="auto">
          <a:xfrm>
            <a:off x="723900" y="4454525"/>
            <a:ext cx="5784850" cy="4221163"/>
          </a:xfrm>
          <a:prstGeom prst="rect">
            <a:avLst/>
          </a:prstGeom>
          <a:noFill/>
          <a:ln w="9525">
            <a:noFill/>
            <a:miter lim="800000"/>
            <a:headEnd/>
            <a:tailEnd/>
          </a:ln>
          <a:effectLst/>
        </p:spPr>
        <p:txBody>
          <a:bodyPr vert="horz" wrap="square" lIns="18491" tIns="9247" rIns="18491" bIns="9247"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0246" name="Rectangle 6"/>
          <p:cNvSpPr>
            <a:spLocks noGrp="1" noChangeArrowheads="1"/>
          </p:cNvSpPr>
          <p:nvPr>
            <p:ph type="ftr" sz="quarter" idx="4"/>
          </p:nvPr>
        </p:nvSpPr>
        <p:spPr bwMode="auto">
          <a:xfrm>
            <a:off x="0" y="8907463"/>
            <a:ext cx="3133725" cy="466725"/>
          </a:xfrm>
          <a:prstGeom prst="rect">
            <a:avLst/>
          </a:prstGeom>
          <a:noFill/>
          <a:ln w="9525">
            <a:noFill/>
            <a:miter lim="800000"/>
            <a:headEnd/>
            <a:tailEnd/>
          </a:ln>
          <a:effectLst/>
        </p:spPr>
        <p:txBody>
          <a:bodyPr vert="horz" wrap="square" lIns="18491" tIns="9247" rIns="18491" bIns="9247" numCol="1" anchor="b" anchorCtr="0" compatLnSpc="1">
            <a:prstTxWarp prst="textNoShape">
              <a:avLst/>
            </a:prstTxWarp>
          </a:bodyPr>
          <a:lstStyle>
            <a:lvl1pPr defTabSz="185611">
              <a:defRPr sz="200">
                <a:latin typeface="Times New Roman" pitchFamily="18" charset="0"/>
                <a:ea typeface="+mn-ea"/>
                <a:cs typeface="+mn-cs"/>
              </a:defRPr>
            </a:lvl1pPr>
          </a:lstStyle>
          <a:p>
            <a:pPr>
              <a:defRPr/>
            </a:pPr>
            <a:endParaRPr lang="en-US"/>
          </a:p>
        </p:txBody>
      </p:sp>
      <p:sp>
        <p:nvSpPr>
          <p:cNvPr id="10247" name="Rectangle 7"/>
          <p:cNvSpPr>
            <a:spLocks noGrp="1" noChangeArrowheads="1"/>
          </p:cNvSpPr>
          <p:nvPr>
            <p:ph type="sldNum" sz="quarter" idx="5"/>
          </p:nvPr>
        </p:nvSpPr>
        <p:spPr bwMode="auto">
          <a:xfrm>
            <a:off x="4095750" y="8907463"/>
            <a:ext cx="3135313" cy="466725"/>
          </a:xfrm>
          <a:prstGeom prst="rect">
            <a:avLst/>
          </a:prstGeom>
          <a:noFill/>
          <a:ln w="9525">
            <a:noFill/>
            <a:miter lim="800000"/>
            <a:headEnd/>
            <a:tailEnd/>
          </a:ln>
          <a:effectLst/>
        </p:spPr>
        <p:txBody>
          <a:bodyPr vert="horz" wrap="square" lIns="18491" tIns="9247" rIns="18491" bIns="9247" numCol="1" anchor="b" anchorCtr="0" compatLnSpc="1">
            <a:prstTxWarp prst="textNoShape">
              <a:avLst/>
            </a:prstTxWarp>
          </a:bodyPr>
          <a:lstStyle>
            <a:lvl1pPr algn="r" defTabSz="184150">
              <a:defRPr sz="200">
                <a:cs typeface="Times New Roman" charset="0"/>
              </a:defRPr>
            </a:lvl1pPr>
          </a:lstStyle>
          <a:p>
            <a:fld id="{B1F903FE-D65F-634F-A48D-A39B1EED3CBA}" type="slidenum">
              <a:rPr lang="en-US"/>
              <a:pPr/>
              <a:t>‹#›</a:t>
            </a:fld>
            <a:endParaRPr lang="en-US"/>
          </a:p>
        </p:txBody>
      </p:sp>
    </p:spTree>
    <p:extLst>
      <p:ext uri="{BB962C8B-B14F-4D97-AF65-F5344CB8AC3E}">
        <p14:creationId xmlns:p14="http://schemas.microsoft.com/office/powerpoint/2010/main" val="190262743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68677" y="13635567"/>
            <a:ext cx="27981048" cy="9406467"/>
          </a:xfrm>
        </p:spPr>
        <p:txBody>
          <a:bodyPr/>
          <a:lstStyle/>
          <a:p>
            <a:r>
              <a:rPr lang="en-US" smtClean="0"/>
              <a:t>Click to edit Master title style</a:t>
            </a:r>
            <a:endParaRPr lang="en-US"/>
          </a:p>
        </p:txBody>
      </p:sp>
      <p:sp>
        <p:nvSpPr>
          <p:cNvPr id="3" name="Subtitle 2"/>
          <p:cNvSpPr>
            <a:spLocks noGrp="1"/>
          </p:cNvSpPr>
          <p:nvPr>
            <p:ph type="subTitle" idx="1"/>
          </p:nvPr>
        </p:nvSpPr>
        <p:spPr>
          <a:xfrm>
            <a:off x="4937352" y="24870834"/>
            <a:ext cx="23043697" cy="11218333"/>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D89EFEFB-9CD5-4C4B-B4A5-A94FE955DC15}" type="slidenum">
              <a:rPr lang="en-US"/>
              <a:pPr/>
              <a:t>‹#›</a:t>
            </a:fld>
            <a:endParaRPr lang="en-US"/>
          </a:p>
        </p:txBody>
      </p:sp>
    </p:spTree>
    <p:extLst>
      <p:ext uri="{BB962C8B-B14F-4D97-AF65-F5344CB8AC3E}">
        <p14:creationId xmlns:p14="http://schemas.microsoft.com/office/powerpoint/2010/main" val="32602354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1BAAA4ED-EAB8-FE43-97F1-879667A053B0}" type="slidenum">
              <a:rPr lang="en-US"/>
              <a:pPr/>
              <a:t>‹#›</a:t>
            </a:fld>
            <a:endParaRPr lang="en-US"/>
          </a:p>
        </p:txBody>
      </p:sp>
    </p:spTree>
    <p:extLst>
      <p:ext uri="{BB962C8B-B14F-4D97-AF65-F5344CB8AC3E}">
        <p14:creationId xmlns:p14="http://schemas.microsoft.com/office/powerpoint/2010/main" val="25390973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3453952" y="3896784"/>
            <a:ext cx="6994752" cy="35117616"/>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469697" y="3896784"/>
            <a:ext cx="20886284" cy="3511761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9413CAE5-4566-8F47-889C-2D07FD55D3EA}" type="slidenum">
              <a:rPr lang="en-US"/>
              <a:pPr/>
              <a:t>‹#›</a:t>
            </a:fld>
            <a:endParaRPr lang="en-US"/>
          </a:p>
        </p:txBody>
      </p:sp>
    </p:spTree>
    <p:extLst>
      <p:ext uri="{BB962C8B-B14F-4D97-AF65-F5344CB8AC3E}">
        <p14:creationId xmlns:p14="http://schemas.microsoft.com/office/powerpoint/2010/main" val="37424013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2216A0F7-33F4-9642-B7A6-24E6634B7D4D}" type="slidenum">
              <a:rPr lang="en-US"/>
              <a:pPr/>
              <a:t>‹#›</a:t>
            </a:fld>
            <a:endParaRPr lang="en-US"/>
          </a:p>
        </p:txBody>
      </p:sp>
    </p:spTree>
    <p:extLst>
      <p:ext uri="{BB962C8B-B14F-4D97-AF65-F5344CB8AC3E}">
        <p14:creationId xmlns:p14="http://schemas.microsoft.com/office/powerpoint/2010/main" val="28138755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600326" y="28204586"/>
            <a:ext cx="27981048" cy="8716433"/>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2600326" y="18603384"/>
            <a:ext cx="27981048" cy="96012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F7B48BAD-F5F9-D744-A585-E03611AB461C}" type="slidenum">
              <a:rPr lang="en-US"/>
              <a:pPr/>
              <a:t>‹#›</a:t>
            </a:fld>
            <a:endParaRPr lang="en-US"/>
          </a:p>
        </p:txBody>
      </p:sp>
    </p:spTree>
    <p:extLst>
      <p:ext uri="{BB962C8B-B14F-4D97-AF65-F5344CB8AC3E}">
        <p14:creationId xmlns:p14="http://schemas.microsoft.com/office/powerpoint/2010/main" val="32419436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469697" y="12680953"/>
            <a:ext cx="13940518" cy="2633344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6508186" y="12680953"/>
            <a:ext cx="13940518" cy="2633344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E0B21213-F9C7-914E-BFB2-93B4706641C3}" type="slidenum">
              <a:rPr lang="en-US"/>
              <a:pPr/>
              <a:t>‹#›</a:t>
            </a:fld>
            <a:endParaRPr lang="en-US"/>
          </a:p>
        </p:txBody>
      </p:sp>
    </p:spTree>
    <p:extLst>
      <p:ext uri="{BB962C8B-B14F-4D97-AF65-F5344CB8AC3E}">
        <p14:creationId xmlns:p14="http://schemas.microsoft.com/office/powerpoint/2010/main" val="22881119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46125" y="1756833"/>
            <a:ext cx="29626152" cy="73152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646125" y="9825569"/>
            <a:ext cx="14544675" cy="409363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646125" y="13919202"/>
            <a:ext cx="14544675" cy="2528781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6722498" y="9825569"/>
            <a:ext cx="14549778" cy="409363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16722498" y="13919202"/>
            <a:ext cx="14549778" cy="2528781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4CE3D126-D142-D140-A57E-1D86DC709D94}" type="slidenum">
              <a:rPr lang="en-US"/>
              <a:pPr/>
              <a:t>‹#›</a:t>
            </a:fld>
            <a:endParaRPr lang="en-US"/>
          </a:p>
        </p:txBody>
      </p:sp>
    </p:spTree>
    <p:extLst>
      <p:ext uri="{BB962C8B-B14F-4D97-AF65-F5344CB8AC3E}">
        <p14:creationId xmlns:p14="http://schemas.microsoft.com/office/powerpoint/2010/main" val="22297812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0827D5E2-0C28-EE4F-8129-86B4C0392DF9}" type="slidenum">
              <a:rPr lang="en-US"/>
              <a:pPr/>
              <a:t>‹#›</a:t>
            </a:fld>
            <a:endParaRPr lang="en-US"/>
          </a:p>
        </p:txBody>
      </p:sp>
    </p:spTree>
    <p:extLst>
      <p:ext uri="{BB962C8B-B14F-4D97-AF65-F5344CB8AC3E}">
        <p14:creationId xmlns:p14="http://schemas.microsoft.com/office/powerpoint/2010/main" val="16643415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5438927F-FACB-1D4C-A51D-7DADA2DB96F2}" type="slidenum">
              <a:rPr lang="en-US"/>
              <a:pPr/>
              <a:t>‹#›</a:t>
            </a:fld>
            <a:endParaRPr lang="en-US"/>
          </a:p>
        </p:txBody>
      </p:sp>
    </p:spTree>
    <p:extLst>
      <p:ext uri="{BB962C8B-B14F-4D97-AF65-F5344CB8AC3E}">
        <p14:creationId xmlns:p14="http://schemas.microsoft.com/office/powerpoint/2010/main" val="5425740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46125" y="1748367"/>
            <a:ext cx="10829925" cy="74358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12869976" y="1748367"/>
            <a:ext cx="18402300" cy="374586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646125" y="9184217"/>
            <a:ext cx="10829925" cy="300228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AEEADE62-DD6A-E041-A770-96B136C3E1AA}" type="slidenum">
              <a:rPr lang="en-US"/>
              <a:pPr/>
              <a:t>‹#›</a:t>
            </a:fld>
            <a:endParaRPr lang="en-US"/>
          </a:p>
        </p:txBody>
      </p:sp>
    </p:spTree>
    <p:extLst>
      <p:ext uri="{BB962C8B-B14F-4D97-AF65-F5344CB8AC3E}">
        <p14:creationId xmlns:p14="http://schemas.microsoft.com/office/powerpoint/2010/main" val="33937038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51827" y="30723419"/>
            <a:ext cx="19751448" cy="3627967"/>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6451827" y="3922186"/>
            <a:ext cx="19751448" cy="2633344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6451827" y="34351386"/>
            <a:ext cx="19751448" cy="51498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374E3913-8A65-0C4A-AACA-9CC078A2A06A}" type="slidenum">
              <a:rPr lang="en-US"/>
              <a:pPr/>
              <a:t>‹#›</a:t>
            </a:fld>
            <a:endParaRPr lang="en-US"/>
          </a:p>
        </p:txBody>
      </p:sp>
    </p:spTree>
    <p:extLst>
      <p:ext uri="{BB962C8B-B14F-4D97-AF65-F5344CB8AC3E}">
        <p14:creationId xmlns:p14="http://schemas.microsoft.com/office/powerpoint/2010/main" val="31039370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468563" y="3897313"/>
            <a:ext cx="27981275" cy="731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83445" tIns="41722" rIns="83445" bIns="41722"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2468563" y="12680950"/>
            <a:ext cx="27981275" cy="263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83445" tIns="41722" rIns="83445" bIns="41722"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2468563" y="39993888"/>
            <a:ext cx="6858000" cy="2917825"/>
          </a:xfrm>
          <a:prstGeom prst="rect">
            <a:avLst/>
          </a:prstGeom>
          <a:noFill/>
          <a:ln w="9525">
            <a:noFill/>
            <a:miter lim="800000"/>
            <a:headEnd/>
            <a:tailEnd/>
          </a:ln>
          <a:effectLst/>
        </p:spPr>
        <p:txBody>
          <a:bodyPr vert="horz" wrap="square" lIns="83445" tIns="41722" rIns="83445" bIns="41722" numCol="1" anchor="t" anchorCtr="0" compatLnSpc="1">
            <a:prstTxWarp prst="textNoShape">
              <a:avLst/>
            </a:prstTxWarp>
          </a:bodyPr>
          <a:lstStyle>
            <a:lvl1pPr>
              <a:defRPr sz="1400">
                <a:latin typeface="Times New Roman" pitchFamily="18" charset="0"/>
                <a:ea typeface="+mn-ea"/>
                <a:cs typeface="+mn-cs"/>
              </a:defRPr>
            </a:lvl1pPr>
          </a:lstStyle>
          <a:p>
            <a:pPr>
              <a:defRPr/>
            </a:pPr>
            <a:endParaRPr lang="en-US"/>
          </a:p>
        </p:txBody>
      </p:sp>
      <p:sp>
        <p:nvSpPr>
          <p:cNvPr id="1029" name="Rectangle 5"/>
          <p:cNvSpPr>
            <a:spLocks noGrp="1" noChangeArrowheads="1"/>
          </p:cNvSpPr>
          <p:nvPr>
            <p:ph type="ftr" sz="quarter" idx="3"/>
          </p:nvPr>
        </p:nvSpPr>
        <p:spPr bwMode="auto">
          <a:xfrm>
            <a:off x="11247438" y="39993888"/>
            <a:ext cx="10425112" cy="2917825"/>
          </a:xfrm>
          <a:prstGeom prst="rect">
            <a:avLst/>
          </a:prstGeom>
          <a:noFill/>
          <a:ln w="9525">
            <a:noFill/>
            <a:miter lim="800000"/>
            <a:headEnd/>
            <a:tailEnd/>
          </a:ln>
          <a:effectLst/>
        </p:spPr>
        <p:txBody>
          <a:bodyPr vert="horz" wrap="square" lIns="83445" tIns="41722" rIns="83445" bIns="41722" numCol="1" anchor="t" anchorCtr="0" compatLnSpc="1">
            <a:prstTxWarp prst="textNoShape">
              <a:avLst/>
            </a:prstTxWarp>
          </a:bodyPr>
          <a:lstStyle>
            <a:lvl1pPr algn="ctr">
              <a:defRPr sz="1400">
                <a:latin typeface="Times New Roman" pitchFamily="18" charset="0"/>
                <a:ea typeface="+mn-ea"/>
                <a:cs typeface="+mn-cs"/>
              </a:defRPr>
            </a:lvl1pPr>
          </a:lstStyle>
          <a:p>
            <a:pPr>
              <a:defRPr/>
            </a:pPr>
            <a:endParaRPr lang="en-US"/>
          </a:p>
        </p:txBody>
      </p:sp>
      <p:sp>
        <p:nvSpPr>
          <p:cNvPr id="1030" name="Rectangle 6"/>
          <p:cNvSpPr>
            <a:spLocks noGrp="1" noChangeArrowheads="1"/>
          </p:cNvSpPr>
          <p:nvPr>
            <p:ph type="sldNum" sz="quarter" idx="4"/>
          </p:nvPr>
        </p:nvSpPr>
        <p:spPr bwMode="auto">
          <a:xfrm>
            <a:off x="23591838" y="39993888"/>
            <a:ext cx="6858000" cy="2917825"/>
          </a:xfrm>
          <a:prstGeom prst="rect">
            <a:avLst/>
          </a:prstGeom>
          <a:noFill/>
          <a:ln w="9525">
            <a:noFill/>
            <a:miter lim="800000"/>
            <a:headEnd/>
            <a:tailEnd/>
          </a:ln>
          <a:effectLst/>
        </p:spPr>
        <p:txBody>
          <a:bodyPr vert="horz" wrap="square" lIns="83445" tIns="41722" rIns="83445" bIns="41722" numCol="1" anchor="t" anchorCtr="0" compatLnSpc="1">
            <a:prstTxWarp prst="textNoShape">
              <a:avLst/>
            </a:prstTxWarp>
          </a:bodyPr>
          <a:lstStyle>
            <a:lvl1pPr algn="r">
              <a:defRPr sz="1400">
                <a:cs typeface="Times New Roman" charset="0"/>
              </a:defRPr>
            </a:lvl1pPr>
          </a:lstStyle>
          <a:p>
            <a:fld id="{34D671FC-4FD2-A749-B86D-6B2F839FD1CC}"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838200" rtl="0" eaLnBrk="0" fontAlgn="base" hangingPunct="0">
        <a:spcBef>
          <a:spcPct val="0"/>
        </a:spcBef>
        <a:spcAft>
          <a:spcPct val="0"/>
        </a:spcAft>
        <a:defRPr sz="4300">
          <a:solidFill>
            <a:schemeClr val="tx2"/>
          </a:solidFill>
          <a:latin typeface="+mj-lt"/>
          <a:ea typeface="ＭＳ Ｐゴシック" charset="-128"/>
          <a:cs typeface="ＭＳ Ｐゴシック" charset="-128"/>
        </a:defRPr>
      </a:lvl1pPr>
      <a:lvl2pPr algn="ctr" defTabSz="838200" rtl="0" eaLnBrk="0" fontAlgn="base" hangingPunct="0">
        <a:spcBef>
          <a:spcPct val="0"/>
        </a:spcBef>
        <a:spcAft>
          <a:spcPct val="0"/>
        </a:spcAft>
        <a:defRPr sz="4300">
          <a:solidFill>
            <a:schemeClr val="tx2"/>
          </a:solidFill>
          <a:latin typeface="Times New Roman" pitchFamily="18" charset="0"/>
          <a:ea typeface="ＭＳ Ｐゴシック" charset="-128"/>
          <a:cs typeface="ＭＳ Ｐゴシック" charset="-128"/>
        </a:defRPr>
      </a:lvl2pPr>
      <a:lvl3pPr algn="ctr" defTabSz="838200" rtl="0" eaLnBrk="0" fontAlgn="base" hangingPunct="0">
        <a:spcBef>
          <a:spcPct val="0"/>
        </a:spcBef>
        <a:spcAft>
          <a:spcPct val="0"/>
        </a:spcAft>
        <a:defRPr sz="4300">
          <a:solidFill>
            <a:schemeClr val="tx2"/>
          </a:solidFill>
          <a:latin typeface="Times New Roman" pitchFamily="18" charset="0"/>
          <a:ea typeface="ＭＳ Ｐゴシック" charset="-128"/>
          <a:cs typeface="ＭＳ Ｐゴシック" charset="-128"/>
        </a:defRPr>
      </a:lvl3pPr>
      <a:lvl4pPr algn="ctr" defTabSz="838200" rtl="0" eaLnBrk="0" fontAlgn="base" hangingPunct="0">
        <a:spcBef>
          <a:spcPct val="0"/>
        </a:spcBef>
        <a:spcAft>
          <a:spcPct val="0"/>
        </a:spcAft>
        <a:defRPr sz="4300">
          <a:solidFill>
            <a:schemeClr val="tx2"/>
          </a:solidFill>
          <a:latin typeface="Times New Roman" pitchFamily="18" charset="0"/>
          <a:ea typeface="ＭＳ Ｐゴシック" charset="-128"/>
          <a:cs typeface="ＭＳ Ｐゴシック" charset="-128"/>
        </a:defRPr>
      </a:lvl4pPr>
      <a:lvl5pPr algn="ctr" defTabSz="838200" rtl="0" eaLnBrk="0" fontAlgn="base" hangingPunct="0">
        <a:spcBef>
          <a:spcPct val="0"/>
        </a:spcBef>
        <a:spcAft>
          <a:spcPct val="0"/>
        </a:spcAft>
        <a:defRPr sz="4300">
          <a:solidFill>
            <a:schemeClr val="tx2"/>
          </a:solidFill>
          <a:latin typeface="Times New Roman" pitchFamily="18" charset="0"/>
          <a:ea typeface="ＭＳ Ｐゴシック" charset="-128"/>
          <a:cs typeface="ＭＳ Ｐゴシック" charset="-128"/>
        </a:defRPr>
      </a:lvl5pPr>
      <a:lvl6pPr marL="457200" algn="ctr" defTabSz="838200" rtl="0" fontAlgn="base">
        <a:spcBef>
          <a:spcPct val="0"/>
        </a:spcBef>
        <a:spcAft>
          <a:spcPct val="0"/>
        </a:spcAft>
        <a:defRPr sz="4300">
          <a:solidFill>
            <a:schemeClr val="tx2"/>
          </a:solidFill>
          <a:latin typeface="Times New Roman" pitchFamily="18" charset="0"/>
        </a:defRPr>
      </a:lvl6pPr>
      <a:lvl7pPr marL="914400" algn="ctr" defTabSz="838200" rtl="0" fontAlgn="base">
        <a:spcBef>
          <a:spcPct val="0"/>
        </a:spcBef>
        <a:spcAft>
          <a:spcPct val="0"/>
        </a:spcAft>
        <a:defRPr sz="4300">
          <a:solidFill>
            <a:schemeClr val="tx2"/>
          </a:solidFill>
          <a:latin typeface="Times New Roman" pitchFamily="18" charset="0"/>
        </a:defRPr>
      </a:lvl7pPr>
      <a:lvl8pPr marL="1371600" algn="ctr" defTabSz="838200" rtl="0" fontAlgn="base">
        <a:spcBef>
          <a:spcPct val="0"/>
        </a:spcBef>
        <a:spcAft>
          <a:spcPct val="0"/>
        </a:spcAft>
        <a:defRPr sz="4300">
          <a:solidFill>
            <a:schemeClr val="tx2"/>
          </a:solidFill>
          <a:latin typeface="Times New Roman" pitchFamily="18" charset="0"/>
        </a:defRPr>
      </a:lvl8pPr>
      <a:lvl9pPr marL="1828800" algn="ctr" defTabSz="838200" rtl="0" fontAlgn="base">
        <a:spcBef>
          <a:spcPct val="0"/>
        </a:spcBef>
        <a:spcAft>
          <a:spcPct val="0"/>
        </a:spcAft>
        <a:defRPr sz="4300">
          <a:solidFill>
            <a:schemeClr val="tx2"/>
          </a:solidFill>
          <a:latin typeface="Times New Roman" pitchFamily="18" charset="0"/>
        </a:defRPr>
      </a:lvl9pPr>
    </p:titleStyle>
    <p:bodyStyle>
      <a:lvl1pPr marL="311150" indent="-311150" algn="l" defTabSz="838200" rtl="0" eaLnBrk="0" fontAlgn="base" hangingPunct="0">
        <a:spcBef>
          <a:spcPct val="20000"/>
        </a:spcBef>
        <a:spcAft>
          <a:spcPct val="0"/>
        </a:spcAft>
        <a:buChar char="•"/>
        <a:defRPr sz="3000">
          <a:solidFill>
            <a:schemeClr val="tx1"/>
          </a:solidFill>
          <a:latin typeface="+mn-lt"/>
          <a:ea typeface="ＭＳ Ｐゴシック" charset="-128"/>
          <a:cs typeface="ＭＳ Ｐゴシック" charset="-128"/>
        </a:defRPr>
      </a:lvl1pPr>
      <a:lvl2pPr marL="681038" indent="-261938" algn="l" defTabSz="838200" rtl="0" eaLnBrk="0" fontAlgn="base" hangingPunct="0">
        <a:spcBef>
          <a:spcPct val="20000"/>
        </a:spcBef>
        <a:spcAft>
          <a:spcPct val="0"/>
        </a:spcAft>
        <a:buChar char="–"/>
        <a:defRPr sz="2400">
          <a:solidFill>
            <a:schemeClr val="tx1"/>
          </a:solidFill>
          <a:latin typeface="+mn-lt"/>
          <a:ea typeface="ＭＳ Ｐゴシック" charset="-128"/>
        </a:defRPr>
      </a:lvl2pPr>
      <a:lvl3pPr marL="1044575" indent="-206375" algn="l" defTabSz="838200" rtl="0" eaLnBrk="0" fontAlgn="base" hangingPunct="0">
        <a:spcBef>
          <a:spcPct val="20000"/>
        </a:spcBef>
        <a:spcAft>
          <a:spcPct val="0"/>
        </a:spcAft>
        <a:buChar char="•"/>
        <a:defRPr sz="2400">
          <a:solidFill>
            <a:schemeClr val="tx1"/>
          </a:solidFill>
          <a:latin typeface="+mn-lt"/>
          <a:ea typeface="ＭＳ Ｐゴシック" charset="-128"/>
        </a:defRPr>
      </a:lvl3pPr>
      <a:lvl4pPr marL="1463675" indent="-215900" algn="l" defTabSz="838200" rtl="0" eaLnBrk="0" fontAlgn="base" hangingPunct="0">
        <a:spcBef>
          <a:spcPct val="20000"/>
        </a:spcBef>
        <a:spcAft>
          <a:spcPct val="0"/>
        </a:spcAft>
        <a:buChar char="–"/>
        <a:defRPr sz="1900">
          <a:solidFill>
            <a:schemeClr val="tx1"/>
          </a:solidFill>
          <a:latin typeface="+mn-lt"/>
          <a:ea typeface="ＭＳ Ｐゴシック" charset="-128"/>
        </a:defRPr>
      </a:lvl4pPr>
      <a:lvl5pPr marL="1882775" indent="-215900" algn="l" defTabSz="838200" rtl="0" eaLnBrk="0" fontAlgn="base" hangingPunct="0">
        <a:spcBef>
          <a:spcPct val="20000"/>
        </a:spcBef>
        <a:spcAft>
          <a:spcPct val="0"/>
        </a:spcAft>
        <a:buChar char="»"/>
        <a:defRPr sz="1900">
          <a:solidFill>
            <a:schemeClr val="tx1"/>
          </a:solidFill>
          <a:latin typeface="+mn-lt"/>
          <a:ea typeface="ＭＳ Ｐゴシック" charset="-128"/>
        </a:defRPr>
      </a:lvl5pPr>
      <a:lvl6pPr marL="2339975" indent="-215900" algn="l" defTabSz="838200" rtl="0" fontAlgn="base">
        <a:spcBef>
          <a:spcPct val="20000"/>
        </a:spcBef>
        <a:spcAft>
          <a:spcPct val="0"/>
        </a:spcAft>
        <a:buChar char="»"/>
        <a:defRPr sz="1900">
          <a:solidFill>
            <a:schemeClr val="tx1"/>
          </a:solidFill>
          <a:latin typeface="+mn-lt"/>
        </a:defRPr>
      </a:lvl6pPr>
      <a:lvl7pPr marL="2797175" indent="-215900" algn="l" defTabSz="838200" rtl="0" fontAlgn="base">
        <a:spcBef>
          <a:spcPct val="20000"/>
        </a:spcBef>
        <a:spcAft>
          <a:spcPct val="0"/>
        </a:spcAft>
        <a:buChar char="»"/>
        <a:defRPr sz="1900">
          <a:solidFill>
            <a:schemeClr val="tx1"/>
          </a:solidFill>
          <a:latin typeface="+mn-lt"/>
        </a:defRPr>
      </a:lvl7pPr>
      <a:lvl8pPr marL="3254375" indent="-215900" algn="l" defTabSz="838200" rtl="0" fontAlgn="base">
        <a:spcBef>
          <a:spcPct val="20000"/>
        </a:spcBef>
        <a:spcAft>
          <a:spcPct val="0"/>
        </a:spcAft>
        <a:buChar char="»"/>
        <a:defRPr sz="1900">
          <a:solidFill>
            <a:schemeClr val="tx1"/>
          </a:solidFill>
          <a:latin typeface="+mn-lt"/>
        </a:defRPr>
      </a:lvl8pPr>
      <a:lvl9pPr marL="3711575" indent="-215900" algn="l" defTabSz="838200" rtl="0" fontAlgn="base">
        <a:spcBef>
          <a:spcPct val="20000"/>
        </a:spcBef>
        <a:spcAft>
          <a:spcPct val="0"/>
        </a:spcAft>
        <a:buChar char="»"/>
        <a:defRPr sz="19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oleObject" Target="../embeddings/oleObject2.bin"/><Relationship Id="rId13" Type="http://schemas.openxmlformats.org/officeDocument/2006/relationships/image" Target="../media/image8.emf"/><Relationship Id="rId18" Type="http://schemas.openxmlformats.org/officeDocument/2006/relationships/image" Target="../media/image13.emf"/><Relationship Id="rId3" Type="http://schemas.openxmlformats.org/officeDocument/2006/relationships/image" Target="../media/image4.png"/><Relationship Id="rId21" Type="http://schemas.openxmlformats.org/officeDocument/2006/relationships/image" Target="../media/image16.emf"/><Relationship Id="rId7" Type="http://schemas.openxmlformats.org/officeDocument/2006/relationships/image" Target="../media/image1.wmf"/><Relationship Id="rId12" Type="http://schemas.openxmlformats.org/officeDocument/2006/relationships/image" Target="../media/image7.emf"/><Relationship Id="rId17" Type="http://schemas.openxmlformats.org/officeDocument/2006/relationships/image" Target="../media/image12.emf"/><Relationship Id="rId2" Type="http://schemas.openxmlformats.org/officeDocument/2006/relationships/slideLayout" Target="../slideLayouts/slideLayout7.xml"/><Relationship Id="rId16" Type="http://schemas.openxmlformats.org/officeDocument/2006/relationships/image" Target="../media/image11.emf"/><Relationship Id="rId20" Type="http://schemas.openxmlformats.org/officeDocument/2006/relationships/image" Target="../media/image15.emf"/><Relationship Id="rId1" Type="http://schemas.openxmlformats.org/officeDocument/2006/relationships/vmlDrawing" Target="../drawings/vmlDrawing1.vml"/><Relationship Id="rId6" Type="http://schemas.openxmlformats.org/officeDocument/2006/relationships/oleObject" Target="../embeddings/oleObject1.bin"/><Relationship Id="rId11" Type="http://schemas.openxmlformats.org/officeDocument/2006/relationships/image" Target="../media/image3.wmf"/><Relationship Id="rId5" Type="http://schemas.openxmlformats.org/officeDocument/2006/relationships/image" Target="../media/image6.jpeg"/><Relationship Id="rId15" Type="http://schemas.openxmlformats.org/officeDocument/2006/relationships/image" Target="../media/image10.emf"/><Relationship Id="rId23" Type="http://schemas.openxmlformats.org/officeDocument/2006/relationships/image" Target="../media/image18.png"/><Relationship Id="rId10" Type="http://schemas.openxmlformats.org/officeDocument/2006/relationships/oleObject" Target="../embeddings/oleObject3.bin"/><Relationship Id="rId19" Type="http://schemas.openxmlformats.org/officeDocument/2006/relationships/image" Target="../media/image14.emf"/><Relationship Id="rId4" Type="http://schemas.openxmlformats.org/officeDocument/2006/relationships/image" Target="../media/image5.png"/><Relationship Id="rId9" Type="http://schemas.openxmlformats.org/officeDocument/2006/relationships/image" Target="../media/image2.wmf"/><Relationship Id="rId14" Type="http://schemas.openxmlformats.org/officeDocument/2006/relationships/image" Target="../media/image9.jpeg"/><Relationship Id="rId22" Type="http://schemas.openxmlformats.org/officeDocument/2006/relationships/image" Target="../media/image17.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Rounded Rectangle 115"/>
          <p:cNvSpPr/>
          <p:nvPr/>
        </p:nvSpPr>
        <p:spPr>
          <a:xfrm>
            <a:off x="23656905" y="27036462"/>
            <a:ext cx="8250258" cy="7318787"/>
          </a:xfrm>
          <a:prstGeom prst="roundRect">
            <a:avLst>
              <a:gd name="adj" fmla="val 3558"/>
            </a:avLst>
          </a:prstGeom>
          <a:solidFill>
            <a:schemeClr val="accent1">
              <a:lumMod val="40000"/>
              <a:lumOff val="6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97" name="Rounded Rectangle 96"/>
          <p:cNvSpPr/>
          <p:nvPr/>
        </p:nvSpPr>
        <p:spPr>
          <a:xfrm>
            <a:off x="23581360" y="34483040"/>
            <a:ext cx="8402320" cy="5740467"/>
          </a:xfrm>
          <a:prstGeom prst="roundRect">
            <a:avLst>
              <a:gd name="adj" fmla="val 3558"/>
            </a:avLst>
          </a:prstGeom>
          <a:solidFill>
            <a:schemeClr val="accent1">
              <a:lumMod val="40000"/>
              <a:lumOff val="6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19" name="Rounded Rectangle 118"/>
          <p:cNvSpPr/>
          <p:nvPr/>
        </p:nvSpPr>
        <p:spPr bwMode="auto">
          <a:xfrm>
            <a:off x="12793980" y="8941276"/>
            <a:ext cx="10373360" cy="18879344"/>
          </a:xfrm>
          <a:prstGeom prst="roundRect">
            <a:avLst>
              <a:gd name="adj" fmla="val 4642"/>
            </a:avLst>
          </a:prstGeom>
          <a:solidFill>
            <a:schemeClr val="accent1">
              <a:lumMod val="20000"/>
              <a:lumOff val="8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457200" rtl="0" eaLnBrk="1" latinLnBrk="0" hangingPunct="1">
              <a:defRPr sz="2400" kern="1200">
                <a:solidFill>
                  <a:schemeClr val="lt1"/>
                </a:solidFill>
                <a:latin typeface="+mn-lt"/>
                <a:ea typeface="+mn-ea"/>
                <a:cs typeface="+mn-cs"/>
              </a:defRPr>
            </a:lvl6pPr>
            <a:lvl7pPr marL="2743200" algn="l" defTabSz="457200" rtl="0" eaLnBrk="1" latinLnBrk="0" hangingPunct="1">
              <a:defRPr sz="2400" kern="1200">
                <a:solidFill>
                  <a:schemeClr val="lt1"/>
                </a:solidFill>
                <a:latin typeface="+mn-lt"/>
                <a:ea typeface="+mn-ea"/>
                <a:cs typeface="+mn-cs"/>
              </a:defRPr>
            </a:lvl7pPr>
            <a:lvl8pPr marL="3200400" algn="l" defTabSz="457200" rtl="0" eaLnBrk="1" latinLnBrk="0" hangingPunct="1">
              <a:defRPr sz="2400" kern="1200">
                <a:solidFill>
                  <a:schemeClr val="lt1"/>
                </a:solidFill>
                <a:latin typeface="+mn-lt"/>
                <a:ea typeface="+mn-ea"/>
                <a:cs typeface="+mn-cs"/>
              </a:defRPr>
            </a:lvl8pPr>
            <a:lvl9pPr marL="3657600" algn="l" defTabSz="457200" rtl="0" eaLnBrk="1" latinLnBrk="0" hangingPunct="1">
              <a:defRPr sz="2400" kern="1200">
                <a:solidFill>
                  <a:schemeClr val="lt1"/>
                </a:solidFill>
                <a:latin typeface="+mn-lt"/>
                <a:ea typeface="+mn-ea"/>
                <a:cs typeface="+mn-cs"/>
              </a:defRPr>
            </a:lvl9pPr>
          </a:lstStyle>
          <a:p>
            <a:endParaRPr lang="en-US" dirty="0" smtClean="0">
              <a:solidFill>
                <a:srgbClr val="000000"/>
              </a:solidFill>
            </a:endParaRPr>
          </a:p>
        </p:txBody>
      </p:sp>
      <p:sp>
        <p:nvSpPr>
          <p:cNvPr id="146" name="Rounded Rectangle 145"/>
          <p:cNvSpPr/>
          <p:nvPr/>
        </p:nvSpPr>
        <p:spPr>
          <a:xfrm>
            <a:off x="12683350" y="8755063"/>
            <a:ext cx="10607675" cy="31597600"/>
          </a:xfrm>
          <a:prstGeom prst="roundRect">
            <a:avLst>
              <a:gd name="adj" fmla="val 6079"/>
            </a:avLst>
          </a:prstGeom>
          <a:noFill/>
          <a:ln w="50800">
            <a:solidFill>
              <a:schemeClr val="tx1"/>
            </a:solidFill>
          </a:ln>
        </p:spPr>
        <p:style>
          <a:lnRef idx="1">
            <a:schemeClr val="accent1"/>
          </a:lnRef>
          <a:fillRef idx="3">
            <a:schemeClr val="accent1"/>
          </a:fillRef>
          <a:effectRef idx="2">
            <a:schemeClr val="accent1"/>
          </a:effectRef>
          <a:fontRef idx="minor">
            <a:schemeClr val="lt1"/>
          </a:fontRef>
        </p:style>
        <p:txBody>
          <a:bodyPr anchor="ctr">
            <a:normAutofit/>
          </a:bodyPr>
          <a:lstStyle/>
          <a:p>
            <a:pPr algn="ctr">
              <a:defRPr/>
            </a:pPr>
            <a:endParaRPr lang="en-US"/>
          </a:p>
        </p:txBody>
      </p:sp>
      <p:sp>
        <p:nvSpPr>
          <p:cNvPr id="155" name="Rounded Rectangle 154"/>
          <p:cNvSpPr/>
          <p:nvPr/>
        </p:nvSpPr>
        <p:spPr>
          <a:xfrm>
            <a:off x="23484698" y="8743949"/>
            <a:ext cx="8600265" cy="31557913"/>
          </a:xfrm>
          <a:prstGeom prst="roundRect">
            <a:avLst>
              <a:gd name="adj" fmla="val 6079"/>
            </a:avLst>
          </a:prstGeom>
          <a:noFill/>
          <a:ln w="50800">
            <a:solidFill>
              <a:schemeClr val="tx1"/>
            </a:solidFill>
          </a:ln>
        </p:spPr>
        <p:style>
          <a:lnRef idx="1">
            <a:schemeClr val="accent1"/>
          </a:lnRef>
          <a:fillRef idx="3">
            <a:schemeClr val="accent1"/>
          </a:fillRef>
          <a:effectRef idx="2">
            <a:schemeClr val="accent1"/>
          </a:effectRef>
          <a:fontRef idx="minor">
            <a:schemeClr val="lt1"/>
          </a:fontRef>
        </p:style>
        <p:txBody>
          <a:bodyPr anchor="ctr">
            <a:normAutofit/>
          </a:bodyPr>
          <a:lstStyle/>
          <a:p>
            <a:pPr algn="ctr">
              <a:defRPr/>
            </a:pPr>
            <a:endParaRPr lang="en-US" dirty="0"/>
          </a:p>
        </p:txBody>
      </p:sp>
      <p:sp>
        <p:nvSpPr>
          <p:cNvPr id="115" name="Rounded Rectangle 114"/>
          <p:cNvSpPr/>
          <p:nvPr/>
        </p:nvSpPr>
        <p:spPr>
          <a:xfrm>
            <a:off x="23656906" y="19145571"/>
            <a:ext cx="8250258" cy="7697160"/>
          </a:xfrm>
          <a:prstGeom prst="roundRect">
            <a:avLst>
              <a:gd name="adj" fmla="val 2157"/>
            </a:avLst>
          </a:prstGeom>
          <a:solidFill>
            <a:schemeClr val="accent1">
              <a:lumMod val="40000"/>
              <a:lumOff val="6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13" name="Round Same Side Corner Rectangle 112"/>
          <p:cNvSpPr/>
          <p:nvPr/>
        </p:nvSpPr>
        <p:spPr>
          <a:xfrm>
            <a:off x="23656905" y="8928063"/>
            <a:ext cx="8250258" cy="9918737"/>
          </a:xfrm>
          <a:prstGeom prst="round2SameRect">
            <a:avLst>
              <a:gd name="adj1" fmla="val 7809"/>
              <a:gd name="adj2" fmla="val 0"/>
            </a:avLst>
          </a:prstGeom>
          <a:solidFill>
            <a:schemeClr val="accent1">
              <a:lumMod val="40000"/>
              <a:lumOff val="6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45" name="Rounded Rectangle 144"/>
          <p:cNvSpPr/>
          <p:nvPr/>
        </p:nvSpPr>
        <p:spPr>
          <a:xfrm>
            <a:off x="727075" y="8794750"/>
            <a:ext cx="11723688" cy="31557913"/>
          </a:xfrm>
          <a:prstGeom prst="roundRect">
            <a:avLst>
              <a:gd name="adj" fmla="val 6079"/>
            </a:avLst>
          </a:prstGeom>
          <a:noFill/>
          <a:ln w="50800">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5374" name="Freeform 467"/>
          <p:cNvSpPr>
            <a:spLocks/>
          </p:cNvSpPr>
          <p:nvPr/>
        </p:nvSpPr>
        <p:spPr bwMode="auto">
          <a:xfrm>
            <a:off x="560388" y="1131888"/>
            <a:ext cx="0" cy="215900"/>
          </a:xfrm>
          <a:custGeom>
            <a:avLst/>
            <a:gdLst>
              <a:gd name="T0" fmla="*/ 0 w 1588"/>
              <a:gd name="T1" fmla="*/ 2147483647 h 102"/>
              <a:gd name="T2" fmla="*/ 0 w 1588"/>
              <a:gd name="T3" fmla="*/ 2147483647 h 102"/>
              <a:gd name="T4" fmla="*/ 0 w 1588"/>
              <a:gd name="T5" fmla="*/ 2147483647 h 102"/>
              <a:gd name="T6" fmla="*/ 0 w 1588"/>
              <a:gd name="T7" fmla="*/ 0 h 102"/>
              <a:gd name="T8" fmla="*/ 0 w 1588"/>
              <a:gd name="T9" fmla="*/ 0 h 102"/>
              <a:gd name="T10" fmla="*/ 0 w 1588"/>
              <a:gd name="T11" fmla="*/ 0 h 102"/>
              <a:gd name="T12" fmla="*/ 0 w 1588"/>
              <a:gd name="T13" fmla="*/ 2147483647 h 102"/>
              <a:gd name="T14" fmla="*/ 0 60000 65536"/>
              <a:gd name="T15" fmla="*/ 0 60000 65536"/>
              <a:gd name="T16" fmla="*/ 0 60000 65536"/>
              <a:gd name="T17" fmla="*/ 0 60000 65536"/>
              <a:gd name="T18" fmla="*/ 0 60000 65536"/>
              <a:gd name="T19" fmla="*/ 0 60000 65536"/>
              <a:gd name="T20" fmla="*/ 0 60000 65536"/>
              <a:gd name="T21" fmla="*/ 0 w 1588"/>
              <a:gd name="T22" fmla="*/ 0 h 102"/>
              <a:gd name="T23" fmla="*/ 1588 w 1588"/>
              <a:gd name="T24" fmla="*/ 102 h 10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88" h="102">
                <a:moveTo>
                  <a:pt x="0" y="102"/>
                </a:moveTo>
                <a:lnTo>
                  <a:pt x="0" y="102"/>
                </a:lnTo>
                <a:lnTo>
                  <a:pt x="0" y="0"/>
                </a:lnTo>
                <a:lnTo>
                  <a:pt x="0" y="102"/>
                </a:lnTo>
                <a:close/>
              </a:path>
            </a:pathLst>
          </a:custGeom>
          <a:blipFill dpi="0" rotWithShape="0">
            <a:blip r:embed="rId3" cstate="print"/>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15375" name="Group 184"/>
          <p:cNvGrpSpPr>
            <a:grpSpLocks/>
          </p:cNvGrpSpPr>
          <p:nvPr/>
        </p:nvGrpSpPr>
        <p:grpSpPr bwMode="auto">
          <a:xfrm>
            <a:off x="7145335" y="1575997"/>
            <a:ext cx="21914246" cy="6572646"/>
            <a:chOff x="9652461" y="1350757"/>
            <a:chExt cx="27661935" cy="4931132"/>
          </a:xfrm>
        </p:grpSpPr>
        <p:sp>
          <p:nvSpPr>
            <p:cNvPr id="184" name="Round Diagonal Corner Rectangle 183"/>
            <p:cNvSpPr/>
            <p:nvPr/>
          </p:nvSpPr>
          <p:spPr>
            <a:xfrm>
              <a:off x="10050417" y="1354623"/>
              <a:ext cx="27263979" cy="4927266"/>
            </a:xfrm>
            <a:prstGeom prst="round2DiagRect">
              <a:avLst/>
            </a:prstGeom>
            <a:solidFill>
              <a:schemeClr val="accent1">
                <a:lumMod val="20000"/>
                <a:lumOff val="8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5472" name="Text Box 10"/>
            <p:cNvSpPr txBox="1">
              <a:spLocks noChangeArrowheads="1"/>
            </p:cNvSpPr>
            <p:nvPr/>
          </p:nvSpPr>
          <p:spPr bwMode="auto">
            <a:xfrm>
              <a:off x="9652461" y="1350757"/>
              <a:ext cx="27661934" cy="4853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438819" tIns="219410" rIns="438819" bIns="219410">
              <a:spAutoFit/>
            </a:bodyPr>
            <a:lstStyle>
              <a:lvl1pPr defTabSz="4386263" eaLnBrk="0" hangingPunct="0">
                <a:defRPr sz="2400">
                  <a:solidFill>
                    <a:schemeClr val="tx1"/>
                  </a:solidFill>
                  <a:latin typeface="Times New Roman" charset="0"/>
                  <a:ea typeface="ＭＳ Ｐゴシック" charset="0"/>
                  <a:cs typeface="ＭＳ Ｐゴシック" charset="0"/>
                </a:defRPr>
              </a:lvl1pPr>
              <a:lvl2pPr marL="37931725" indent="-37474525" defTabSz="4386263"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lnSpc>
                  <a:spcPct val="90000"/>
                </a:lnSpc>
                <a:spcBef>
                  <a:spcPct val="20000"/>
                </a:spcBef>
              </a:pPr>
              <a:r>
                <a:rPr lang="en-US" sz="8000" dirty="0"/>
                <a:t>Optimizing Muon Capture and Transport for a Neutrino Factory Front </a:t>
              </a:r>
              <a:r>
                <a:rPr lang="en-US" sz="8000" dirty="0" smtClean="0"/>
                <a:t>End</a:t>
              </a:r>
            </a:p>
            <a:p>
              <a:pPr algn="ctr" eaLnBrk="1" hangingPunct="1">
                <a:lnSpc>
                  <a:spcPct val="90000"/>
                </a:lnSpc>
                <a:spcBef>
                  <a:spcPct val="20000"/>
                </a:spcBef>
              </a:pPr>
              <a:r>
                <a:rPr lang="en-US" sz="5400" dirty="0"/>
                <a:t>(IPAC13, TUPFI075</a:t>
              </a:r>
              <a:r>
                <a:rPr lang="en-US" sz="5400" dirty="0" smtClean="0"/>
                <a:t>) </a:t>
              </a:r>
            </a:p>
            <a:p>
              <a:pPr algn="ctr" eaLnBrk="1" hangingPunct="1">
                <a:lnSpc>
                  <a:spcPct val="90000"/>
                </a:lnSpc>
                <a:spcBef>
                  <a:spcPct val="20000"/>
                </a:spcBef>
              </a:pPr>
              <a:r>
                <a:rPr lang="en-GB" sz="5600" dirty="0" smtClean="0">
                  <a:cs typeface="Times New Roman" charset="0"/>
                </a:rPr>
                <a:t>H. K. Sayed,</a:t>
              </a:r>
              <a:r>
                <a:rPr lang="el-GR" sz="5600" baseline="30000" dirty="0" smtClean="0">
                  <a:cs typeface="Times New Roman" charset="0"/>
                </a:rPr>
                <a:t>*1</a:t>
              </a:r>
              <a:r>
                <a:rPr lang="el-GR" sz="5600" dirty="0" smtClean="0">
                  <a:cs typeface="Times New Roman" charset="0"/>
                </a:rPr>
                <a:t> </a:t>
              </a:r>
              <a:r>
                <a:rPr lang="en-US" sz="5600" dirty="0" smtClean="0">
                  <a:cs typeface="Times New Roman" charset="0"/>
                </a:rPr>
                <a:t>J.S. Berg</a:t>
              </a:r>
              <a:r>
                <a:rPr lang="en-US" sz="5600" baseline="30000" dirty="0" smtClean="0">
                  <a:cs typeface="Times New Roman" charset="0"/>
                </a:rPr>
                <a:t>1</a:t>
              </a:r>
              <a:r>
                <a:rPr lang="en-US" sz="5600" dirty="0" smtClean="0">
                  <a:cs typeface="Times New Roman" charset="0"/>
                </a:rPr>
                <a:t>, X. Ding</a:t>
              </a:r>
              <a:r>
                <a:rPr lang="en-US" sz="5600" baseline="30000" dirty="0" smtClean="0">
                  <a:cs typeface="Times New Roman" charset="0"/>
                </a:rPr>
                <a:t>2</a:t>
              </a:r>
              <a:r>
                <a:rPr lang="en-US" sz="5600" dirty="0" smtClean="0">
                  <a:cs typeface="Times New Roman" charset="0"/>
                </a:rPr>
                <a:t>, </a:t>
              </a:r>
              <a:r>
                <a:rPr lang="en-GB" sz="5600" dirty="0" smtClean="0">
                  <a:cs typeface="Times New Roman" charset="0"/>
                </a:rPr>
                <a:t>H.G Kirk,</a:t>
              </a:r>
              <a:r>
                <a:rPr lang="en-GB" sz="5600" baseline="30000" dirty="0" smtClean="0">
                  <a:cs typeface="Times New Roman" charset="0"/>
                </a:rPr>
                <a:t>1</a:t>
              </a:r>
              <a:r>
                <a:rPr lang="en-GB" sz="4800" dirty="0" smtClean="0">
                  <a:cs typeface="Times New Roman" charset="0"/>
                </a:rPr>
                <a:t> </a:t>
              </a:r>
              <a:r>
                <a:rPr lang="en-GB" sz="5600" dirty="0" smtClean="0">
                  <a:cs typeface="Times New Roman" charset="0"/>
                </a:rPr>
                <a:t>K.T. McDonald</a:t>
              </a:r>
              <a:r>
                <a:rPr lang="en-GB" sz="5600" baseline="30000" dirty="0" smtClean="0">
                  <a:cs typeface="Times New Roman" charset="0"/>
                </a:rPr>
                <a:t>3</a:t>
              </a:r>
              <a:endParaRPr lang="el-GR" sz="5600" baseline="30000" dirty="0">
                <a:cs typeface="Times New Roman" charset="0"/>
              </a:endParaRPr>
            </a:p>
            <a:p>
              <a:pPr algn="ctr" eaLnBrk="1" hangingPunct="1"/>
              <a:r>
                <a:rPr lang="en-US" sz="4000" i="1" baseline="30000" dirty="0" smtClean="0">
                  <a:cs typeface="Times New Roman" charset="0"/>
                </a:rPr>
                <a:t>1 </a:t>
              </a:r>
              <a:r>
                <a:rPr lang="en-US" sz="4000" i="1" dirty="0" smtClean="0">
                  <a:cs typeface="Times New Roman" charset="0"/>
                </a:rPr>
                <a:t>Brookhaven National Laboratory, Upton, NY 11953, USA</a:t>
              </a:r>
            </a:p>
            <a:p>
              <a:pPr algn="ctr" eaLnBrk="1" hangingPunct="1"/>
              <a:r>
                <a:rPr lang="en-US" sz="4000" i="1" baseline="30000" dirty="0" smtClean="0">
                  <a:cs typeface="Times New Roman" charset="0"/>
                </a:rPr>
                <a:t>2</a:t>
              </a:r>
              <a:r>
                <a:rPr lang="en-US" sz="4000" i="1" dirty="0" smtClean="0">
                  <a:cs typeface="Times New Roman" charset="0"/>
                </a:rPr>
                <a:t>UCLA, Los Angeles, CA 90095, USA</a:t>
              </a:r>
            </a:p>
            <a:p>
              <a:pPr algn="ctr" eaLnBrk="1" hangingPunct="1"/>
              <a:r>
                <a:rPr lang="en-US" sz="4000" i="1" baseline="30000" dirty="0" smtClean="0">
                  <a:cs typeface="Times New Roman" charset="0"/>
                </a:rPr>
                <a:t>3 </a:t>
              </a:r>
              <a:r>
                <a:rPr lang="en-US" sz="4000" i="1" dirty="0" smtClean="0">
                  <a:cs typeface="Times New Roman" charset="0"/>
                </a:rPr>
                <a:t>Joseph Henry Laboratories, Princeton University,</a:t>
              </a:r>
              <a:r>
                <a:rPr lang="fr-FR" sz="4000" i="1" dirty="0" smtClean="0">
                  <a:cs typeface="Times New Roman" charset="0"/>
                </a:rPr>
                <a:t> Princeton, NJ 08544, USA</a:t>
              </a:r>
              <a:r>
                <a:rPr lang="en-US" sz="4000" i="1" dirty="0" smtClean="0">
                  <a:cs typeface="Times New Roman" charset="0"/>
                </a:rPr>
                <a:t> </a:t>
              </a:r>
              <a:endParaRPr lang="en-US" sz="4000" i="1" dirty="0">
                <a:cs typeface="Times New Roman" charset="0"/>
              </a:endParaRPr>
            </a:p>
          </p:txBody>
        </p:sp>
      </p:grpSp>
      <p:grpSp>
        <p:nvGrpSpPr>
          <p:cNvPr id="31" name="Group 30"/>
          <p:cNvGrpSpPr/>
          <p:nvPr/>
        </p:nvGrpSpPr>
        <p:grpSpPr>
          <a:xfrm>
            <a:off x="1060450" y="40416163"/>
            <a:ext cx="17351544" cy="1397213"/>
            <a:chOff x="1720850" y="40416163"/>
            <a:chExt cx="17351544" cy="1397213"/>
          </a:xfrm>
        </p:grpSpPr>
        <p:sp>
          <p:nvSpPr>
            <p:cNvPr id="179" name="Round Same Side Corner Rectangle 178"/>
            <p:cNvSpPr/>
            <p:nvPr/>
          </p:nvSpPr>
          <p:spPr>
            <a:xfrm>
              <a:off x="1752600" y="40578089"/>
              <a:ext cx="13093699" cy="1120988"/>
            </a:xfrm>
            <a:prstGeom prst="round2SameRect">
              <a:avLst/>
            </a:prstGeom>
            <a:solidFill>
              <a:schemeClr val="accent1">
                <a:lumMod val="60000"/>
                <a:lumOff val="40000"/>
              </a:scheme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5376" name="Text Box 17"/>
            <p:cNvSpPr txBox="1">
              <a:spLocks noChangeArrowheads="1"/>
            </p:cNvSpPr>
            <p:nvPr/>
          </p:nvSpPr>
          <p:spPr bwMode="auto">
            <a:xfrm>
              <a:off x="1720850" y="40416163"/>
              <a:ext cx="17351544" cy="139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438819" tIns="219410" rIns="438819" bIns="219410">
              <a:spAutoFit/>
            </a:bodyPr>
            <a:lstStyle>
              <a:lvl1pPr defTabSz="4386263" eaLnBrk="0" hangingPunct="0">
                <a:defRPr sz="2400">
                  <a:solidFill>
                    <a:schemeClr val="tx1"/>
                  </a:solidFill>
                  <a:latin typeface="Times New Roman" charset="0"/>
                  <a:ea typeface="ＭＳ Ｐゴシック" charset="0"/>
                  <a:cs typeface="ＭＳ Ｐゴシック" charset="0"/>
                </a:defRPr>
              </a:lvl1pPr>
              <a:lvl2pPr marL="37931725" indent="-37474525" defTabSz="4386263"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3000" dirty="0" smtClean="0"/>
                <a:t>*Email</a:t>
              </a:r>
              <a:r>
                <a:rPr lang="en-US" sz="3000" dirty="0"/>
                <a:t>: </a:t>
              </a:r>
              <a:r>
                <a:rPr lang="en-US" sz="3000" dirty="0" err="1"/>
                <a:t>hsayed</a:t>
              </a:r>
              <a:r>
                <a:rPr lang="en-US" sz="3000" dirty="0" err="1" smtClean="0"/>
                <a:t>@bnl.gov</a:t>
              </a:r>
              <a:endParaRPr lang="en-US" sz="3000" dirty="0"/>
            </a:p>
            <a:p>
              <a:pPr eaLnBrk="1" hangingPunct="1"/>
              <a:r>
                <a:rPr lang="en-US" sz="3200" dirty="0"/>
                <a:t>Work supported in part </a:t>
              </a:r>
              <a:r>
                <a:rPr lang="en-US" sz="3200" dirty="0" smtClean="0"/>
                <a:t>by US DOE Contract No. </a:t>
              </a:r>
              <a:r>
                <a:rPr lang="en-US" sz="3200" dirty="0"/>
                <a:t>DE-AC02-</a:t>
              </a:r>
              <a:r>
                <a:rPr lang="en-US" sz="3200" dirty="0" smtClean="0"/>
                <a:t>98CH10886.</a:t>
              </a:r>
              <a:endParaRPr lang="en-US" sz="3000" dirty="0"/>
            </a:p>
          </p:txBody>
        </p:sp>
      </p:grpSp>
      <p:sp>
        <p:nvSpPr>
          <p:cNvPr id="15378" name="Rectangle 134"/>
          <p:cNvSpPr>
            <a:spLocks noChangeArrowheads="1"/>
          </p:cNvSpPr>
          <p:nvPr/>
        </p:nvSpPr>
        <p:spPr bwMode="auto">
          <a:xfrm>
            <a:off x="15457488" y="20670838"/>
            <a:ext cx="32918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sp>
        <p:nvSpPr>
          <p:cNvPr id="15379" name="Rectangle 139"/>
          <p:cNvSpPr>
            <a:spLocks noChangeArrowheads="1"/>
          </p:cNvSpPr>
          <p:nvPr/>
        </p:nvSpPr>
        <p:spPr bwMode="auto">
          <a:xfrm>
            <a:off x="15457488" y="20670838"/>
            <a:ext cx="32918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sp>
        <p:nvSpPr>
          <p:cNvPr id="15380" name="Rectangle 141"/>
          <p:cNvSpPr>
            <a:spLocks noChangeArrowheads="1"/>
          </p:cNvSpPr>
          <p:nvPr/>
        </p:nvSpPr>
        <p:spPr bwMode="auto">
          <a:xfrm>
            <a:off x="15457488" y="20670838"/>
            <a:ext cx="32918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sp>
        <p:nvSpPr>
          <p:cNvPr id="15381" name="Rectangle 160"/>
          <p:cNvSpPr>
            <a:spLocks noChangeArrowheads="1"/>
          </p:cNvSpPr>
          <p:nvPr/>
        </p:nvSpPr>
        <p:spPr bwMode="auto">
          <a:xfrm>
            <a:off x="15457488" y="20670838"/>
            <a:ext cx="32918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sp>
        <p:nvSpPr>
          <p:cNvPr id="15382" name="Rectangle 162"/>
          <p:cNvSpPr>
            <a:spLocks noChangeArrowheads="1"/>
          </p:cNvSpPr>
          <p:nvPr/>
        </p:nvSpPr>
        <p:spPr bwMode="auto">
          <a:xfrm>
            <a:off x="15457488" y="20670838"/>
            <a:ext cx="32918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sp>
        <p:nvSpPr>
          <p:cNvPr id="15384" name="Rectangle 470"/>
          <p:cNvSpPr>
            <a:spLocks noChangeArrowheads="1"/>
          </p:cNvSpPr>
          <p:nvPr/>
        </p:nvSpPr>
        <p:spPr bwMode="auto">
          <a:xfrm>
            <a:off x="396875" y="1093788"/>
            <a:ext cx="32118300" cy="41033700"/>
          </a:xfrm>
          <a:prstGeom prst="rect">
            <a:avLst/>
          </a:prstGeom>
          <a:noFill/>
          <a:ln w="165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385" name="Rectangle 623"/>
          <p:cNvSpPr>
            <a:spLocks noChangeArrowheads="1"/>
          </p:cNvSpPr>
          <p:nvPr/>
        </p:nvSpPr>
        <p:spPr bwMode="auto">
          <a:xfrm>
            <a:off x="12457113" y="20354925"/>
            <a:ext cx="182562"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lIns="90488" tIns="44450" rIns="90488" bIns="44450" anchor="ctr">
            <a:spAutoFit/>
          </a:bodyPr>
          <a:lstStyle/>
          <a:p>
            <a:endParaRPr lang="en-US"/>
          </a:p>
        </p:txBody>
      </p:sp>
      <p:sp>
        <p:nvSpPr>
          <p:cNvPr id="15386" name="Rectangle 624"/>
          <p:cNvSpPr>
            <a:spLocks noChangeArrowheads="1"/>
          </p:cNvSpPr>
          <p:nvPr/>
        </p:nvSpPr>
        <p:spPr bwMode="auto">
          <a:xfrm>
            <a:off x="12457113" y="16259175"/>
            <a:ext cx="182562"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lIns="90488" tIns="44450" rIns="90488" bIns="44450" anchor="ctr">
            <a:spAutoFit/>
          </a:bodyPr>
          <a:lstStyle/>
          <a:p>
            <a:endParaRPr lang="en-US"/>
          </a:p>
        </p:txBody>
      </p:sp>
      <p:sp>
        <p:nvSpPr>
          <p:cNvPr id="15387" name="Rectangle 625"/>
          <p:cNvSpPr>
            <a:spLocks noChangeArrowheads="1"/>
          </p:cNvSpPr>
          <p:nvPr/>
        </p:nvSpPr>
        <p:spPr bwMode="auto">
          <a:xfrm>
            <a:off x="12457113" y="16259175"/>
            <a:ext cx="182562"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lIns="90488" tIns="44450" rIns="90488" bIns="44450" anchor="ctr">
            <a:spAutoFit/>
          </a:bodyPr>
          <a:lstStyle/>
          <a:p>
            <a:endParaRPr lang="en-US"/>
          </a:p>
        </p:txBody>
      </p:sp>
      <p:sp>
        <p:nvSpPr>
          <p:cNvPr id="15388" name="Rectangle 626"/>
          <p:cNvSpPr>
            <a:spLocks noChangeArrowheads="1"/>
          </p:cNvSpPr>
          <p:nvPr/>
        </p:nvSpPr>
        <p:spPr bwMode="auto">
          <a:xfrm>
            <a:off x="12457113" y="16259175"/>
            <a:ext cx="182562"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lIns="90488" tIns="44450" rIns="90488" bIns="44450" anchor="ctr">
            <a:spAutoFit/>
          </a:bodyPr>
          <a:lstStyle/>
          <a:p>
            <a:endParaRPr lang="en-US"/>
          </a:p>
        </p:txBody>
      </p:sp>
      <p:sp>
        <p:nvSpPr>
          <p:cNvPr id="15389" name="Rectangle 629"/>
          <p:cNvSpPr>
            <a:spLocks noChangeArrowheads="1"/>
          </p:cNvSpPr>
          <p:nvPr/>
        </p:nvSpPr>
        <p:spPr bwMode="auto">
          <a:xfrm>
            <a:off x="12522200" y="20299363"/>
            <a:ext cx="18256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lIns="90488" tIns="44450" rIns="90488" bIns="44450" anchor="ctr">
            <a:spAutoFit/>
          </a:bodyPr>
          <a:lstStyle/>
          <a:p>
            <a:endParaRPr lang="en-US"/>
          </a:p>
        </p:txBody>
      </p:sp>
      <p:sp>
        <p:nvSpPr>
          <p:cNvPr id="15390" name="Rectangle 631"/>
          <p:cNvSpPr>
            <a:spLocks noChangeArrowheads="1"/>
          </p:cNvSpPr>
          <p:nvPr/>
        </p:nvSpPr>
        <p:spPr bwMode="auto">
          <a:xfrm>
            <a:off x="12457113" y="20558125"/>
            <a:ext cx="182562"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txBody>
          <a:bodyPr wrap="none" lIns="90488" tIns="44450" rIns="90488" bIns="44450" anchor="ctr">
            <a:spAutoFit/>
          </a:bodyPr>
          <a:lstStyle/>
          <a:p>
            <a:endParaRPr lang="en-US"/>
          </a:p>
        </p:txBody>
      </p:sp>
      <p:grpSp>
        <p:nvGrpSpPr>
          <p:cNvPr id="15392" name="Group 103"/>
          <p:cNvGrpSpPr>
            <a:grpSpLocks/>
          </p:cNvGrpSpPr>
          <p:nvPr/>
        </p:nvGrpSpPr>
        <p:grpSpPr bwMode="auto">
          <a:xfrm>
            <a:off x="876300" y="9015412"/>
            <a:ext cx="11414442" cy="13753148"/>
            <a:chOff x="1426781" y="6857170"/>
            <a:chExt cx="14651419" cy="5045372"/>
          </a:xfrm>
        </p:grpSpPr>
        <p:sp>
          <p:nvSpPr>
            <p:cNvPr id="94" name="Rounded Rectangle 93"/>
            <p:cNvSpPr/>
            <p:nvPr/>
          </p:nvSpPr>
          <p:spPr>
            <a:xfrm>
              <a:off x="1426781" y="6857170"/>
              <a:ext cx="14651419" cy="5045372"/>
            </a:xfrm>
            <a:prstGeom prst="roundRect">
              <a:avLst>
                <a:gd name="adj" fmla="val 5423"/>
              </a:avLst>
            </a:prstGeom>
            <a:solidFill>
              <a:schemeClr val="accent1">
                <a:lumMod val="40000"/>
                <a:lumOff val="6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5470" name="Text Box 84"/>
            <p:cNvSpPr txBox="1">
              <a:spLocks noChangeArrowheads="1"/>
            </p:cNvSpPr>
            <p:nvPr/>
          </p:nvSpPr>
          <p:spPr bwMode="auto">
            <a:xfrm>
              <a:off x="1701800" y="6964526"/>
              <a:ext cx="1424517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0" rIns="457200">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4800" b="1" dirty="0" smtClean="0"/>
                <a:t>Abstract</a:t>
              </a:r>
              <a:endParaRPr lang="en-US" sz="4800" b="1" dirty="0"/>
            </a:p>
          </p:txBody>
        </p:sp>
      </p:grpSp>
      <p:sp>
        <p:nvSpPr>
          <p:cNvPr id="2" name="Rectangle 3"/>
          <p:cNvSpPr>
            <a:spLocks noChangeArrowheads="1"/>
          </p:cNvSpPr>
          <p:nvPr/>
        </p:nvSpPr>
        <p:spPr bwMode="auto">
          <a:xfrm>
            <a:off x="1069975" y="25331738"/>
            <a:ext cx="11058525" cy="569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lIns="274320" tIns="44450" rIns="457200" bIns="44450"/>
          <a:lstStyle/>
          <a:p>
            <a:pPr marL="1200150" lvl="1" indent="-742950" algn="just">
              <a:lnSpc>
                <a:spcPct val="120000"/>
              </a:lnSpc>
              <a:buFont typeface="Arial" charset="0"/>
              <a:buChar char="•"/>
            </a:pPr>
            <a:endParaRPr lang="en-US" sz="3300" dirty="0"/>
          </a:p>
        </p:txBody>
      </p:sp>
      <p:sp>
        <p:nvSpPr>
          <p:cNvPr id="182" name="Rounded Rectangle 181"/>
          <p:cNvSpPr/>
          <p:nvPr/>
        </p:nvSpPr>
        <p:spPr>
          <a:xfrm>
            <a:off x="12837032" y="28113308"/>
            <a:ext cx="10217912" cy="12004535"/>
          </a:xfrm>
          <a:prstGeom prst="roundRect">
            <a:avLst>
              <a:gd name="adj" fmla="val 3768"/>
            </a:avLst>
          </a:prstGeom>
          <a:solidFill>
            <a:schemeClr val="accent1">
              <a:lumMod val="20000"/>
              <a:lumOff val="8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endParaRPr lang="en-US" sz="4000" dirty="0" smtClean="0">
              <a:solidFill>
                <a:schemeClr val="tx1"/>
              </a:solidFill>
            </a:endParaRPr>
          </a:p>
        </p:txBody>
      </p:sp>
      <p:cxnSp>
        <p:nvCxnSpPr>
          <p:cNvPr id="135" name="Straight Connector 134"/>
          <p:cNvCxnSpPr/>
          <p:nvPr/>
        </p:nvCxnSpPr>
        <p:spPr>
          <a:xfrm rot="10800000">
            <a:off x="1073681" y="10272175"/>
            <a:ext cx="11012487"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4" name="Straight Connector 143"/>
          <p:cNvCxnSpPr/>
          <p:nvPr/>
        </p:nvCxnSpPr>
        <p:spPr>
          <a:xfrm rot="10800000">
            <a:off x="12966700" y="10309916"/>
            <a:ext cx="9874250" cy="1587"/>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7" name="Straight Connector 146"/>
          <p:cNvCxnSpPr/>
          <p:nvPr/>
        </p:nvCxnSpPr>
        <p:spPr>
          <a:xfrm rot="10800000">
            <a:off x="24152603" y="11275982"/>
            <a:ext cx="744855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0" name="Straight Connector 159"/>
          <p:cNvCxnSpPr/>
          <p:nvPr/>
        </p:nvCxnSpPr>
        <p:spPr>
          <a:xfrm rot="10800000">
            <a:off x="23974805" y="21339658"/>
            <a:ext cx="7634287" cy="3175"/>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1" name="Straight Connector 160"/>
          <p:cNvCxnSpPr/>
          <p:nvPr/>
        </p:nvCxnSpPr>
        <p:spPr>
          <a:xfrm rot="10800000">
            <a:off x="23861713" y="28833592"/>
            <a:ext cx="7631113" cy="1587"/>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5432" name="TextBox 138"/>
          <p:cNvSpPr txBox="1">
            <a:spLocks noChangeArrowheads="1"/>
          </p:cNvSpPr>
          <p:nvPr/>
        </p:nvSpPr>
        <p:spPr bwMode="auto">
          <a:xfrm>
            <a:off x="1116013" y="10736263"/>
            <a:ext cx="10775950" cy="11172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just"/>
            <a:r>
              <a:rPr lang="en-US" sz="4000" dirty="0"/>
              <a:t>In </a:t>
            </a:r>
            <a:r>
              <a:rPr lang="en-US" sz="4000" dirty="0" smtClean="0"/>
              <a:t>the </a:t>
            </a:r>
            <a:r>
              <a:rPr lang="en-US" sz="4000" dirty="0"/>
              <a:t>baseline scheme of the Neutrino </a:t>
            </a:r>
            <a:r>
              <a:rPr lang="en-US" sz="4000" dirty="0" smtClean="0"/>
              <a:t>Factory</a:t>
            </a:r>
            <a:r>
              <a:rPr lang="en-US" sz="4000" dirty="0"/>
              <a:t>/Muon Collider a muon beam from pion decay is </a:t>
            </a:r>
            <a:r>
              <a:rPr lang="en-US" sz="4000" dirty="0" smtClean="0"/>
              <a:t>produced </a:t>
            </a:r>
            <a:r>
              <a:rPr lang="en-US" sz="4000" dirty="0"/>
              <a:t>by bombarding a liquid-mercury-jet target with a 4-MW pulsed proton beam. The target is embedded in a high-field solenoid magnet that is followed by a lower field Decay Channel. The adiabatic variation in solenoid field strength along the beam near the target performs an </a:t>
            </a:r>
            <a:r>
              <a:rPr lang="en-US" sz="4000" dirty="0" smtClean="0"/>
              <a:t>emittance </a:t>
            </a:r>
            <a:r>
              <a:rPr lang="en-US" sz="4000" dirty="0"/>
              <a:t>exchange that affects the performance of the </a:t>
            </a:r>
            <a:r>
              <a:rPr lang="en-US" sz="4000" dirty="0" smtClean="0"/>
              <a:t>downstream </a:t>
            </a:r>
            <a:r>
              <a:rPr lang="en-US" sz="4000" dirty="0" err="1"/>
              <a:t>Buncher</a:t>
            </a:r>
            <a:r>
              <a:rPr lang="en-US" sz="4000" dirty="0"/>
              <a:t>, Phase Rotator, and Cooling Channel. An optimization was performed using MARS1510 and ICOOL codes in which the initial and final solenoid fields strengths, as well as the rate of change of the field along the beam, were varied to maximize the number of muons delivered to the Cooling Channel that fall within the acceptance cuts of the subsequent muon-acceleration systems. </a:t>
            </a:r>
          </a:p>
        </p:txBody>
      </p:sp>
      <p:pic>
        <p:nvPicPr>
          <p:cNvPr id="134" name="Picture 42"/>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579488" y="1581150"/>
            <a:ext cx="2505475" cy="2856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Rev_Logo_Big.jpg"/>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706501" y="1777162"/>
            <a:ext cx="6375400" cy="2347306"/>
          </a:xfrm>
          <a:prstGeom prst="rect">
            <a:avLst/>
          </a:prstGeom>
        </p:spPr>
      </p:pic>
      <p:sp>
        <p:nvSpPr>
          <p:cNvPr id="20" name="TextBox 19"/>
          <p:cNvSpPr txBox="1"/>
          <p:nvPr/>
        </p:nvSpPr>
        <p:spPr>
          <a:xfrm>
            <a:off x="13496226" y="9178095"/>
            <a:ext cx="8712200" cy="830997"/>
          </a:xfrm>
          <a:prstGeom prst="rect">
            <a:avLst/>
          </a:prstGeom>
          <a:noFill/>
        </p:spPr>
        <p:txBody>
          <a:bodyPr wrap="square" rtlCol="0">
            <a:spAutoFit/>
          </a:bodyPr>
          <a:lstStyle/>
          <a:p>
            <a:pPr marL="0" lvl="1" algn="ctr"/>
            <a:r>
              <a:rPr lang="en-US" sz="4800" b="1" dirty="0" smtClean="0"/>
              <a:t>Target Tapered-Solenoid Profile </a:t>
            </a:r>
            <a:endParaRPr lang="en-US" altLang="ja-JP" sz="4800" b="1" dirty="0"/>
          </a:p>
        </p:txBody>
      </p:sp>
      <p:sp>
        <p:nvSpPr>
          <p:cNvPr id="21" name="TextBox 20"/>
          <p:cNvSpPr txBox="1"/>
          <p:nvPr/>
        </p:nvSpPr>
        <p:spPr>
          <a:xfrm>
            <a:off x="13507718" y="10405979"/>
            <a:ext cx="9333231" cy="1323439"/>
          </a:xfrm>
          <a:prstGeom prst="rect">
            <a:avLst/>
          </a:prstGeom>
          <a:noFill/>
        </p:spPr>
        <p:txBody>
          <a:bodyPr wrap="square" rtlCol="0">
            <a:spAutoFit/>
          </a:bodyPr>
          <a:lstStyle/>
          <a:p>
            <a:r>
              <a:rPr lang="en-US" sz="2800" dirty="0" smtClean="0"/>
              <a:t>Inverse-Cubic Taper, defined by initial &amp; final axial fields      (</a:t>
            </a:r>
            <a:r>
              <a:rPr lang="en-US" sz="2800" i="1" dirty="0" smtClean="0"/>
              <a:t>B</a:t>
            </a:r>
            <a:r>
              <a:rPr lang="en-US" sz="2800" baseline="-25000" dirty="0" smtClean="0"/>
              <a:t>1</a:t>
            </a:r>
            <a:r>
              <a:rPr lang="en-US" sz="2800" dirty="0" smtClean="0"/>
              <a:t> &amp; </a:t>
            </a:r>
            <a:r>
              <a:rPr lang="en-US" sz="2800" i="1" dirty="0" smtClean="0"/>
              <a:t>B</a:t>
            </a:r>
            <a:r>
              <a:rPr lang="en-US" sz="2800" baseline="-25000" dirty="0" smtClean="0"/>
              <a:t>2</a:t>
            </a:r>
            <a:r>
              <a:rPr lang="en-US" sz="2800" dirty="0" smtClean="0"/>
              <a:t>), their derivatives, and position of end of taper (</a:t>
            </a:r>
            <a:r>
              <a:rPr lang="en-US" sz="2800" dirty="0" err="1" smtClean="0"/>
              <a:t>z</a:t>
            </a:r>
            <a:r>
              <a:rPr lang="en-US" sz="2800" baseline="-25000" dirty="0" err="1" smtClean="0"/>
              <a:t>end</a:t>
            </a:r>
            <a:r>
              <a:rPr lang="en-US" sz="2800" dirty="0" smtClean="0"/>
              <a:t>):</a:t>
            </a:r>
          </a:p>
          <a:p>
            <a:endParaRPr lang="en-US" dirty="0"/>
          </a:p>
        </p:txBody>
      </p:sp>
      <p:graphicFrame>
        <p:nvGraphicFramePr>
          <p:cNvPr id="152" name="Object 151"/>
          <p:cNvGraphicFramePr>
            <a:graphicFrameLocks noChangeAspect="1"/>
          </p:cNvGraphicFramePr>
          <p:nvPr>
            <p:extLst>
              <p:ext uri="{D42A27DB-BD31-4B8C-83A1-F6EECF244321}">
                <p14:modId xmlns:p14="http://schemas.microsoft.com/office/powerpoint/2010/main" val="3575369118"/>
              </p:ext>
            </p:extLst>
          </p:nvPr>
        </p:nvGraphicFramePr>
        <p:xfrm>
          <a:off x="13057188" y="11253526"/>
          <a:ext cx="9671050" cy="1133475"/>
        </p:xfrm>
        <a:graphic>
          <a:graphicData uri="http://schemas.openxmlformats.org/presentationml/2006/ole">
            <mc:AlternateContent xmlns:mc="http://schemas.openxmlformats.org/markup-compatibility/2006">
              <mc:Choice xmlns:v="urn:schemas-microsoft-com:vml" Requires="v">
                <p:oleObj spid="_x0000_s16236" name="Equation" r:id="rId6" imgW="3771720" imgH="431640" progId="Equation.DSMT4">
                  <p:embed/>
                </p:oleObj>
              </mc:Choice>
              <mc:Fallback>
                <p:oleObj name="Equation" r:id="rId6" imgW="3771720" imgH="431640" progId="Equation.DSMT4">
                  <p:embed/>
                  <p:pic>
                    <p:nvPicPr>
                      <p:cNvPr id="0" name="Picture 87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057188" y="11253526"/>
                        <a:ext cx="9671050" cy="1133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3" name="Object 152"/>
          <p:cNvGraphicFramePr>
            <a:graphicFrameLocks noChangeAspect="1"/>
          </p:cNvGraphicFramePr>
          <p:nvPr>
            <p:extLst>
              <p:ext uri="{D42A27DB-BD31-4B8C-83A1-F6EECF244321}">
                <p14:modId xmlns:p14="http://schemas.microsoft.com/office/powerpoint/2010/main" val="3397830455"/>
              </p:ext>
            </p:extLst>
          </p:nvPr>
        </p:nvGraphicFramePr>
        <p:xfrm>
          <a:off x="14774545" y="12387001"/>
          <a:ext cx="6603021" cy="1763339"/>
        </p:xfrm>
        <a:graphic>
          <a:graphicData uri="http://schemas.openxmlformats.org/presentationml/2006/ole">
            <mc:AlternateContent xmlns:mc="http://schemas.openxmlformats.org/markup-compatibility/2006">
              <mc:Choice xmlns:v="urn:schemas-microsoft-com:vml" Requires="v">
                <p:oleObj spid="_x0000_s16237" name="Equation" r:id="rId8" imgW="3479760" imgH="914400" progId="Equation.DSMT4">
                  <p:embed/>
                </p:oleObj>
              </mc:Choice>
              <mc:Fallback>
                <p:oleObj name="Equation" r:id="rId8" imgW="3479760" imgH="914400" progId="Equation.DSMT4">
                  <p:embed/>
                  <p:pic>
                    <p:nvPicPr>
                      <p:cNvPr id="0" name="Picture 87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4774545" y="12387001"/>
                        <a:ext cx="6603021" cy="176333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 name="TextBox 21"/>
          <p:cNvSpPr txBox="1"/>
          <p:nvPr/>
        </p:nvSpPr>
        <p:spPr>
          <a:xfrm>
            <a:off x="13586642" y="14189443"/>
            <a:ext cx="7170238" cy="646331"/>
          </a:xfrm>
          <a:prstGeom prst="rect">
            <a:avLst/>
          </a:prstGeom>
          <a:noFill/>
        </p:spPr>
        <p:txBody>
          <a:bodyPr wrap="square" rtlCol="0">
            <a:spAutoFit/>
          </a:bodyPr>
          <a:lstStyle/>
          <a:p>
            <a:r>
              <a:rPr lang="en-US" sz="3600" dirty="0" smtClean="0"/>
              <a:t>Off-axis field approximation:</a:t>
            </a:r>
          </a:p>
        </p:txBody>
      </p:sp>
      <p:graphicFrame>
        <p:nvGraphicFramePr>
          <p:cNvPr id="157" name="Object 156"/>
          <p:cNvGraphicFramePr>
            <a:graphicFrameLocks noChangeAspect="1"/>
          </p:cNvGraphicFramePr>
          <p:nvPr>
            <p:extLst>
              <p:ext uri="{D42A27DB-BD31-4B8C-83A1-F6EECF244321}">
                <p14:modId xmlns:p14="http://schemas.microsoft.com/office/powerpoint/2010/main" val="3062228519"/>
              </p:ext>
            </p:extLst>
          </p:nvPr>
        </p:nvGraphicFramePr>
        <p:xfrm>
          <a:off x="15771813" y="14767560"/>
          <a:ext cx="5340055" cy="2606040"/>
        </p:xfrm>
        <a:graphic>
          <a:graphicData uri="http://schemas.openxmlformats.org/presentationml/2006/ole">
            <mc:AlternateContent xmlns:mc="http://schemas.openxmlformats.org/markup-compatibility/2006">
              <mc:Choice xmlns:v="urn:schemas-microsoft-com:vml" Requires="v">
                <p:oleObj spid="_x0000_s16238" name="Equation" r:id="rId10" imgW="2819160" imgH="1371600" progId="Equation.DSMT4">
                  <p:embed/>
                </p:oleObj>
              </mc:Choice>
              <mc:Fallback>
                <p:oleObj name="Equation" r:id="rId10" imgW="2819160" imgH="1371600" progId="Equation.DSMT4">
                  <p:embed/>
                  <p:pic>
                    <p:nvPicPr>
                      <p:cNvPr id="0" name="Picture 87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5771813" y="14767560"/>
                        <a:ext cx="5340055" cy="260604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4" name="TextBox 23"/>
          <p:cNvSpPr txBox="1"/>
          <p:nvPr/>
        </p:nvSpPr>
        <p:spPr>
          <a:xfrm>
            <a:off x="23861713" y="19358236"/>
            <a:ext cx="7925177" cy="1754327"/>
          </a:xfrm>
          <a:prstGeom prst="rect">
            <a:avLst/>
          </a:prstGeom>
          <a:noFill/>
        </p:spPr>
        <p:txBody>
          <a:bodyPr wrap="square" rtlCol="0">
            <a:spAutoFit/>
          </a:bodyPr>
          <a:lstStyle/>
          <a:p>
            <a:pPr algn="ctr"/>
            <a:r>
              <a:rPr lang="en-US" sz="3600" b="1" dirty="0" smtClean="0"/>
              <a:t>Dependency of Muon Capture and Transport on constant field of solenoid channel up to the cooling section</a:t>
            </a:r>
            <a:endParaRPr lang="en-US" sz="3600" b="1" dirty="0"/>
          </a:p>
        </p:txBody>
      </p:sp>
      <p:sp>
        <p:nvSpPr>
          <p:cNvPr id="27" name="TextBox 26"/>
          <p:cNvSpPr txBox="1"/>
          <p:nvPr/>
        </p:nvSpPr>
        <p:spPr>
          <a:xfrm>
            <a:off x="24633248" y="34656453"/>
            <a:ext cx="6273800" cy="830997"/>
          </a:xfrm>
          <a:prstGeom prst="rect">
            <a:avLst/>
          </a:prstGeom>
          <a:noFill/>
        </p:spPr>
        <p:txBody>
          <a:bodyPr wrap="square" rtlCol="0">
            <a:spAutoFit/>
          </a:bodyPr>
          <a:lstStyle/>
          <a:p>
            <a:pPr algn="ctr"/>
            <a:r>
              <a:rPr lang="en-US" sz="4800" b="1" dirty="0" smtClean="0"/>
              <a:t>Conclusion</a:t>
            </a:r>
            <a:endParaRPr lang="en-US" sz="4800" b="1" dirty="0"/>
          </a:p>
        </p:txBody>
      </p:sp>
      <p:sp>
        <p:nvSpPr>
          <p:cNvPr id="28" name="TextBox 27"/>
          <p:cNvSpPr txBox="1"/>
          <p:nvPr/>
        </p:nvSpPr>
        <p:spPr>
          <a:xfrm>
            <a:off x="13057188" y="28113308"/>
            <a:ext cx="9798683" cy="1446550"/>
          </a:xfrm>
          <a:prstGeom prst="rect">
            <a:avLst/>
          </a:prstGeom>
          <a:noFill/>
        </p:spPr>
        <p:txBody>
          <a:bodyPr wrap="square" rtlCol="0">
            <a:spAutoFit/>
          </a:bodyPr>
          <a:lstStyle/>
          <a:p>
            <a:pPr algn="ctr"/>
            <a:r>
              <a:rPr lang="en-US" sz="4400" b="1" dirty="0" smtClean="0"/>
              <a:t>Longitudinal Phase Space </a:t>
            </a:r>
          </a:p>
          <a:p>
            <a:pPr algn="ctr"/>
            <a:r>
              <a:rPr lang="en-US" sz="4400" b="1" dirty="0" smtClean="0"/>
              <a:t>&amp;  Emittance exchange</a:t>
            </a:r>
            <a:endParaRPr lang="en-US" sz="4400" b="1" dirty="0"/>
          </a:p>
        </p:txBody>
      </p:sp>
      <p:sp>
        <p:nvSpPr>
          <p:cNvPr id="30" name="TextBox 29"/>
          <p:cNvSpPr txBox="1"/>
          <p:nvPr/>
        </p:nvSpPr>
        <p:spPr>
          <a:xfrm>
            <a:off x="23656905" y="8935025"/>
            <a:ext cx="8250258" cy="2308324"/>
          </a:xfrm>
          <a:prstGeom prst="rect">
            <a:avLst/>
          </a:prstGeom>
          <a:noFill/>
        </p:spPr>
        <p:txBody>
          <a:bodyPr wrap="square" rtlCol="0">
            <a:spAutoFit/>
          </a:bodyPr>
          <a:lstStyle/>
          <a:p>
            <a:pPr algn="ctr"/>
            <a:r>
              <a:rPr lang="en-US" sz="4800" b="1" dirty="0" smtClean="0"/>
              <a:t>Muons within Acceptance Cuts at End of Transverse Cooling Channel</a:t>
            </a:r>
            <a:endParaRPr lang="en-US" sz="4800" b="1" dirty="0"/>
          </a:p>
        </p:txBody>
      </p:sp>
      <p:grpSp>
        <p:nvGrpSpPr>
          <p:cNvPr id="3" name="Group 2"/>
          <p:cNvGrpSpPr/>
          <p:nvPr/>
        </p:nvGrpSpPr>
        <p:grpSpPr>
          <a:xfrm>
            <a:off x="933133" y="23454360"/>
            <a:ext cx="11334749" cy="16450626"/>
            <a:chOff x="896309" y="20908193"/>
            <a:chExt cx="11337925" cy="19242087"/>
          </a:xfrm>
        </p:grpSpPr>
        <p:sp>
          <p:nvSpPr>
            <p:cNvPr id="96" name="Rounded Rectangle 95"/>
            <p:cNvSpPr/>
            <p:nvPr/>
          </p:nvSpPr>
          <p:spPr>
            <a:xfrm>
              <a:off x="896309" y="20908193"/>
              <a:ext cx="11337925" cy="19242087"/>
            </a:xfrm>
            <a:prstGeom prst="roundRect">
              <a:avLst>
                <a:gd name="adj" fmla="val 3403"/>
              </a:avLst>
            </a:prstGeom>
            <a:solidFill>
              <a:schemeClr val="accent1">
                <a:lumMod val="40000"/>
                <a:lumOff val="6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cxnSp>
          <p:nvCxnSpPr>
            <p:cNvPr id="137" name="Straight Connector 136"/>
            <p:cNvCxnSpPr/>
            <p:nvPr/>
          </p:nvCxnSpPr>
          <p:spPr>
            <a:xfrm flipH="1" flipV="1">
              <a:off x="1112400" y="22407432"/>
              <a:ext cx="10669586" cy="3174"/>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1185665" y="23040656"/>
              <a:ext cx="10970155" cy="4071260"/>
            </a:xfrm>
            <a:prstGeom prst="rect">
              <a:avLst/>
            </a:prstGeom>
            <a:noFill/>
          </p:spPr>
          <p:txBody>
            <a:bodyPr wrap="square" rtlCol="0">
              <a:spAutoFit/>
            </a:bodyPr>
            <a:lstStyle/>
            <a:p>
              <a:pPr marL="285750" indent="-285750">
                <a:buFont typeface="Wingdings" charset="2"/>
                <a:buChar char="Ø"/>
              </a:pPr>
              <a:r>
                <a:rPr lang="en-US" sz="4000" b="1" dirty="0" smtClean="0"/>
                <a:t>Mercury-Target Parameters</a:t>
              </a:r>
            </a:p>
            <a:p>
              <a:pPr marL="742950" lvl="1" indent="-285750">
                <a:buFont typeface="Wingdings" charset="2"/>
                <a:buChar char="Ø"/>
              </a:pPr>
              <a:r>
                <a:rPr lang="en-US" sz="3600" dirty="0" smtClean="0"/>
                <a:t>Angle of target to solenoid axis </a:t>
              </a:r>
              <a:r>
                <a:rPr lang="el-GR" sz="3600" i="1" dirty="0" smtClean="0"/>
                <a:t>θ</a:t>
              </a:r>
              <a:r>
                <a:rPr lang="en-US" sz="3600" baseline="-25000" dirty="0"/>
                <a:t>t</a:t>
              </a:r>
              <a:r>
                <a:rPr lang="en-US" sz="3600" baseline="-25000" dirty="0" smtClean="0"/>
                <a:t>arget</a:t>
              </a:r>
              <a:r>
                <a:rPr lang="en-US" sz="3600" dirty="0" smtClean="0"/>
                <a:t>= 0.137 rad</a:t>
              </a:r>
            </a:p>
            <a:p>
              <a:pPr marL="914400" lvl="1" indent="-457200">
                <a:buFont typeface="Wingdings" charset="2"/>
                <a:buChar char="Ø"/>
              </a:pPr>
              <a:r>
                <a:rPr lang="en-US" sz="3600" dirty="0" smtClean="0"/>
                <a:t>Target radius </a:t>
              </a:r>
              <a:r>
                <a:rPr lang="en-US" sz="3600" i="1" dirty="0" err="1" smtClean="0"/>
                <a:t>r</a:t>
              </a:r>
              <a:r>
                <a:rPr lang="en-US" sz="3600" baseline="-25000" dirty="0" err="1" smtClean="0"/>
                <a:t>target</a:t>
              </a:r>
              <a:r>
                <a:rPr lang="en-US" sz="3600" baseline="-25000" dirty="0" smtClean="0"/>
                <a:t> </a:t>
              </a:r>
              <a:r>
                <a:rPr lang="en-US" sz="3600" dirty="0" smtClean="0"/>
                <a:t>= 0.404 cm</a:t>
              </a:r>
            </a:p>
            <a:p>
              <a:pPr marL="457200" indent="-457200">
                <a:buFont typeface="Wingdings" charset="2"/>
                <a:buChar char="Ø"/>
              </a:pPr>
              <a:r>
                <a:rPr lang="en-US" sz="4000" b="1" dirty="0" smtClean="0"/>
                <a:t>Proton </a:t>
              </a:r>
              <a:r>
                <a:rPr lang="en-US" sz="4000" b="1" dirty="0"/>
                <a:t>Beam Parameters</a:t>
              </a:r>
            </a:p>
            <a:p>
              <a:pPr marL="914400" lvl="1" indent="-457200">
                <a:buFont typeface="Wingdings" charset="2"/>
                <a:buChar char="Ø"/>
              </a:pPr>
              <a:r>
                <a:rPr lang="en-US" sz="3600" i="1" dirty="0" smtClean="0"/>
                <a:t>E</a:t>
              </a:r>
              <a:r>
                <a:rPr lang="en-US" sz="3600" dirty="0" smtClean="0"/>
                <a:t> = 8 </a:t>
              </a:r>
              <a:r>
                <a:rPr lang="en-US" sz="3600" dirty="0"/>
                <a:t>GeV</a:t>
              </a:r>
            </a:p>
            <a:p>
              <a:pPr marL="914400" lvl="1" indent="-457200">
                <a:buFont typeface="Wingdings" charset="2"/>
                <a:buChar char="Ø"/>
              </a:pPr>
              <a:r>
                <a:rPr lang="el-GR" sz="3600" i="1" dirty="0" smtClean="0"/>
                <a:t>θ</a:t>
              </a:r>
              <a:r>
                <a:rPr lang="en-US" sz="3600" baseline="-25000" dirty="0"/>
                <a:t>b</a:t>
              </a:r>
              <a:r>
                <a:rPr lang="en-US" sz="3600" baseline="-25000" dirty="0" smtClean="0"/>
                <a:t>eam </a:t>
              </a:r>
              <a:r>
                <a:rPr lang="en-US" sz="3600" dirty="0" smtClean="0"/>
                <a:t>= 0.117 </a:t>
              </a:r>
              <a:r>
                <a:rPr lang="en-US" sz="3600" dirty="0"/>
                <a:t>rad</a:t>
              </a:r>
            </a:p>
            <a:p>
              <a:pPr marL="914400" lvl="1" indent="-457200">
                <a:buFont typeface="Wingdings" charset="2"/>
                <a:buChar char="Ø"/>
              </a:pPr>
              <a:r>
                <a:rPr lang="el-GR" sz="3600" dirty="0"/>
                <a:t>σ</a:t>
              </a:r>
              <a:r>
                <a:rPr lang="en-US" sz="3600" i="1" baseline="-25000" dirty="0"/>
                <a:t>x</a:t>
              </a:r>
              <a:r>
                <a:rPr lang="en-US" sz="3600" dirty="0" smtClean="0"/>
                <a:t>= </a:t>
              </a:r>
              <a:r>
                <a:rPr lang="el-GR" sz="3600" dirty="0" smtClean="0"/>
                <a:t>σ</a:t>
              </a:r>
              <a:r>
                <a:rPr lang="en-US" sz="3600" i="1" baseline="-25000" dirty="0" smtClean="0"/>
                <a:t>y</a:t>
              </a:r>
              <a:r>
                <a:rPr lang="en-US" sz="3600" dirty="0" smtClean="0"/>
                <a:t>= 0.1212 </a:t>
              </a:r>
              <a:r>
                <a:rPr lang="en-US" sz="3600" dirty="0"/>
                <a:t>cm (Gaussian </a:t>
              </a:r>
              <a:r>
                <a:rPr lang="en-US" sz="3600" dirty="0" smtClean="0"/>
                <a:t>distribution)</a:t>
              </a:r>
              <a:endParaRPr lang="en-US" sz="3600" dirty="0"/>
            </a:p>
          </p:txBody>
        </p:sp>
        <p:sp>
          <p:nvSpPr>
            <p:cNvPr id="16" name="TextBox 15"/>
            <p:cNvSpPr txBox="1"/>
            <p:nvPr/>
          </p:nvSpPr>
          <p:spPr>
            <a:xfrm>
              <a:off x="1092200" y="21333002"/>
              <a:ext cx="10990948" cy="826497"/>
            </a:xfrm>
            <a:prstGeom prst="rect">
              <a:avLst/>
            </a:prstGeom>
            <a:noFill/>
          </p:spPr>
          <p:txBody>
            <a:bodyPr wrap="square" rtlCol="0">
              <a:spAutoFit/>
            </a:bodyPr>
            <a:lstStyle/>
            <a:p>
              <a:pPr algn="ctr"/>
              <a:r>
                <a:rPr lang="en-US" sz="4800" b="1" dirty="0" smtClean="0"/>
                <a:t>Target system</a:t>
              </a:r>
              <a:r>
                <a:rPr lang="en-US" sz="4800" b="1" dirty="0"/>
                <a:t> </a:t>
              </a:r>
              <a:r>
                <a:rPr lang="en-US" sz="4800" b="1" dirty="0" smtClean="0"/>
                <a:t>and </a:t>
              </a:r>
              <a:r>
                <a:rPr lang="en-US" sz="4800" b="1" dirty="0"/>
                <a:t>mercury jet </a:t>
              </a:r>
              <a:r>
                <a:rPr lang="en-US" sz="4800" b="1" dirty="0" smtClean="0"/>
                <a:t>geometry</a:t>
              </a:r>
              <a:endParaRPr lang="en-US" sz="4800" b="1" dirty="0"/>
            </a:p>
          </p:txBody>
        </p:sp>
      </p:grpSp>
      <p:pic>
        <p:nvPicPr>
          <p:cNvPr id="5" name="Picture 4" descr="Bz_20_1_5_ltaper.eps"/>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2891622" y="17464653"/>
            <a:ext cx="4794952" cy="3356466"/>
          </a:xfrm>
          <a:prstGeom prst="rect">
            <a:avLst/>
          </a:prstGeom>
        </p:spPr>
      </p:pic>
      <p:pic>
        <p:nvPicPr>
          <p:cNvPr id="6" name="Picture 5" descr="Bz_15_1_5_ltaper.pdf"/>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8058271" y="17438666"/>
            <a:ext cx="4797600" cy="3358320"/>
          </a:xfrm>
          <a:prstGeom prst="rect">
            <a:avLst/>
          </a:prstGeom>
        </p:spPr>
      </p:pic>
      <p:pic>
        <p:nvPicPr>
          <p:cNvPr id="83" name="Picture 1"/>
          <p:cNvPicPr>
            <a:picLocks noChangeAspect="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1193798" y="23879896"/>
            <a:ext cx="11209103" cy="988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Bz_15_3_5_ltaper.eps"/>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8038067" y="24131951"/>
            <a:ext cx="4855819" cy="3399073"/>
          </a:xfrm>
          <a:prstGeom prst="rect">
            <a:avLst/>
          </a:prstGeom>
        </p:spPr>
      </p:pic>
      <p:pic>
        <p:nvPicPr>
          <p:cNvPr id="10" name="Picture 9" descr="Bz_15_2_5_ltaper.eps"/>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8062433" y="20882348"/>
            <a:ext cx="4768349" cy="3337844"/>
          </a:xfrm>
          <a:prstGeom prst="rect">
            <a:avLst/>
          </a:prstGeom>
        </p:spPr>
      </p:pic>
      <p:pic>
        <p:nvPicPr>
          <p:cNvPr id="14" name="Picture 13" descr="Bz_20_2_5_ltaper.eps"/>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2863855" y="20663846"/>
            <a:ext cx="4931899" cy="3452329"/>
          </a:xfrm>
          <a:prstGeom prst="rect">
            <a:avLst/>
          </a:prstGeom>
        </p:spPr>
      </p:pic>
      <p:pic>
        <p:nvPicPr>
          <p:cNvPr id="17" name="Picture 16" descr="Bz_20_3_5_ltaper.eps"/>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12867957" y="24131951"/>
            <a:ext cx="4855819" cy="3399073"/>
          </a:xfrm>
          <a:prstGeom prst="rect">
            <a:avLst/>
          </a:prstGeom>
        </p:spPr>
      </p:pic>
      <p:pic>
        <p:nvPicPr>
          <p:cNvPr id="18" name="Picture 17" descr="tpz_dist.pdf"/>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12944010" y="29730904"/>
            <a:ext cx="9998053" cy="6407843"/>
          </a:xfrm>
          <a:prstGeom prst="rect">
            <a:avLst/>
          </a:prstGeom>
          <a:solidFill>
            <a:schemeClr val="bg1"/>
          </a:solidFill>
        </p:spPr>
      </p:pic>
      <p:pic>
        <p:nvPicPr>
          <p:cNvPr id="19" name="Picture 18" descr="Mu_endcool_tapl.eps"/>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23861713" y="11976176"/>
            <a:ext cx="7824264" cy="6121422"/>
          </a:xfrm>
          <a:prstGeom prst="rect">
            <a:avLst/>
          </a:prstGeom>
          <a:ln w="57150" cmpd="sng">
            <a:solidFill>
              <a:schemeClr val="accent4"/>
            </a:solidFill>
          </a:ln>
        </p:spPr>
      </p:pic>
      <p:pic>
        <p:nvPicPr>
          <p:cNvPr id="23" name="Picture 22" descr="nmu_bend.pdf"/>
          <p:cNvPicPr>
            <a:picLocks noChangeAspect="1"/>
          </p:cNvPicPr>
          <p:nvPr/>
        </p:nvPicPr>
        <p:blipFill>
          <a:blip r:embed="rId21" cstate="email">
            <a:extLst>
              <a:ext uri="{28A0092B-C50C-407E-A947-70E740481C1C}">
                <a14:useLocalDpi xmlns:a14="http://schemas.microsoft.com/office/drawing/2010/main" val="0"/>
              </a:ext>
            </a:extLst>
          </a:blip>
          <a:stretch>
            <a:fillRect/>
          </a:stretch>
        </p:blipFill>
        <p:spPr>
          <a:xfrm>
            <a:off x="24525096" y="21737986"/>
            <a:ext cx="6803716" cy="4283821"/>
          </a:xfrm>
          <a:prstGeom prst="rect">
            <a:avLst/>
          </a:prstGeom>
          <a:solidFill>
            <a:schemeClr val="bg2"/>
          </a:solidFill>
          <a:ln w="57150" cmpd="sng">
            <a:solidFill>
              <a:schemeClr val="tx1"/>
            </a:solidFill>
          </a:ln>
        </p:spPr>
      </p:pic>
      <p:pic>
        <p:nvPicPr>
          <p:cNvPr id="29" name="Picture 28" descr="old-tupfi075_fig6.pdf"/>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23743008" y="29004148"/>
            <a:ext cx="8061533" cy="5145361"/>
          </a:xfrm>
          <a:prstGeom prst="rect">
            <a:avLst/>
          </a:prstGeom>
          <a:solidFill>
            <a:schemeClr val="bg2"/>
          </a:solidFill>
          <a:ln w="57150" cmpd="sng">
            <a:solidFill>
              <a:schemeClr val="bg2"/>
            </a:solidFill>
          </a:ln>
        </p:spPr>
      </p:pic>
      <p:sp>
        <p:nvSpPr>
          <p:cNvPr id="99" name="TextBox 98"/>
          <p:cNvSpPr txBox="1"/>
          <p:nvPr/>
        </p:nvSpPr>
        <p:spPr>
          <a:xfrm>
            <a:off x="23716530" y="27000834"/>
            <a:ext cx="7925177" cy="1754327"/>
          </a:xfrm>
          <a:prstGeom prst="rect">
            <a:avLst/>
          </a:prstGeom>
          <a:noFill/>
        </p:spPr>
        <p:txBody>
          <a:bodyPr wrap="square" rtlCol="0">
            <a:spAutoFit/>
          </a:bodyPr>
          <a:lstStyle/>
          <a:p>
            <a:pPr algn="ctr"/>
            <a:r>
              <a:rPr lang="en-US" sz="3600" b="1" dirty="0" smtClean="0"/>
              <a:t>Dependence of Muon Capture and Transport on Initial proton Bunch Length</a:t>
            </a:r>
            <a:endParaRPr lang="en-US" sz="3600" b="1" dirty="0"/>
          </a:p>
        </p:txBody>
      </p:sp>
      <p:sp>
        <p:nvSpPr>
          <p:cNvPr id="15456" name="TextBox 15455"/>
          <p:cNvSpPr txBox="1"/>
          <p:nvPr/>
        </p:nvSpPr>
        <p:spPr>
          <a:xfrm>
            <a:off x="23716530" y="35981559"/>
            <a:ext cx="8070360" cy="4401205"/>
          </a:xfrm>
          <a:prstGeom prst="rect">
            <a:avLst/>
          </a:prstGeom>
          <a:noFill/>
        </p:spPr>
        <p:txBody>
          <a:bodyPr wrap="square" rtlCol="0">
            <a:spAutoFit/>
          </a:bodyPr>
          <a:lstStyle/>
          <a:p>
            <a:pPr algn="just"/>
            <a:r>
              <a:rPr lang="en-US" sz="3200" dirty="0" smtClean="0"/>
              <a:t>A counterintuitive </a:t>
            </a:r>
            <a:r>
              <a:rPr lang="en-US" sz="3200" dirty="0"/>
              <a:t>finding was that a short Taper Solenoid outperforms a long adiabatic Taper, as the shorter Taper deliveries a </a:t>
            </a:r>
            <a:r>
              <a:rPr lang="en-US" sz="3200" dirty="0" smtClean="0"/>
              <a:t>denser distribution </a:t>
            </a:r>
            <a:r>
              <a:rPr lang="en-US" sz="3200" dirty="0"/>
              <a:t>of muons in longitudinal phase space, which permits more effective bunch formation in the </a:t>
            </a:r>
            <a:r>
              <a:rPr lang="en-US" sz="3200" dirty="0" err="1"/>
              <a:t>Buncher</a:t>
            </a:r>
            <a:r>
              <a:rPr lang="en-US" sz="3200" dirty="0"/>
              <a:t> and Phase Rotator, despite the fact that the longer Taper deliveries more muons to the </a:t>
            </a:r>
            <a:r>
              <a:rPr lang="en-US" sz="3200" dirty="0" err="1"/>
              <a:t>Buncher</a:t>
            </a:r>
            <a:r>
              <a:rPr lang="en-US" sz="3200" dirty="0"/>
              <a:t>. </a:t>
            </a:r>
          </a:p>
          <a:p>
            <a:endParaRPr lang="en-US" dirty="0"/>
          </a:p>
        </p:txBody>
      </p:sp>
      <p:sp>
        <p:nvSpPr>
          <p:cNvPr id="15458" name="Rectangle 15457"/>
          <p:cNvSpPr/>
          <p:nvPr/>
        </p:nvSpPr>
        <p:spPr>
          <a:xfrm>
            <a:off x="13039549" y="36413067"/>
            <a:ext cx="9836698" cy="2062103"/>
          </a:xfrm>
          <a:prstGeom prst="rect">
            <a:avLst/>
          </a:prstGeom>
        </p:spPr>
        <p:txBody>
          <a:bodyPr wrap="square">
            <a:spAutoFit/>
          </a:bodyPr>
          <a:lstStyle/>
          <a:p>
            <a:pPr algn="ctr"/>
            <a:r>
              <a:rPr lang="en-US" sz="4800" baseline="30000" dirty="0"/>
              <a:t>Time-longitudinal momentum phase space </a:t>
            </a:r>
            <a:r>
              <a:rPr lang="en-US" sz="4800" baseline="30000" dirty="0" smtClean="0"/>
              <a:t>distribution </a:t>
            </a:r>
            <a:r>
              <a:rPr lang="en-US" sz="4800" baseline="30000" dirty="0"/>
              <a:t>at the end of Decay Channel for a short (4 m) Taper and long (40 m) Taper (shifted in momentum &amp; time</a:t>
            </a:r>
            <a:r>
              <a:rPr lang="en-US" sz="4800" baseline="30000" dirty="0" smtClean="0"/>
              <a:t>).</a:t>
            </a:r>
          </a:p>
          <a:p>
            <a:pPr algn="ctr"/>
            <a:endParaRPr lang="en-US" sz="4800" baseline="30000" dirty="0" smtClean="0"/>
          </a:p>
        </p:txBody>
      </p:sp>
      <p:sp>
        <p:nvSpPr>
          <p:cNvPr id="72" name="TextBox 71"/>
          <p:cNvSpPr txBox="1"/>
          <p:nvPr/>
        </p:nvSpPr>
        <p:spPr>
          <a:xfrm>
            <a:off x="13301696" y="38196831"/>
            <a:ext cx="9226770" cy="2431435"/>
          </a:xfrm>
          <a:prstGeom prst="rect">
            <a:avLst/>
          </a:prstGeom>
          <a:noFill/>
        </p:spPr>
        <p:txBody>
          <a:bodyPr wrap="square" rtlCol="0">
            <a:spAutoFit/>
          </a:bodyPr>
          <a:lstStyle/>
          <a:p>
            <a:r>
              <a:rPr lang="en-US" sz="4800" baseline="30000" dirty="0" smtClean="0"/>
              <a:t>The shorter taper results in a denser distribution in longitudinal phase space, which is preferable for the</a:t>
            </a:r>
            <a:r>
              <a:rPr lang="en-US" sz="4800" dirty="0" smtClean="0"/>
              <a:t> </a:t>
            </a:r>
            <a:r>
              <a:rPr lang="en-US" sz="4800" baseline="30000" dirty="0" err="1" smtClean="0"/>
              <a:t>Buncher</a:t>
            </a:r>
            <a:r>
              <a:rPr lang="en-US" sz="4800" baseline="30000" dirty="0" smtClean="0"/>
              <a:t>/Phase Rotator.</a:t>
            </a:r>
            <a:endParaRPr lang="en-US" sz="4800" dirty="0" smtClean="0"/>
          </a:p>
          <a:p>
            <a:endParaRPr lang="en-US" dirty="0"/>
          </a:p>
        </p:txBody>
      </p:sp>
      <p:cxnSp>
        <p:nvCxnSpPr>
          <p:cNvPr id="73" name="Straight Connector 72"/>
          <p:cNvCxnSpPr/>
          <p:nvPr/>
        </p:nvCxnSpPr>
        <p:spPr>
          <a:xfrm rot="10800000">
            <a:off x="14161453" y="29580352"/>
            <a:ext cx="7631113" cy="1587"/>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4" name="Straight Connector 73"/>
          <p:cNvCxnSpPr/>
          <p:nvPr/>
        </p:nvCxnSpPr>
        <p:spPr>
          <a:xfrm rot="10800000">
            <a:off x="23991253" y="35638252"/>
            <a:ext cx="7631113" cy="1587"/>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pic>
        <p:nvPicPr>
          <p:cNvPr id="75" name="Picture 4" descr="C:\Users\vbg\Documents\Projects\Muon Accelerator Program\Images\130502 ids120_20-1.5T7m2+5 cryo1 iso.png"/>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1108221" y="30198060"/>
            <a:ext cx="11016031" cy="9366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 name="TextBox 75"/>
          <p:cNvSpPr txBox="1"/>
          <p:nvPr/>
        </p:nvSpPr>
        <p:spPr>
          <a:xfrm>
            <a:off x="6903721" y="29595003"/>
            <a:ext cx="4313768" cy="646331"/>
          </a:xfrm>
          <a:prstGeom prst="rect">
            <a:avLst/>
          </a:prstGeom>
          <a:solidFill>
            <a:schemeClr val="bg1"/>
          </a:solidFill>
        </p:spPr>
        <p:txBody>
          <a:bodyPr wrap="square" rtlCol="0">
            <a:spAutoFit/>
          </a:bodyPr>
          <a:lstStyle/>
          <a:p>
            <a:r>
              <a:rPr lang="en-US" sz="3600" dirty="0" smtClean="0"/>
              <a:t>Superconducting coils</a:t>
            </a:r>
            <a:endParaRPr lang="en-US" sz="3600" dirty="0"/>
          </a:p>
        </p:txBody>
      </p:sp>
      <p:sp>
        <p:nvSpPr>
          <p:cNvPr id="77" name="TextBox 76"/>
          <p:cNvSpPr txBox="1"/>
          <p:nvPr/>
        </p:nvSpPr>
        <p:spPr>
          <a:xfrm>
            <a:off x="1210554" y="30281684"/>
            <a:ext cx="2864887" cy="646331"/>
          </a:xfrm>
          <a:prstGeom prst="rect">
            <a:avLst/>
          </a:prstGeom>
          <a:noFill/>
        </p:spPr>
        <p:txBody>
          <a:bodyPr wrap="none" rtlCol="0">
            <a:spAutoFit/>
          </a:bodyPr>
          <a:lstStyle/>
          <a:p>
            <a:r>
              <a:rPr lang="en-US" sz="3600" dirty="0" smtClean="0"/>
              <a:t>Resistive coils</a:t>
            </a:r>
            <a:endParaRPr lang="en-US" sz="3600" dirty="0"/>
          </a:p>
        </p:txBody>
      </p:sp>
      <p:sp>
        <p:nvSpPr>
          <p:cNvPr id="78" name="TextBox 77"/>
          <p:cNvSpPr txBox="1"/>
          <p:nvPr/>
        </p:nvSpPr>
        <p:spPr>
          <a:xfrm>
            <a:off x="1160180" y="31149975"/>
            <a:ext cx="2646878" cy="1200329"/>
          </a:xfrm>
          <a:prstGeom prst="rect">
            <a:avLst/>
          </a:prstGeom>
          <a:noFill/>
        </p:spPr>
        <p:txBody>
          <a:bodyPr wrap="none" rtlCol="0">
            <a:spAutoFit/>
          </a:bodyPr>
          <a:lstStyle/>
          <a:p>
            <a:r>
              <a:rPr lang="en-US" sz="3600" dirty="0" smtClean="0"/>
              <a:t>Proton beam,</a:t>
            </a:r>
          </a:p>
          <a:p>
            <a:r>
              <a:rPr lang="en-US" sz="3600" dirty="0" smtClean="0"/>
              <a:t>Hg jet</a:t>
            </a:r>
            <a:endParaRPr lang="en-US" sz="3600" dirty="0"/>
          </a:p>
        </p:txBody>
      </p:sp>
      <p:sp>
        <p:nvSpPr>
          <p:cNvPr id="79" name="TextBox 78"/>
          <p:cNvSpPr txBox="1"/>
          <p:nvPr/>
        </p:nvSpPr>
        <p:spPr>
          <a:xfrm>
            <a:off x="8978898" y="38454653"/>
            <a:ext cx="3223959" cy="1200329"/>
          </a:xfrm>
          <a:prstGeom prst="rect">
            <a:avLst/>
          </a:prstGeom>
          <a:noFill/>
        </p:spPr>
        <p:txBody>
          <a:bodyPr wrap="none" rtlCol="0">
            <a:spAutoFit/>
          </a:bodyPr>
          <a:lstStyle/>
          <a:p>
            <a:r>
              <a:rPr lang="en-US" sz="3600" dirty="0" smtClean="0"/>
              <a:t>Mercury pool +</a:t>
            </a:r>
          </a:p>
          <a:p>
            <a:r>
              <a:rPr lang="en-US" sz="3600" dirty="0" smtClean="0"/>
              <a:t>Splash </a:t>
            </a:r>
            <a:r>
              <a:rPr lang="en-US" sz="3600" dirty="0" err="1" smtClean="0"/>
              <a:t>mitigator</a:t>
            </a:r>
            <a:endParaRPr lang="en-US" sz="3600" dirty="0"/>
          </a:p>
        </p:txBody>
      </p:sp>
      <p:sp>
        <p:nvSpPr>
          <p:cNvPr id="80" name="TextBox 79"/>
          <p:cNvSpPr txBox="1"/>
          <p:nvPr/>
        </p:nvSpPr>
        <p:spPr>
          <a:xfrm>
            <a:off x="6465082" y="37076180"/>
            <a:ext cx="3169266" cy="1200329"/>
          </a:xfrm>
          <a:prstGeom prst="rect">
            <a:avLst/>
          </a:prstGeom>
          <a:noFill/>
        </p:spPr>
        <p:txBody>
          <a:bodyPr wrap="none" rtlCol="0">
            <a:spAutoFit/>
          </a:bodyPr>
          <a:lstStyle/>
          <a:p>
            <a:r>
              <a:rPr lang="en-US" sz="3600" dirty="0" smtClean="0"/>
              <a:t>Tungsten beads,</a:t>
            </a:r>
          </a:p>
          <a:p>
            <a:r>
              <a:rPr lang="en-US" sz="3600" dirty="0" smtClean="0"/>
              <a:t>He-gas cooled</a:t>
            </a:r>
            <a:endParaRPr lang="en-US" sz="3600" dirty="0"/>
          </a:p>
        </p:txBody>
      </p:sp>
      <p:cxnSp>
        <p:nvCxnSpPr>
          <p:cNvPr id="81" name="Straight Arrow Connector 80"/>
          <p:cNvCxnSpPr>
            <a:stCxn id="76" idx="1"/>
          </p:cNvCxnSpPr>
          <p:nvPr/>
        </p:nvCxnSpPr>
        <p:spPr>
          <a:xfrm flipH="1">
            <a:off x="6250062" y="29918169"/>
            <a:ext cx="653659" cy="2060597"/>
          </a:xfrm>
          <a:prstGeom prst="straightConnector1">
            <a:avLst/>
          </a:prstGeom>
          <a:ln w="6350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p:nvPr/>
        </p:nvCxnSpPr>
        <p:spPr>
          <a:xfrm>
            <a:off x="11217489" y="29918169"/>
            <a:ext cx="82562" cy="1238434"/>
          </a:xfrm>
          <a:prstGeom prst="straightConnector1">
            <a:avLst/>
          </a:prstGeom>
          <a:ln w="6350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a:off x="7642684" y="33352684"/>
            <a:ext cx="375506" cy="588893"/>
          </a:xfrm>
          <a:prstGeom prst="straightConnector1">
            <a:avLst/>
          </a:prstGeom>
          <a:ln w="2540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flipH="1">
            <a:off x="7478130" y="33331297"/>
            <a:ext cx="164554" cy="716551"/>
          </a:xfrm>
          <a:prstGeom prst="straightConnector1">
            <a:avLst/>
          </a:prstGeom>
          <a:ln w="2540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a:off x="4075441" y="30604849"/>
            <a:ext cx="1662419" cy="2747835"/>
          </a:xfrm>
          <a:prstGeom prst="straightConnector1">
            <a:avLst/>
          </a:prstGeom>
          <a:ln w="6350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p:nvPr/>
        </p:nvCxnSpPr>
        <p:spPr>
          <a:xfrm>
            <a:off x="2714328" y="31978766"/>
            <a:ext cx="3023532" cy="1962811"/>
          </a:xfrm>
          <a:prstGeom prst="straightConnector1">
            <a:avLst/>
          </a:prstGeom>
          <a:ln w="6350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88" name="Straight Arrow Connector 87"/>
          <p:cNvCxnSpPr/>
          <p:nvPr/>
        </p:nvCxnSpPr>
        <p:spPr>
          <a:xfrm flipH="1" flipV="1">
            <a:off x="6250062" y="34881474"/>
            <a:ext cx="1799654" cy="2194706"/>
          </a:xfrm>
          <a:prstGeom prst="straightConnector1">
            <a:avLst/>
          </a:prstGeom>
          <a:ln w="6350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a:stCxn id="79" idx="0"/>
          </p:cNvCxnSpPr>
          <p:nvPr/>
        </p:nvCxnSpPr>
        <p:spPr>
          <a:xfrm flipH="1" flipV="1">
            <a:off x="8595360" y="33665495"/>
            <a:ext cx="1995518" cy="4789158"/>
          </a:xfrm>
          <a:prstGeom prst="straightConnector1">
            <a:avLst/>
          </a:prstGeom>
          <a:ln w="63500">
            <a:solidFill>
              <a:srgbClr val="00B0F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REAMBLE" val="\documentclass{article}&#10;\pagestyle{empty}&#10;\usepackage{xspace,amssymb,amsfonts,amsmath}&#10;\usepackage{color}&#10;\usepackage{TeX4PPT}&#10;"/>
  <p:tag name="MAGPC" val="200"/>
</p:tagLst>
</file>

<file path=ppt/theme/theme1.xml><?xml version="1.0" encoding="utf-8"?>
<a:theme xmlns:a="http://schemas.openxmlformats.org/drawingml/2006/main" name="Default Design">
  <a:themeElements>
    <a:clrScheme name="Venture">
      <a:dk1>
        <a:sysClr val="windowText" lastClr="000000"/>
      </a:dk1>
      <a:lt1>
        <a:sysClr val="window" lastClr="FFFFFF"/>
      </a:lt1>
      <a:dk2>
        <a:srgbClr val="738450"/>
      </a:dk2>
      <a:lt2>
        <a:srgbClr val="E8E9D1"/>
      </a:lt2>
      <a:accent1>
        <a:srgbClr val="9EB060"/>
      </a:accent1>
      <a:accent2>
        <a:srgbClr val="D09A08"/>
      </a:accent2>
      <a:accent3>
        <a:srgbClr val="F2EC86"/>
      </a:accent3>
      <a:accent4>
        <a:srgbClr val="824F1C"/>
      </a:accent4>
      <a:accent5>
        <a:srgbClr val="511818"/>
      </a:accent5>
      <a:accent6>
        <a:srgbClr val="553876"/>
      </a:accent6>
      <a:hlink>
        <a:srgbClr val="929547"/>
      </a:hlink>
      <a:folHlink>
        <a:srgbClr val="56633C"/>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10132</TotalTime>
  <Words>485</Words>
  <Application>Microsoft Office PowerPoint</Application>
  <PresentationFormat>Custom</PresentationFormat>
  <Paragraphs>38</Paragraphs>
  <Slides>1</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vt:i4>
      </vt:variant>
    </vt:vector>
  </HeadingPairs>
  <TitlesOfParts>
    <vt:vector size="3" baseType="lpstr">
      <vt:lpstr>Default Design</vt:lpstr>
      <vt:lpstr>Equation</vt:lpstr>
      <vt:lpstr>PowerPoint Presentation</vt:lpstr>
    </vt:vector>
  </TitlesOfParts>
  <Company>Jefferson Lab</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Sundeen</dc:creator>
  <cp:lastModifiedBy>Kirk T McDonald</cp:lastModifiedBy>
  <cp:revision>648</cp:revision>
  <cp:lastPrinted>2012-07-08T20:15:53Z</cp:lastPrinted>
  <dcterms:created xsi:type="dcterms:W3CDTF">2010-05-18T13:58:47Z</dcterms:created>
  <dcterms:modified xsi:type="dcterms:W3CDTF">2013-05-06T16:22:55Z</dcterms:modified>
</cp:coreProperties>
</file>