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43891200"/>
  <p:notesSz cx="32461200" cy="434340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C3C8CF"/>
    <a:srgbClr val="8785AE"/>
    <a:srgbClr val="A7C1D3"/>
    <a:srgbClr val="F5D697"/>
    <a:srgbClr val="CC9900"/>
    <a:srgbClr val="FF9933"/>
    <a:srgbClr val="969696"/>
    <a:srgbClr val="00FF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454" autoAdjust="0"/>
  </p:normalViewPr>
  <p:slideViewPr>
    <p:cSldViewPr snapToGrid="0" snapToObjects="1">
      <p:cViewPr>
        <p:scale>
          <a:sx n="50" d="100"/>
          <a:sy n="50" d="100"/>
        </p:scale>
        <p:origin x="162" y="36"/>
      </p:cViewPr>
      <p:guideLst>
        <p:guide orient="horz" pos="13824"/>
        <p:guide pos="10368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14071747" cy="241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931" tIns="215968" rIns="431931" bIns="215968" numCol="1" anchor="t" anchorCtr="0" compatLnSpc="1">
            <a:prstTxWarp prst="textNoShape">
              <a:avLst/>
            </a:prstTxWarp>
          </a:bodyPr>
          <a:lstStyle>
            <a:lvl1pPr defTabSz="4321175">
              <a:defRPr sz="55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389457" y="0"/>
            <a:ext cx="14071743" cy="241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931" tIns="215968" rIns="431931" bIns="215968" numCol="1" anchor="t" anchorCtr="0" compatLnSpc="1">
            <a:prstTxWarp prst="textNoShape">
              <a:avLst/>
            </a:prstTxWarp>
          </a:bodyPr>
          <a:lstStyle>
            <a:lvl1pPr algn="r" defTabSz="4321175">
              <a:defRPr sz="55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41014870"/>
            <a:ext cx="14071747" cy="241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931" tIns="215968" rIns="431931" bIns="215968" numCol="1" anchor="b" anchorCtr="0" compatLnSpc="1">
            <a:prstTxWarp prst="textNoShape">
              <a:avLst/>
            </a:prstTxWarp>
          </a:bodyPr>
          <a:lstStyle>
            <a:lvl1pPr defTabSz="4321175">
              <a:defRPr sz="55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389457" y="41014870"/>
            <a:ext cx="14071743" cy="241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931" tIns="215968" rIns="431931" bIns="215968" numCol="1" anchor="b" anchorCtr="0" compatLnSpc="1">
            <a:prstTxWarp prst="textNoShape">
              <a:avLst/>
            </a:prstTxWarp>
          </a:bodyPr>
          <a:lstStyle>
            <a:lvl1pPr algn="r" defTabSz="4315897">
              <a:defRPr sz="5500">
                <a:cs typeface="Times New Roman" charset="0"/>
              </a:defRPr>
            </a:lvl1pPr>
          </a:lstStyle>
          <a:p>
            <a:fld id="{F14F88E4-F11E-B84A-A776-7724B88E06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38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14064620" cy="216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489" tIns="42251" rIns="84489" bIns="42251" numCol="1" anchor="t" anchorCtr="0" compatLnSpc="1">
            <a:prstTxWarp prst="textNoShape">
              <a:avLst/>
            </a:prstTxWarp>
          </a:bodyPr>
          <a:lstStyle>
            <a:lvl1pPr defTabSz="848094">
              <a:defRPr sz="9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382332" y="2"/>
            <a:ext cx="14071747" cy="216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489" tIns="42251" rIns="84489" bIns="42251" numCol="1" anchor="t" anchorCtr="0" compatLnSpc="1">
            <a:prstTxWarp prst="textNoShape">
              <a:avLst/>
            </a:prstTxWarp>
          </a:bodyPr>
          <a:lstStyle>
            <a:lvl1pPr algn="r" defTabSz="848094">
              <a:defRPr sz="9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20313" y="3265488"/>
            <a:ext cx="12220575" cy="16294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48970" y="20632438"/>
            <a:ext cx="25963260" cy="19551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489" tIns="42251" rIns="84489" bIns="422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41257523"/>
            <a:ext cx="14064620" cy="216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489" tIns="42251" rIns="84489" bIns="42251" numCol="1" anchor="b" anchorCtr="0" compatLnSpc="1">
            <a:prstTxWarp prst="textNoShape">
              <a:avLst/>
            </a:prstTxWarp>
          </a:bodyPr>
          <a:lstStyle>
            <a:lvl1pPr defTabSz="848094">
              <a:defRPr sz="9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382332" y="41257523"/>
            <a:ext cx="14071747" cy="216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489" tIns="42251" rIns="84489" bIns="42251" numCol="1" anchor="b" anchorCtr="0" compatLnSpc="1">
            <a:prstTxWarp prst="textNoShape">
              <a:avLst/>
            </a:prstTxWarp>
          </a:bodyPr>
          <a:lstStyle>
            <a:lvl1pPr algn="r" defTabSz="841418">
              <a:defRPr sz="900">
                <a:cs typeface="Times New Roman" charset="0"/>
              </a:defRPr>
            </a:lvl1pPr>
          </a:lstStyle>
          <a:p>
            <a:fld id="{B1F903FE-D65F-634F-A48D-A39B1EED3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27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677" y="13635567"/>
            <a:ext cx="27981048" cy="94064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352" y="24870834"/>
            <a:ext cx="23043697" cy="1121833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EFEFB-9CD5-4C4B-B4A5-A94FE955DC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3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AA4ED-EAB8-FE43-97F1-879667A053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9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3952" y="3896784"/>
            <a:ext cx="6994752" cy="351176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9697" y="3896784"/>
            <a:ext cx="20886284" cy="351176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3CAE5-4566-8F47-889C-2D07FD55D3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0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6A0F7-33F4-9642-B7A6-24E6634B7D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7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8204586"/>
            <a:ext cx="27981048" cy="87164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8603384"/>
            <a:ext cx="2798104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48BAD-F5F9-D744-A585-E03611AB46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4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9697" y="12680953"/>
            <a:ext cx="13940518" cy="263334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08186" y="12680953"/>
            <a:ext cx="13940518" cy="263334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21213-F9C7-914E-BFB2-93B470664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1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125" y="1756833"/>
            <a:ext cx="29626152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125" y="9825569"/>
            <a:ext cx="14544675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125" y="13919202"/>
            <a:ext cx="14544675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498" y="9825569"/>
            <a:ext cx="14549778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498" y="13919202"/>
            <a:ext cx="14549778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E3D126-D142-D140-A57E-1D86DC709D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8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7D5E2-0C28-EE4F-8129-86B4C0392D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4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8927F-FACB-1D4C-A51D-7DADA2DB96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7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125" y="1748367"/>
            <a:ext cx="10829925" cy="74358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976" y="1748367"/>
            <a:ext cx="18402300" cy="374586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125" y="9184217"/>
            <a:ext cx="10829925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ADE62-DD6A-E041-A770-96B136C3E1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0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827" y="30723419"/>
            <a:ext cx="19751448" cy="36279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827" y="3922186"/>
            <a:ext cx="19751448" cy="263334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827" y="34351386"/>
            <a:ext cx="19751448" cy="51498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4E3913-8A65-0C4A-AACA-9CC078A2A0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3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8563" y="3897313"/>
            <a:ext cx="27981275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3445" tIns="41722" rIns="83445" bIns="417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3" y="12680950"/>
            <a:ext cx="27981275" cy="263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39993888"/>
            <a:ext cx="6858000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39993888"/>
            <a:ext cx="10425112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39993888"/>
            <a:ext cx="6858000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charset="0"/>
              </a:defRPr>
            </a:lvl1pPr>
          </a:lstStyle>
          <a:p>
            <a:fld id="{34D671FC-4FD2-A749-B86D-6B2F839FD1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6pPr>
      <a:lvl7pPr marL="9144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7pPr>
      <a:lvl8pPr marL="13716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8pPr>
      <a:lvl9pPr marL="18288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9pPr>
    </p:titleStyle>
    <p:bodyStyle>
      <a:lvl1pPr marL="311150" indent="-311150" algn="l" defTabSz="838200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81038" indent="-261938" algn="l" defTabSz="838200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044575" indent="-206375" algn="l" defTabSz="8382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63675" indent="-215900" algn="l" defTabSz="838200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  <a:ea typeface="ＭＳ Ｐゴシック" charset="-128"/>
        </a:defRPr>
      </a:lvl4pPr>
      <a:lvl5pPr marL="1882775" indent="-215900" algn="l" defTabSz="838200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charset="-128"/>
        </a:defRPr>
      </a:lvl5pPr>
      <a:lvl6pPr marL="23399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7971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2543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7115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814" y="16378440"/>
            <a:ext cx="19271530" cy="9764013"/>
          </a:xfrm>
          <a:prstGeom prst="rect">
            <a:avLst/>
          </a:prstGeom>
        </p:spPr>
      </p:pic>
      <p:sp>
        <p:nvSpPr>
          <p:cNvPr id="128" name="Rounded Rectangle 127"/>
          <p:cNvSpPr/>
          <p:nvPr/>
        </p:nvSpPr>
        <p:spPr bwMode="auto">
          <a:xfrm>
            <a:off x="16910884" y="5752284"/>
            <a:ext cx="15158115" cy="9024012"/>
          </a:xfrm>
          <a:prstGeom prst="roundRect">
            <a:avLst>
              <a:gd name="adj" fmla="val 5423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Rounded Rectangle 126"/>
          <p:cNvSpPr/>
          <p:nvPr/>
        </p:nvSpPr>
        <p:spPr bwMode="auto">
          <a:xfrm>
            <a:off x="736817" y="5708985"/>
            <a:ext cx="15468383" cy="7224322"/>
          </a:xfrm>
          <a:prstGeom prst="roundRect">
            <a:avLst>
              <a:gd name="adj" fmla="val 5423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Rounded Rectangle 125"/>
          <p:cNvSpPr/>
          <p:nvPr/>
        </p:nvSpPr>
        <p:spPr bwMode="auto">
          <a:xfrm>
            <a:off x="16901190" y="34626963"/>
            <a:ext cx="15167809" cy="8659866"/>
          </a:xfrm>
          <a:prstGeom prst="roundRect">
            <a:avLst>
              <a:gd name="adj" fmla="val 5423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374" name="Freeform 467"/>
          <p:cNvSpPr>
            <a:spLocks/>
          </p:cNvSpPr>
          <p:nvPr/>
        </p:nvSpPr>
        <p:spPr bwMode="auto">
          <a:xfrm>
            <a:off x="598488" y="1627188"/>
            <a:ext cx="0" cy="215900"/>
          </a:xfrm>
          <a:custGeom>
            <a:avLst/>
            <a:gdLst>
              <a:gd name="T0" fmla="*/ 0 w 1588"/>
              <a:gd name="T1" fmla="*/ 2147483647 h 102"/>
              <a:gd name="T2" fmla="*/ 0 w 1588"/>
              <a:gd name="T3" fmla="*/ 2147483647 h 102"/>
              <a:gd name="T4" fmla="*/ 0 w 1588"/>
              <a:gd name="T5" fmla="*/ 2147483647 h 102"/>
              <a:gd name="T6" fmla="*/ 0 w 1588"/>
              <a:gd name="T7" fmla="*/ 0 h 102"/>
              <a:gd name="T8" fmla="*/ 0 w 1588"/>
              <a:gd name="T9" fmla="*/ 0 h 102"/>
              <a:gd name="T10" fmla="*/ 0 w 1588"/>
              <a:gd name="T11" fmla="*/ 0 h 102"/>
              <a:gd name="T12" fmla="*/ 0 w 1588"/>
              <a:gd name="T13" fmla="*/ 2147483647 h 1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8"/>
              <a:gd name="T22" fmla="*/ 0 h 102"/>
              <a:gd name="T23" fmla="*/ 1588 w 1588"/>
              <a:gd name="T24" fmla="*/ 102 h 10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8" h="102">
                <a:moveTo>
                  <a:pt x="0" y="102"/>
                </a:moveTo>
                <a:lnTo>
                  <a:pt x="0" y="102"/>
                </a:lnTo>
                <a:lnTo>
                  <a:pt x="0" y="0"/>
                </a:lnTo>
                <a:lnTo>
                  <a:pt x="0" y="102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75" name="Group 184"/>
          <p:cNvGrpSpPr>
            <a:grpSpLocks/>
          </p:cNvGrpSpPr>
          <p:nvPr/>
        </p:nvGrpSpPr>
        <p:grpSpPr bwMode="auto">
          <a:xfrm>
            <a:off x="3596653" y="573099"/>
            <a:ext cx="25707067" cy="4758039"/>
            <a:chOff x="9652461" y="1288849"/>
            <a:chExt cx="27661935" cy="4993040"/>
          </a:xfrm>
        </p:grpSpPr>
        <p:sp>
          <p:nvSpPr>
            <p:cNvPr id="184" name="Round Diagonal Corner Rectangle 183"/>
            <p:cNvSpPr/>
            <p:nvPr/>
          </p:nvSpPr>
          <p:spPr>
            <a:xfrm>
              <a:off x="10050417" y="1354623"/>
              <a:ext cx="27263979" cy="4927266"/>
            </a:xfrm>
            <a:prstGeom prst="round2Diag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72" name="Text Box 10"/>
            <p:cNvSpPr txBox="1">
              <a:spLocks noChangeArrowheads="1"/>
            </p:cNvSpPr>
            <p:nvPr/>
          </p:nvSpPr>
          <p:spPr bwMode="auto">
            <a:xfrm>
              <a:off x="9652461" y="1288849"/>
              <a:ext cx="27661934" cy="4912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38819" tIns="219410" rIns="438819" bIns="219410">
              <a:spAutoFit/>
            </a:bodyPr>
            <a:lstStyle>
              <a:lvl1pPr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sz="6600" dirty="0" smtClean="0">
                  <a:solidFill>
                    <a:srgbClr val="3333FF"/>
                  </a:solidFill>
                  <a:latin typeface="Comic Sans MS" panose="030F0702030302020204" pitchFamily="66" charset="0"/>
                </a:rPr>
                <a:t>Target System Concept for a Muon Collider/Neutrino Factory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sz="3600" dirty="0" smtClean="0">
                  <a:solidFill>
                    <a:srgbClr val="FF0000"/>
                  </a:solidFill>
                </a:rPr>
                <a:t>(TUPRI008, IPAC14, June 17, 2014) 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sz="4400" dirty="0">
                  <a:cs typeface="Times New Roman" charset="0"/>
                </a:rPr>
                <a:t>K.T. </a:t>
              </a:r>
              <a:r>
                <a:rPr lang="en-GB" sz="4400" dirty="0" smtClean="0">
                  <a:cs typeface="Times New Roman" charset="0"/>
                </a:rPr>
                <a:t>McDonald,</a:t>
              </a:r>
              <a:r>
                <a:rPr lang="en-GB" sz="4400" baseline="30000" dirty="0">
                  <a:cs typeface="Times New Roman" charset="0"/>
                </a:rPr>
                <a:t>5</a:t>
              </a:r>
              <a:r>
                <a:rPr lang="en-GB" sz="4400" baseline="30000" dirty="0" smtClean="0">
                  <a:cs typeface="Times New Roman" charset="0"/>
                </a:rPr>
                <a:t> </a:t>
              </a:r>
              <a:r>
                <a:rPr lang="en-US" sz="4400" dirty="0">
                  <a:cs typeface="Times New Roman" charset="0"/>
                </a:rPr>
                <a:t>X. Ding</a:t>
              </a:r>
              <a:r>
                <a:rPr lang="en-US" sz="4400" baseline="30000" dirty="0">
                  <a:cs typeface="Times New Roman" charset="0"/>
                </a:rPr>
                <a:t>2</a:t>
              </a:r>
              <a:r>
                <a:rPr lang="en-US" sz="4400" dirty="0">
                  <a:cs typeface="Times New Roman" charset="0"/>
                </a:rPr>
                <a:t>, </a:t>
              </a:r>
              <a:r>
                <a:rPr lang="en-US" sz="4400" dirty="0" smtClean="0">
                  <a:cs typeface="Times New Roman" charset="0"/>
                </a:rPr>
                <a:t>V.B. Graves,</a:t>
              </a:r>
              <a:r>
                <a:rPr lang="en-US" sz="4400" baseline="30000" dirty="0" smtClean="0">
                  <a:cs typeface="Times New Roman" charset="0"/>
                </a:rPr>
                <a:t>3</a:t>
              </a:r>
              <a:r>
                <a:rPr lang="en-US" sz="4400" dirty="0" smtClean="0">
                  <a:cs typeface="Times New Roman" charset="0"/>
                </a:rPr>
                <a:t> </a:t>
              </a:r>
              <a:r>
                <a:rPr lang="en-GB" sz="4400" dirty="0" smtClean="0">
                  <a:cs typeface="Times New Roman" charset="0"/>
                </a:rPr>
                <a:t>H.G </a:t>
              </a:r>
              <a:r>
                <a:rPr lang="en-GB" sz="4400" dirty="0">
                  <a:cs typeface="Times New Roman" charset="0"/>
                </a:rPr>
                <a:t>Kirk,</a:t>
              </a:r>
              <a:r>
                <a:rPr lang="en-GB" sz="4400" baseline="30000" dirty="0">
                  <a:cs typeface="Times New Roman" charset="0"/>
                </a:rPr>
                <a:t>1</a:t>
              </a:r>
              <a:r>
                <a:rPr lang="en-GB" sz="4400" dirty="0">
                  <a:cs typeface="Times New Roman" charset="0"/>
                </a:rPr>
                <a:t> </a:t>
              </a:r>
              <a:r>
                <a:rPr lang="en-GB" sz="4400" dirty="0" smtClean="0">
                  <a:cs typeface="Times New Roman" charset="0"/>
                </a:rPr>
                <a:t>H. K. Sayed,</a:t>
              </a:r>
              <a:r>
                <a:rPr lang="el-GR" sz="4400" baseline="30000" dirty="0" smtClean="0">
                  <a:cs typeface="Times New Roman" charset="0"/>
                </a:rPr>
                <a:t>1</a:t>
              </a:r>
              <a:r>
                <a:rPr lang="el-GR" sz="4400" dirty="0" smtClean="0">
                  <a:cs typeface="Times New Roman" charset="0"/>
                </a:rPr>
                <a:t> </a:t>
              </a:r>
              <a:r>
                <a:rPr lang="en-US" sz="4400" dirty="0" smtClean="0">
                  <a:cs typeface="Times New Roman" charset="0"/>
                </a:rPr>
                <a:t>N. Souchlas,</a:t>
              </a:r>
              <a:r>
                <a:rPr lang="en-US" sz="4400" baseline="30000" dirty="0" smtClean="0">
                  <a:cs typeface="Times New Roman" charset="0"/>
                </a:rPr>
                <a:t>4</a:t>
              </a:r>
              <a:r>
                <a:rPr lang="en-US" sz="4400" dirty="0" smtClean="0">
                  <a:cs typeface="Times New Roman" charset="0"/>
                </a:rPr>
                <a:t> D. Stratakis,</a:t>
              </a:r>
              <a:r>
                <a:rPr lang="en-US" sz="4400" baseline="30000" dirty="0" smtClean="0">
                  <a:cs typeface="Times New Roman" charset="0"/>
                </a:rPr>
                <a:t>1</a:t>
              </a:r>
              <a:r>
                <a:rPr lang="en-US" sz="4400" dirty="0" smtClean="0">
                  <a:cs typeface="Times New Roman" charset="0"/>
                </a:rPr>
                <a:t> R.J. Weggel</a:t>
              </a:r>
              <a:r>
                <a:rPr lang="en-US" sz="4400" baseline="30000" dirty="0" smtClean="0">
                  <a:cs typeface="Times New Roman" charset="0"/>
                </a:rPr>
                <a:t>4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sz="4000" i="1" baseline="30000" dirty="0" smtClean="0">
                  <a:solidFill>
                    <a:srgbClr val="FF0000"/>
                  </a:solidFill>
                  <a:cs typeface="Times New Roman" charset="0"/>
                </a:rPr>
                <a:t>1</a:t>
              </a:r>
              <a:r>
                <a:rPr lang="en-US" sz="4000" i="1" dirty="0" smtClean="0">
                  <a:solidFill>
                    <a:srgbClr val="FF0000"/>
                  </a:solidFill>
                  <a:cs typeface="Times New Roman" charset="0"/>
                </a:rPr>
                <a:t>Brookhaven National Laboratory, Upton, NY 11953, </a:t>
              </a:r>
              <a:r>
                <a:rPr lang="en-US" sz="4000" i="1" baseline="30000" dirty="0" smtClean="0">
                  <a:solidFill>
                    <a:srgbClr val="FF0000"/>
                  </a:solidFill>
                  <a:cs typeface="Times New Roman" charset="0"/>
                </a:rPr>
                <a:t>2</a:t>
              </a:r>
              <a:r>
                <a:rPr lang="en-US" sz="4000" i="1" dirty="0" smtClean="0">
                  <a:solidFill>
                    <a:srgbClr val="FF0000"/>
                  </a:solidFill>
                  <a:cs typeface="Times New Roman" charset="0"/>
                </a:rPr>
                <a:t>UCLA</a:t>
              </a:r>
              <a:r>
                <a:rPr lang="en-US" sz="4000" i="1" dirty="0">
                  <a:solidFill>
                    <a:srgbClr val="FF0000"/>
                  </a:solidFill>
                  <a:cs typeface="Times New Roman" charset="0"/>
                </a:rPr>
                <a:t>, Los Angeles, CA </a:t>
              </a:r>
              <a:r>
                <a:rPr lang="en-US" sz="4000" i="1" dirty="0" smtClean="0">
                  <a:solidFill>
                    <a:srgbClr val="FF0000"/>
                  </a:solidFill>
                  <a:cs typeface="Times New Roman" charset="0"/>
                </a:rPr>
                <a:t>90095</a:t>
              </a:r>
              <a:endParaRPr lang="en-US" sz="4000" i="1" dirty="0">
                <a:solidFill>
                  <a:srgbClr val="FF0000"/>
                </a:solidFill>
                <a:cs typeface="Times New Roman" charset="0"/>
              </a:endParaRP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altLang="en-US" sz="4000" i="1" baseline="30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en-US" sz="40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ORNL</a:t>
              </a:r>
              <a:r>
                <a:rPr lang="en-US" altLang="en-US" sz="40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Oak Ridge, TN </a:t>
              </a:r>
              <a:r>
                <a:rPr lang="en-US" altLang="en-US" sz="40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38731, </a:t>
              </a:r>
              <a:r>
                <a:rPr lang="en-US" altLang="en-US" sz="4000" i="1" baseline="30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altLang="en-US" sz="40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Particle Beam Lasers, Inc., Northridge, CA  </a:t>
              </a:r>
              <a:r>
                <a:rPr lang="en-US" altLang="en-US" sz="4000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91324</a:t>
              </a:r>
              <a:endParaRPr lang="en-US" alt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r>
                <a:rPr lang="en-US" sz="4000" i="1" baseline="30000" dirty="0">
                  <a:solidFill>
                    <a:srgbClr val="FF0000"/>
                  </a:solidFill>
                  <a:cs typeface="Times New Roman" charset="0"/>
                </a:rPr>
                <a:t>5</a:t>
              </a:r>
              <a:r>
                <a:rPr lang="en-US" sz="4000" i="1" dirty="0" smtClean="0">
                  <a:solidFill>
                    <a:srgbClr val="FF0000"/>
                  </a:solidFill>
                  <a:cs typeface="Times New Roman" charset="0"/>
                </a:rPr>
                <a:t>Princeton University,</a:t>
              </a:r>
              <a:r>
                <a:rPr lang="fr-FR" sz="4000" i="1" dirty="0" smtClean="0">
                  <a:solidFill>
                    <a:srgbClr val="FF0000"/>
                  </a:solidFill>
                  <a:cs typeface="Times New Roman" charset="0"/>
                </a:rPr>
                <a:t> Princeton, NJ 08544</a:t>
              </a:r>
              <a:endParaRPr lang="en-US" sz="4000" i="1" dirty="0">
                <a:solidFill>
                  <a:srgbClr val="FF0000"/>
                </a:solidFill>
                <a:cs typeface="Times New Roman" charset="0"/>
              </a:endParaRPr>
            </a:p>
          </p:txBody>
        </p:sp>
      </p:grpSp>
      <p:sp>
        <p:nvSpPr>
          <p:cNvPr id="15379" name="Rectangle 139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0" name="Rectangle 141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1" name="Rectangle 160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2" name="Rectangle 162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4" name="Rectangle 470"/>
          <p:cNvSpPr>
            <a:spLocks noChangeArrowheads="1"/>
          </p:cNvSpPr>
          <p:nvPr/>
        </p:nvSpPr>
        <p:spPr bwMode="auto">
          <a:xfrm>
            <a:off x="396875" y="326872"/>
            <a:ext cx="32021010" cy="43239863"/>
          </a:xfrm>
          <a:prstGeom prst="rect">
            <a:avLst/>
          </a:prstGeom>
          <a:noFill/>
          <a:ln w="165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623"/>
          <p:cNvSpPr>
            <a:spLocks noChangeArrowheads="1"/>
          </p:cNvSpPr>
          <p:nvPr/>
        </p:nvSpPr>
        <p:spPr bwMode="auto">
          <a:xfrm>
            <a:off x="-12700054" y="24820856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6" name="Rectangle 624"/>
          <p:cNvSpPr>
            <a:spLocks noChangeArrowheads="1"/>
          </p:cNvSpPr>
          <p:nvPr/>
        </p:nvSpPr>
        <p:spPr bwMode="auto">
          <a:xfrm>
            <a:off x="-12700054" y="20725106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7" name="Rectangle 625"/>
          <p:cNvSpPr>
            <a:spLocks noChangeArrowheads="1"/>
          </p:cNvSpPr>
          <p:nvPr/>
        </p:nvSpPr>
        <p:spPr bwMode="auto">
          <a:xfrm>
            <a:off x="-12700054" y="20725106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8" name="Rectangle 626"/>
          <p:cNvSpPr>
            <a:spLocks noChangeArrowheads="1"/>
          </p:cNvSpPr>
          <p:nvPr/>
        </p:nvSpPr>
        <p:spPr bwMode="auto">
          <a:xfrm>
            <a:off x="-12700054" y="20725106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9" name="Rectangle 629"/>
          <p:cNvSpPr>
            <a:spLocks noChangeArrowheads="1"/>
          </p:cNvSpPr>
          <p:nvPr/>
        </p:nvSpPr>
        <p:spPr bwMode="auto">
          <a:xfrm>
            <a:off x="-12634967" y="24765294"/>
            <a:ext cx="182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90" name="Rectangle 631"/>
          <p:cNvSpPr>
            <a:spLocks noChangeArrowheads="1"/>
          </p:cNvSpPr>
          <p:nvPr/>
        </p:nvSpPr>
        <p:spPr bwMode="auto">
          <a:xfrm>
            <a:off x="-12700054" y="25024056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94" name="Rounded Rectangle 93"/>
          <p:cNvSpPr/>
          <p:nvPr/>
        </p:nvSpPr>
        <p:spPr bwMode="auto">
          <a:xfrm>
            <a:off x="790655" y="34604287"/>
            <a:ext cx="15956961" cy="8682542"/>
          </a:xfrm>
          <a:prstGeom prst="roundRect">
            <a:avLst>
              <a:gd name="adj" fmla="val 5423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34" name="Picture 4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7185" y="873229"/>
            <a:ext cx="3251239" cy="370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85" y="1068399"/>
            <a:ext cx="1149613" cy="127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5" descr="len80-ba65-tr.eps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2" t="38182" r="5882" b="4546"/>
          <a:stretch>
            <a:fillRect/>
          </a:stretch>
        </p:blipFill>
        <p:spPr bwMode="auto">
          <a:xfrm>
            <a:off x="7702307" y="27220363"/>
            <a:ext cx="8502893" cy="7142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Picture 5" descr="len80-tr0.8-ba.eps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2" t="38182" r="5882" b="4546"/>
          <a:stretch>
            <a:fillRect/>
          </a:stretch>
        </p:blipFill>
        <p:spPr bwMode="auto">
          <a:xfrm>
            <a:off x="15231591" y="27245544"/>
            <a:ext cx="8593609" cy="7218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Content Placeholder 11" descr="CHG-GA-ba0-len-n.eps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2" t="38182" r="5882" b="4546"/>
          <a:stretch>
            <a:fillRect/>
          </a:stretch>
        </p:blipFill>
        <p:spPr>
          <a:xfrm>
            <a:off x="176597" y="27203694"/>
            <a:ext cx="8540081" cy="7173216"/>
          </a:xfrm>
          <a:prstGeom prst="rect">
            <a:avLst/>
          </a:prstGeom>
        </p:spPr>
      </p:pic>
      <p:pic>
        <p:nvPicPr>
          <p:cNvPr id="104" name="Picture 2" descr="140203 beam path 1"/>
          <p:cNvPicPr>
            <a:picLocks noGrp="1" noChangeAspect="1"/>
          </p:cNvPicPr>
          <p:nvPr isPhoto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5712" y="15712647"/>
            <a:ext cx="12556400" cy="59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Text Box 10"/>
          <p:cNvSpPr txBox="1">
            <a:spLocks noChangeArrowheads="1"/>
          </p:cNvSpPr>
          <p:nvPr/>
        </p:nvSpPr>
        <p:spPr bwMode="auto">
          <a:xfrm>
            <a:off x="610062" y="5782427"/>
            <a:ext cx="16014020" cy="7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8819" tIns="219410" rIns="438819" bIns="219410">
            <a:spAutoFit/>
          </a:bodyPr>
          <a:lstStyle>
            <a:lvl1pPr defTabSz="43862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43862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dirty="0" smtClean="0">
                <a:solidFill>
                  <a:srgbClr val="FF0000"/>
                </a:solidFill>
                <a:cs typeface="Times New Roman" charset="0"/>
              </a:rPr>
              <a:t>Specifications from the Muon Accelerator Staging Scenario</a:t>
            </a:r>
          </a:p>
          <a:p>
            <a:pPr eaLnBrk="1" hangingPunct="1"/>
            <a:endParaRPr lang="en-US" sz="4000" dirty="0" smtClean="0">
              <a:solidFill>
                <a:srgbClr val="FF0000"/>
              </a:solidFill>
              <a:cs typeface="Times New Roman" charset="0"/>
            </a:endParaRPr>
          </a:p>
          <a:p>
            <a:pPr eaLnBrk="1" hangingPunct="1"/>
            <a:r>
              <a:rPr lang="en-US" sz="4000" dirty="0" smtClean="0">
                <a:solidFill>
                  <a:srgbClr val="3333FF"/>
                </a:solidFill>
                <a:cs typeface="Times New Roman" charset="0"/>
              </a:rPr>
              <a:t>6.75-GeV </a:t>
            </a:r>
            <a:r>
              <a:rPr lang="en-US" sz="4000" dirty="0" smtClean="0">
                <a:solidFill>
                  <a:srgbClr val="3333FF"/>
                </a:solidFill>
                <a:cs typeface="Times New Roman" charset="0"/>
              </a:rPr>
              <a:t>(kinetic energy) proton beam with 3 ns (</a:t>
            </a:r>
            <a:r>
              <a:rPr lang="en-US" sz="4000" dirty="0" err="1" smtClean="0">
                <a:solidFill>
                  <a:srgbClr val="3333FF"/>
                </a:solidFill>
                <a:cs typeface="Times New Roman" charset="0"/>
              </a:rPr>
              <a:t>rms</a:t>
            </a:r>
            <a:r>
              <a:rPr lang="en-US" sz="4000" dirty="0" smtClean="0">
                <a:solidFill>
                  <a:srgbClr val="3333FF"/>
                </a:solidFill>
                <a:cs typeface="Times New Roman" charset="0"/>
              </a:rPr>
              <a:t>) pulse.</a:t>
            </a:r>
          </a:p>
          <a:p>
            <a:pPr eaLnBrk="1" hangingPunct="1"/>
            <a:endParaRPr lang="en-US" sz="4000" dirty="0" smtClean="0">
              <a:solidFill>
                <a:srgbClr val="FF0000"/>
              </a:solidFill>
              <a:cs typeface="Times New Roman" charset="0"/>
            </a:endParaRPr>
          </a:p>
          <a:p>
            <a:pPr eaLnBrk="1" hangingPunct="1"/>
            <a:r>
              <a:rPr lang="en-US" sz="4000" dirty="0" smtClean="0">
                <a:solidFill>
                  <a:srgbClr val="FF0000"/>
                </a:solidFill>
                <a:cs typeface="Times New Roman" charset="0"/>
              </a:rPr>
              <a:t>1-MW </a:t>
            </a:r>
            <a:r>
              <a:rPr lang="en-US" sz="4000" dirty="0" smtClean="0">
                <a:solidFill>
                  <a:srgbClr val="FF0000"/>
                </a:solidFill>
                <a:cs typeface="Times New Roman" charset="0"/>
              </a:rPr>
              <a:t>initial beam power, upgradable to 2 MW (perhaps even to 4 MW).</a:t>
            </a:r>
          </a:p>
          <a:p>
            <a:pPr eaLnBrk="1" hangingPunct="1"/>
            <a:endParaRPr lang="en-US" sz="4000" dirty="0" smtClean="0">
              <a:solidFill>
                <a:srgbClr val="FF0000"/>
              </a:solidFill>
              <a:cs typeface="Times New Roman" charset="0"/>
            </a:endParaRPr>
          </a:p>
          <a:p>
            <a:pPr eaLnBrk="1" hangingPunct="1"/>
            <a:r>
              <a:rPr lang="en-US" sz="4000" dirty="0" smtClean="0">
                <a:solidFill>
                  <a:srgbClr val="3333FF"/>
                </a:solidFill>
                <a:cs typeface="Times New Roman" charset="0"/>
              </a:rPr>
              <a:t>60-Hz </a:t>
            </a:r>
            <a:r>
              <a:rPr lang="en-US" sz="4000" dirty="0" smtClean="0">
                <a:solidFill>
                  <a:srgbClr val="3333FF"/>
                </a:solidFill>
                <a:cs typeface="Times New Roman" charset="0"/>
              </a:rPr>
              <a:t>initial rep rate for Neutrino Factory; </a:t>
            </a:r>
          </a:p>
          <a:p>
            <a:pPr eaLnBrk="1" hangingPunct="1"/>
            <a:r>
              <a:rPr lang="en-US" sz="4000" dirty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en-US" sz="4000" dirty="0" smtClean="0">
                <a:solidFill>
                  <a:srgbClr val="3333FF"/>
                </a:solidFill>
                <a:cs typeface="Times New Roman" charset="0"/>
              </a:rPr>
              <a:t>    </a:t>
            </a:r>
            <a:r>
              <a:rPr lang="en-US" sz="4000" dirty="0" smtClean="0">
                <a:solidFill>
                  <a:srgbClr val="3333FF"/>
                </a:solidFill>
                <a:cs typeface="Times New Roman" charset="0"/>
              </a:rPr>
              <a:t>15-Hz </a:t>
            </a:r>
            <a:r>
              <a:rPr lang="en-US" sz="4000" dirty="0" smtClean="0">
                <a:solidFill>
                  <a:srgbClr val="3333FF"/>
                </a:solidFill>
                <a:cs typeface="Times New Roman" charset="0"/>
              </a:rPr>
              <a:t>rep rate for later Muon Collider.</a:t>
            </a:r>
          </a:p>
          <a:p>
            <a:pPr eaLnBrk="1" hangingPunct="1"/>
            <a:endParaRPr lang="en-US" sz="4000" dirty="0">
              <a:solidFill>
                <a:srgbClr val="FF0000"/>
              </a:solidFill>
              <a:cs typeface="Times New Roman" charset="0"/>
            </a:endParaRPr>
          </a:p>
          <a:p>
            <a:pPr eaLnBrk="1" hangingPunct="1"/>
            <a:r>
              <a:rPr lang="en-US" sz="4000" dirty="0" smtClean="0">
                <a:solidFill>
                  <a:srgbClr val="FF0000"/>
                </a:solidFill>
                <a:cs typeface="Times New Roman" charset="0"/>
              </a:rPr>
              <a:t>The goal is to deliver a maximum number of soft </a:t>
            </a:r>
            <a:r>
              <a:rPr lang="en-US" sz="4000" dirty="0" err="1" smtClean="0">
                <a:solidFill>
                  <a:srgbClr val="FF0000"/>
                </a:solidFill>
                <a:cs typeface="Times New Roman" charset="0"/>
              </a:rPr>
              <a:t>muons</a:t>
            </a:r>
            <a:r>
              <a:rPr lang="en-US" sz="4000" dirty="0" smtClean="0">
                <a:solidFill>
                  <a:srgbClr val="FF0000"/>
                </a:solidFill>
                <a:cs typeface="Times New Roman" charset="0"/>
              </a:rPr>
              <a:t>, with</a:t>
            </a:r>
            <a:endParaRPr lang="en-US" sz="4000" dirty="0" smtClean="0">
              <a:solidFill>
                <a:srgbClr val="FF0000"/>
              </a:solidFill>
              <a:cs typeface="Times New Roman" charset="0"/>
            </a:endParaRPr>
          </a:p>
          <a:p>
            <a:pPr eaLnBrk="1" hangingPunct="1"/>
            <a:r>
              <a:rPr lang="en-US" sz="4000" dirty="0" smtClean="0">
                <a:solidFill>
                  <a:srgbClr val="FF0000"/>
                </a:solidFill>
                <a:cs typeface="Times New Roman" charset="0"/>
              </a:rPr>
              <a:t> ~40 &lt; KE &lt; ~180 MeV.</a:t>
            </a:r>
            <a:endParaRPr lang="en-US" sz="4000" dirty="0">
              <a:solidFill>
                <a:srgbClr val="FF0000"/>
              </a:solidFill>
              <a:cs typeface="Times New Roman" charset="0"/>
            </a:endParaRPr>
          </a:p>
        </p:txBody>
      </p:sp>
      <p:sp>
        <p:nvSpPr>
          <p:cNvPr id="82" name="Text Box 10"/>
          <p:cNvSpPr txBox="1">
            <a:spLocks noChangeArrowheads="1"/>
          </p:cNvSpPr>
          <p:nvPr/>
        </p:nvSpPr>
        <p:spPr bwMode="auto">
          <a:xfrm>
            <a:off x="16667211" y="5772224"/>
            <a:ext cx="15994553" cy="9183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8819" tIns="219410" rIns="438819" bIns="219410">
            <a:spAutoFit/>
          </a:bodyPr>
          <a:lstStyle>
            <a:lvl1pPr defTabSz="43862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43862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dirty="0" smtClean="0">
                <a:solidFill>
                  <a:srgbClr val="3333FF"/>
                </a:solidFill>
                <a:cs typeface="Times New Roman" charset="0"/>
              </a:rPr>
              <a:t>Target System Concept</a:t>
            </a:r>
          </a:p>
          <a:p>
            <a:pPr eaLnBrk="1" hangingPunct="1"/>
            <a:endParaRPr lang="en-US" sz="4000" dirty="0" smtClean="0">
              <a:solidFill>
                <a:srgbClr val="FF0000"/>
              </a:solidFill>
              <a:cs typeface="Times New Roman" charset="0"/>
            </a:endParaRPr>
          </a:p>
          <a:p>
            <a:pPr eaLnBrk="1" hangingPunct="1"/>
            <a:r>
              <a:rPr lang="en-US" sz="4000" dirty="0" smtClean="0">
                <a:solidFill>
                  <a:srgbClr val="FF0000"/>
                </a:solidFill>
                <a:cs typeface="Times New Roman" charset="0"/>
              </a:rPr>
              <a:t>Graphite target (</a:t>
            </a:r>
            <a:r>
              <a:rPr lang="el-GR" sz="4000" dirty="0" smtClean="0">
                <a:solidFill>
                  <a:srgbClr val="FF0000"/>
                </a:solidFill>
                <a:cs typeface="Times New Roman" charset="0"/>
              </a:rPr>
              <a:t>ρ</a:t>
            </a:r>
            <a:r>
              <a:rPr lang="en-US" sz="4000" dirty="0" smtClean="0">
                <a:solidFill>
                  <a:srgbClr val="FF0000"/>
                </a:solidFill>
                <a:cs typeface="Times New Roman" charset="0"/>
              </a:rPr>
              <a:t> ~ 1.8 g/cm</a:t>
            </a:r>
            <a:r>
              <a:rPr lang="en-US" sz="4000" baseline="30000" dirty="0" smtClean="0">
                <a:solidFill>
                  <a:srgbClr val="FF0000"/>
                </a:solidFill>
                <a:cs typeface="Times New Roman" charset="0"/>
              </a:rPr>
              <a:t>3</a:t>
            </a:r>
            <a:r>
              <a:rPr lang="en-US" sz="4000" dirty="0" smtClean="0">
                <a:solidFill>
                  <a:srgbClr val="FF0000"/>
                </a:solidFill>
                <a:cs typeface="Times New Roman" charset="0"/>
              </a:rPr>
              <a:t>), radiation cooled (with option for convection cooling); liquid metal jet as option for 2-4 MW beam power.</a:t>
            </a:r>
          </a:p>
          <a:p>
            <a:pPr eaLnBrk="1" hangingPunct="1"/>
            <a:endParaRPr lang="en-US" sz="4000" dirty="0" smtClean="0">
              <a:solidFill>
                <a:srgbClr val="FF0000"/>
              </a:solidFill>
              <a:cs typeface="Times New Roman" charset="0"/>
            </a:endParaRPr>
          </a:p>
          <a:p>
            <a:pPr eaLnBrk="1" hangingPunct="1"/>
            <a:r>
              <a:rPr lang="en-US" sz="4000" dirty="0" smtClean="0">
                <a:solidFill>
                  <a:srgbClr val="3333FF"/>
                </a:solidFill>
                <a:cs typeface="Times New Roman" charset="0"/>
              </a:rPr>
              <a:t>Target inside high-field solenoid magnet (20 T) that collects both µ</a:t>
            </a:r>
            <a:r>
              <a:rPr lang="en-US" sz="4000" baseline="30000" dirty="0" smtClean="0">
                <a:solidFill>
                  <a:srgbClr val="3333FF"/>
                </a:solidFill>
                <a:cs typeface="Times New Roman" charset="0"/>
              </a:rPr>
              <a:t>±</a:t>
            </a:r>
            <a:r>
              <a:rPr lang="en-US" sz="4000" dirty="0" smtClean="0">
                <a:solidFill>
                  <a:srgbClr val="3333FF"/>
                </a:solidFill>
                <a:cs typeface="Times New Roman" charset="0"/>
              </a:rPr>
              <a:t>.</a:t>
            </a:r>
          </a:p>
          <a:p>
            <a:pPr eaLnBrk="1" hangingPunct="1"/>
            <a:endParaRPr lang="en-US" sz="4000" dirty="0" smtClean="0">
              <a:solidFill>
                <a:srgbClr val="FF0000"/>
              </a:solidFill>
              <a:cs typeface="Times New Roman" charset="0"/>
            </a:endParaRPr>
          </a:p>
          <a:p>
            <a:pPr eaLnBrk="1" hangingPunct="1"/>
            <a:r>
              <a:rPr lang="en-US" sz="4000" dirty="0" smtClean="0">
                <a:solidFill>
                  <a:srgbClr val="FF0000"/>
                </a:solidFill>
                <a:cs typeface="Times New Roman" charset="0"/>
              </a:rPr>
              <a:t>Target and proton beam tilted with respect to magnetic axis.</a:t>
            </a:r>
          </a:p>
          <a:p>
            <a:pPr eaLnBrk="1" hangingPunct="1"/>
            <a:endParaRPr lang="en-US" sz="4000" dirty="0" smtClean="0">
              <a:solidFill>
                <a:srgbClr val="FF0000"/>
              </a:solidFill>
              <a:cs typeface="Times New Roman" charset="0"/>
            </a:endParaRPr>
          </a:p>
          <a:p>
            <a:pPr eaLnBrk="1" hangingPunct="1"/>
            <a:r>
              <a:rPr lang="en-US" sz="4000" dirty="0" smtClean="0">
                <a:solidFill>
                  <a:srgbClr val="3333FF"/>
                </a:solidFill>
                <a:cs typeface="Times New Roman" charset="0"/>
              </a:rPr>
              <a:t>Superconducting magnet coils shielded by He-gas-cooled W beads.</a:t>
            </a:r>
          </a:p>
          <a:p>
            <a:pPr eaLnBrk="1" hangingPunct="1"/>
            <a:endParaRPr lang="en-US" sz="4000" dirty="0" smtClean="0">
              <a:solidFill>
                <a:srgbClr val="FF0000"/>
              </a:solidFill>
              <a:cs typeface="Times New Roman" charset="0"/>
            </a:endParaRPr>
          </a:p>
          <a:p>
            <a:pPr eaLnBrk="1" hangingPunct="1"/>
            <a:r>
              <a:rPr lang="en-US" sz="4000" dirty="0" smtClean="0">
                <a:solidFill>
                  <a:srgbClr val="FF0000"/>
                </a:solidFill>
                <a:cs typeface="Times New Roman" charset="0"/>
              </a:rPr>
              <a:t>Proton beam dump via a graphite rod just downstream of the target.</a:t>
            </a:r>
          </a:p>
          <a:p>
            <a:pPr eaLnBrk="1" hangingPunct="1"/>
            <a:endParaRPr lang="en-US" sz="4000" dirty="0" smtClean="0">
              <a:solidFill>
                <a:srgbClr val="FF0000"/>
              </a:solidFill>
              <a:cs typeface="Times New Roman" charset="0"/>
            </a:endParaRPr>
          </a:p>
          <a:p>
            <a:pPr eaLnBrk="1" hangingPunct="1"/>
            <a:r>
              <a:rPr lang="en-US" sz="4000" dirty="0" smtClean="0">
                <a:solidFill>
                  <a:srgbClr val="3333FF"/>
                </a:solidFill>
                <a:cs typeface="Times New Roman" charset="0"/>
              </a:rPr>
              <a:t>Some of the proton and </a:t>
            </a:r>
            <a:r>
              <a:rPr lang="en-US" sz="4000" dirty="0" smtClean="0">
                <a:solidFill>
                  <a:srgbClr val="3333FF"/>
                </a:solidFill>
                <a:cs typeface="Times New Roman" charset="0"/>
                <a:sym typeface="Symbol" panose="05050102010706020507" pitchFamily="18" charset="2"/>
              </a:rPr>
              <a:t>/µ transport near the target is in air.</a:t>
            </a:r>
            <a:endParaRPr lang="en-US" sz="4000" dirty="0">
              <a:solidFill>
                <a:srgbClr val="3333FF"/>
              </a:solidFill>
              <a:cs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58001" y="21690680"/>
            <a:ext cx="109523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Stainless-steel target vessel (double-walled with intramural He-gas flow for cooling) with graphite target and beam dump, and downstream Be window.</a:t>
            </a:r>
          </a:p>
          <a:p>
            <a:endParaRPr lang="en-US" sz="4000" dirty="0" smtClean="0"/>
          </a:p>
          <a:p>
            <a:r>
              <a:rPr lang="en-US" sz="4000" dirty="0" smtClean="0"/>
              <a:t>This vessel would be replaced every few weeks        at </a:t>
            </a:r>
            <a:r>
              <a:rPr lang="en-US" sz="4000" dirty="0" smtClean="0"/>
              <a:t>1-MW </a:t>
            </a:r>
            <a:r>
              <a:rPr lang="en-US" sz="4000" dirty="0" smtClean="0"/>
              <a:t>beam power.</a:t>
            </a:r>
            <a:endParaRPr lang="en-US" sz="4000" dirty="0"/>
          </a:p>
        </p:txBody>
      </p:sp>
      <p:sp>
        <p:nvSpPr>
          <p:cNvPr id="84" name="TextBox 83"/>
          <p:cNvSpPr txBox="1"/>
          <p:nvPr/>
        </p:nvSpPr>
        <p:spPr>
          <a:xfrm>
            <a:off x="15901189" y="15215465"/>
            <a:ext cx="7773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15-T </a:t>
            </a:r>
            <a:r>
              <a:rPr lang="en-US" sz="4000" dirty="0" smtClean="0"/>
              <a:t>superconducting coil </a:t>
            </a:r>
            <a:r>
              <a:rPr lang="en-US" sz="4000" dirty="0" err="1" smtClean="0"/>
              <a:t>outsert</a:t>
            </a:r>
            <a:r>
              <a:rPr lang="en-US" sz="4000" dirty="0" smtClean="0"/>
              <a:t>, </a:t>
            </a:r>
          </a:p>
          <a:p>
            <a:r>
              <a:rPr lang="en-US" sz="4000" dirty="0" smtClean="0"/>
              <a:t>Stored energy ~ 3 GJ</a:t>
            </a:r>
            <a:r>
              <a:rPr lang="en-US" sz="4000" dirty="0"/>
              <a:t>,</a:t>
            </a:r>
            <a:r>
              <a:rPr lang="en-US" sz="4000" dirty="0" smtClean="0"/>
              <a:t>  ~ 100 tons</a:t>
            </a:r>
            <a:endParaRPr lang="en-US" sz="4000" dirty="0"/>
          </a:p>
        </p:txBody>
      </p:sp>
      <p:sp>
        <p:nvSpPr>
          <p:cNvPr id="85" name="TextBox 84"/>
          <p:cNvSpPr txBox="1"/>
          <p:nvPr/>
        </p:nvSpPr>
        <p:spPr>
          <a:xfrm>
            <a:off x="823249" y="26325455"/>
            <a:ext cx="11929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5-T </a:t>
            </a:r>
            <a:r>
              <a:rPr lang="en-US" sz="4000" dirty="0" smtClean="0"/>
              <a:t>copper-coil insert.   Water-cooled, </a:t>
            </a:r>
            <a:r>
              <a:rPr lang="en-US" sz="4000" dirty="0" err="1" smtClean="0"/>
              <a:t>MgO</a:t>
            </a:r>
            <a:r>
              <a:rPr lang="en-US" sz="4000" dirty="0" smtClean="0"/>
              <a:t> insulated</a:t>
            </a:r>
            <a:endParaRPr lang="en-US" sz="4000" dirty="0"/>
          </a:p>
        </p:txBody>
      </p:sp>
      <p:sp>
        <p:nvSpPr>
          <p:cNvPr id="86" name="TextBox 85"/>
          <p:cNvSpPr txBox="1"/>
          <p:nvPr/>
        </p:nvSpPr>
        <p:spPr>
          <a:xfrm>
            <a:off x="15170254" y="25988479"/>
            <a:ext cx="110611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He-gas cooled W-bead shielding (~ 100 tons)</a:t>
            </a:r>
            <a:endParaRPr lang="en-US" sz="4000" dirty="0"/>
          </a:p>
        </p:txBody>
      </p:sp>
      <p:sp>
        <p:nvSpPr>
          <p:cNvPr id="87" name="TextBox 86"/>
          <p:cNvSpPr txBox="1"/>
          <p:nvPr/>
        </p:nvSpPr>
        <p:spPr>
          <a:xfrm>
            <a:off x="631706" y="17754158"/>
            <a:ext cx="25458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Last Final-Focus quad</a:t>
            </a:r>
            <a:endParaRPr lang="en-US" sz="4000" dirty="0"/>
          </a:p>
        </p:txBody>
      </p:sp>
      <p:sp>
        <p:nvSpPr>
          <p:cNvPr id="88" name="TextBox 87"/>
          <p:cNvSpPr txBox="1"/>
          <p:nvPr/>
        </p:nvSpPr>
        <p:spPr>
          <a:xfrm>
            <a:off x="2897874" y="20702723"/>
            <a:ext cx="47317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Upstream proton beam window</a:t>
            </a:r>
            <a:endParaRPr lang="en-US" sz="40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12237929" y="21617586"/>
            <a:ext cx="2932326" cy="4745596"/>
          </a:xfrm>
          <a:prstGeom prst="straightConnector1">
            <a:avLst/>
          </a:prstGeom>
          <a:ln w="762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84" idx="1"/>
          </p:cNvCxnSpPr>
          <p:nvPr/>
        </p:nvCxnSpPr>
        <p:spPr>
          <a:xfrm flipH="1">
            <a:off x="10820287" y="15877185"/>
            <a:ext cx="5080902" cy="1645358"/>
          </a:xfrm>
          <a:prstGeom prst="straightConnector1">
            <a:avLst/>
          </a:prstGeom>
          <a:ln w="762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 flipV="1">
            <a:off x="2519497" y="20312882"/>
            <a:ext cx="327838" cy="1377798"/>
          </a:xfrm>
          <a:prstGeom prst="straightConnector1">
            <a:avLst/>
          </a:prstGeom>
          <a:ln w="762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3243768" y="17093327"/>
            <a:ext cx="1216569" cy="3114923"/>
          </a:xfrm>
          <a:prstGeom prst="straightConnector1">
            <a:avLst/>
          </a:prstGeom>
          <a:ln w="762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V="1">
            <a:off x="5014801" y="20901819"/>
            <a:ext cx="5500839" cy="5594547"/>
          </a:xfrm>
          <a:prstGeom prst="straightConnector1">
            <a:avLst/>
          </a:prstGeom>
          <a:ln w="762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H="1">
            <a:off x="13360739" y="19914375"/>
            <a:ext cx="6615384" cy="317476"/>
          </a:xfrm>
          <a:prstGeom prst="straightConnector1">
            <a:avLst/>
          </a:prstGeom>
          <a:ln w="762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124" descr="Mu_endcool_tapl.eps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  <a:lum bright="-72000" contrast="8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6516" y="27113197"/>
            <a:ext cx="9081369" cy="7195305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/>
            </a:glow>
            <a:outerShdw blurRad="292100" dist="139700" dir="2700000" algn="tl" rotWithShape="0">
              <a:schemeClr val="bg1">
                <a:alpha val="65000"/>
              </a:schemeClr>
            </a:outerShdw>
          </a:effectLst>
        </p:spPr>
      </p:pic>
      <p:sp>
        <p:nvSpPr>
          <p:cNvPr id="23" name="TextBox 22"/>
          <p:cNvSpPr txBox="1"/>
          <p:nvPr/>
        </p:nvSpPr>
        <p:spPr>
          <a:xfrm>
            <a:off x="1119901" y="34616058"/>
            <a:ext cx="15504181" cy="963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3333FF"/>
                </a:solidFill>
              </a:rPr>
              <a:t>Target System Optimizations</a:t>
            </a:r>
          </a:p>
          <a:p>
            <a:endParaRPr lang="en-US" sz="3600" dirty="0" smtClean="0"/>
          </a:p>
          <a:p>
            <a:r>
              <a:rPr lang="en-US" sz="3600" dirty="0" smtClean="0">
                <a:solidFill>
                  <a:srgbClr val="FF0000"/>
                </a:solidFill>
              </a:rPr>
              <a:t>High-</a:t>
            </a:r>
            <a:r>
              <a:rPr lang="en-US" sz="3600" i="1" dirty="0" smtClean="0">
                <a:solidFill>
                  <a:srgbClr val="FF0000"/>
                </a:solidFill>
              </a:rPr>
              <a:t>Z</a:t>
            </a:r>
            <a:r>
              <a:rPr lang="en-US" sz="3600" dirty="0" smtClean="0">
                <a:solidFill>
                  <a:srgbClr val="FF0000"/>
                </a:solidFill>
              </a:rPr>
              <a:t> favored.</a:t>
            </a:r>
          </a:p>
          <a:p>
            <a:endParaRPr lang="en-US" sz="3600" dirty="0" smtClean="0"/>
          </a:p>
          <a:p>
            <a:r>
              <a:rPr lang="en-US" sz="3600" dirty="0" smtClean="0">
                <a:solidFill>
                  <a:srgbClr val="3333FF"/>
                </a:solidFill>
              </a:rPr>
              <a:t>Optima for graphite target: length = 80 cm (for </a:t>
            </a:r>
            <a:r>
              <a:rPr lang="el-GR" sz="3600" dirty="0" smtClean="0">
                <a:solidFill>
                  <a:srgbClr val="3333FF"/>
                </a:solidFill>
              </a:rPr>
              <a:t>ρ</a:t>
            </a:r>
            <a:r>
              <a:rPr lang="en-US" sz="3600" dirty="0" smtClean="0">
                <a:solidFill>
                  <a:srgbClr val="3333FF"/>
                </a:solidFill>
              </a:rPr>
              <a:t> = 1.8 g/cm</a:t>
            </a:r>
            <a:r>
              <a:rPr lang="en-US" sz="3600" baseline="30000" dirty="0" smtClean="0">
                <a:solidFill>
                  <a:srgbClr val="3333FF"/>
                </a:solidFill>
              </a:rPr>
              <a:t>3</a:t>
            </a:r>
            <a:r>
              <a:rPr lang="en-US" sz="3600" dirty="0" smtClean="0">
                <a:solidFill>
                  <a:srgbClr val="3333FF"/>
                </a:solidFill>
              </a:rPr>
              <a:t>), </a:t>
            </a:r>
          </a:p>
          <a:p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smtClean="0">
                <a:solidFill>
                  <a:srgbClr val="3333FF"/>
                </a:solidFill>
              </a:rPr>
              <a:t>                                           radius </a:t>
            </a:r>
            <a:r>
              <a:rPr lang="en-US" sz="3600" dirty="0" smtClean="0">
                <a:solidFill>
                  <a:srgbClr val="3333FF"/>
                </a:solidFill>
                <a:sym typeface="Symbol" panose="05050102010706020507" pitchFamily="18" charset="2"/>
              </a:rPr>
              <a:t></a:t>
            </a:r>
            <a:r>
              <a:rPr lang="en-US" sz="3600" dirty="0" smtClean="0">
                <a:solidFill>
                  <a:srgbClr val="3333FF"/>
                </a:solidFill>
              </a:rPr>
              <a:t> </a:t>
            </a:r>
            <a:r>
              <a:rPr lang="en-US" sz="3600" dirty="0" smtClean="0">
                <a:solidFill>
                  <a:srgbClr val="3333FF"/>
                </a:solidFill>
              </a:rPr>
              <a:t>8 mm (with 2mm (</a:t>
            </a:r>
            <a:r>
              <a:rPr lang="en-US" sz="3600" dirty="0" err="1" smtClean="0">
                <a:solidFill>
                  <a:srgbClr val="3333FF"/>
                </a:solidFill>
              </a:rPr>
              <a:t>rms</a:t>
            </a:r>
            <a:r>
              <a:rPr lang="en-US" sz="3600" dirty="0" smtClean="0">
                <a:solidFill>
                  <a:srgbClr val="3333FF"/>
                </a:solidFill>
              </a:rPr>
              <a:t>) beam </a:t>
            </a:r>
            <a:r>
              <a:rPr lang="en-US" sz="3600" dirty="0" smtClean="0">
                <a:solidFill>
                  <a:srgbClr val="3333FF"/>
                </a:solidFill>
              </a:rPr>
              <a:t>radius </a:t>
            </a:r>
            <a:r>
              <a:rPr lang="el-GR" sz="3600" dirty="0" smtClean="0">
                <a:solidFill>
                  <a:srgbClr val="3333FF"/>
                </a:solidFill>
              </a:rPr>
              <a:t>σ</a:t>
            </a:r>
            <a:r>
              <a:rPr lang="en-US" sz="3600" baseline="-25000" dirty="0" smtClean="0">
                <a:solidFill>
                  <a:srgbClr val="3333FF"/>
                </a:solidFill>
              </a:rPr>
              <a:t>r</a:t>
            </a:r>
            <a:r>
              <a:rPr lang="en-US" sz="3600" dirty="0" smtClean="0">
                <a:solidFill>
                  <a:srgbClr val="3333FF"/>
                </a:solidFill>
              </a:rPr>
              <a:t>),</a:t>
            </a:r>
            <a:endParaRPr lang="en-US" sz="3600" dirty="0" smtClean="0">
              <a:solidFill>
                <a:srgbClr val="3333FF"/>
              </a:solidFill>
            </a:endParaRPr>
          </a:p>
          <a:p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smtClean="0">
                <a:solidFill>
                  <a:srgbClr val="3333FF"/>
                </a:solidFill>
              </a:rPr>
              <a:t>                                           tilt angle = 65 </a:t>
            </a:r>
            <a:r>
              <a:rPr lang="en-US" sz="3600" dirty="0" err="1" smtClean="0">
                <a:solidFill>
                  <a:srgbClr val="3333FF"/>
                </a:solidFill>
              </a:rPr>
              <a:t>mrad</a:t>
            </a:r>
            <a:r>
              <a:rPr lang="en-US" sz="3600" dirty="0" smtClean="0">
                <a:solidFill>
                  <a:srgbClr val="3333FF"/>
                </a:solidFill>
              </a:rPr>
              <a:t>.</a:t>
            </a:r>
          </a:p>
          <a:p>
            <a:r>
              <a:rPr lang="en-US" sz="3600" dirty="0" smtClean="0">
                <a:solidFill>
                  <a:srgbClr val="3333FF"/>
                </a:solidFill>
              </a:rPr>
              <a:t>                                            nominal </a:t>
            </a:r>
            <a:r>
              <a:rPr lang="en-US" sz="3600" dirty="0">
                <a:solidFill>
                  <a:srgbClr val="3333FF"/>
                </a:solidFill>
              </a:rPr>
              <a:t>geometric </a:t>
            </a:r>
            <a:r>
              <a:rPr lang="en-US" sz="3600" dirty="0" err="1">
                <a:solidFill>
                  <a:srgbClr val="3333FF"/>
                </a:solidFill>
              </a:rPr>
              <a:t>rms</a:t>
            </a:r>
            <a:r>
              <a:rPr lang="en-US" sz="3600" dirty="0">
                <a:solidFill>
                  <a:srgbClr val="3333FF"/>
                </a:solidFill>
              </a:rPr>
              <a:t> emittance </a:t>
            </a:r>
            <a:r>
              <a:rPr lang="el-GR" sz="3600" dirty="0">
                <a:solidFill>
                  <a:srgbClr val="3333FF"/>
                </a:solidFill>
              </a:rPr>
              <a:t>ε</a:t>
            </a:r>
            <a:r>
              <a:rPr lang="el-GR" sz="3600" baseline="-25000" dirty="0">
                <a:solidFill>
                  <a:srgbClr val="3333FF"/>
                </a:solidFill>
                <a:sym typeface="Symbol" panose="05050102010706020507" pitchFamily="18" charset="2"/>
              </a:rPr>
              <a:t></a:t>
            </a:r>
            <a:r>
              <a:rPr lang="en-US" sz="3600" dirty="0">
                <a:solidFill>
                  <a:srgbClr val="3333FF"/>
                </a:solidFill>
              </a:rPr>
              <a:t> = 5 µm. </a:t>
            </a:r>
          </a:p>
          <a:p>
            <a:r>
              <a:rPr lang="en-US" sz="3600" dirty="0">
                <a:solidFill>
                  <a:srgbClr val="3333FF"/>
                </a:solidFill>
              </a:rPr>
              <a:t>                                     </a:t>
            </a:r>
            <a:r>
              <a:rPr lang="en-US" sz="3600" dirty="0" smtClean="0">
                <a:solidFill>
                  <a:srgbClr val="3333FF"/>
                </a:solidFill>
              </a:rPr>
              <a:t>              </a:t>
            </a:r>
            <a:r>
              <a:rPr lang="el-GR" sz="3600" dirty="0" smtClean="0">
                <a:solidFill>
                  <a:srgbClr val="3333FF"/>
                </a:solidFill>
              </a:rPr>
              <a:t>β</a:t>
            </a:r>
            <a:r>
              <a:rPr lang="en-US" sz="3600" dirty="0">
                <a:solidFill>
                  <a:srgbClr val="3333FF"/>
                </a:solidFill>
              </a:rPr>
              <a:t>* = </a:t>
            </a:r>
            <a:r>
              <a:rPr lang="el-GR" sz="3600" dirty="0">
                <a:solidFill>
                  <a:srgbClr val="3333FF"/>
                </a:solidFill>
              </a:rPr>
              <a:t>σ</a:t>
            </a:r>
            <a:r>
              <a:rPr lang="en-US" sz="3600" baseline="-25000" dirty="0">
                <a:solidFill>
                  <a:srgbClr val="3333FF"/>
                </a:solidFill>
              </a:rPr>
              <a:t>r</a:t>
            </a:r>
            <a:r>
              <a:rPr lang="en-US" sz="3600" baseline="30000" dirty="0">
                <a:solidFill>
                  <a:srgbClr val="3333FF"/>
                </a:solidFill>
              </a:rPr>
              <a:t>2</a:t>
            </a:r>
            <a:r>
              <a:rPr lang="en-US" sz="3600" dirty="0">
                <a:solidFill>
                  <a:srgbClr val="3333FF"/>
                </a:solidFill>
              </a:rPr>
              <a:t> /</a:t>
            </a:r>
            <a:r>
              <a:rPr lang="el-GR" sz="3600" dirty="0">
                <a:solidFill>
                  <a:srgbClr val="3333FF"/>
                </a:solidFill>
              </a:rPr>
              <a:t>ε</a:t>
            </a:r>
            <a:r>
              <a:rPr lang="el-GR" sz="3600" baseline="-25000" dirty="0">
                <a:solidFill>
                  <a:srgbClr val="3333FF"/>
                </a:solidFill>
                <a:sym typeface="Symbol" panose="05050102010706020507" pitchFamily="18" charset="2"/>
              </a:rPr>
              <a:t></a:t>
            </a:r>
            <a:r>
              <a:rPr lang="el-GR" sz="3600" dirty="0">
                <a:solidFill>
                  <a:srgbClr val="3333FF"/>
                </a:solidFill>
                <a:sym typeface="Symbol" panose="05050102010706020507" pitchFamily="18" charset="2"/>
              </a:rPr>
              <a:t></a:t>
            </a:r>
            <a:r>
              <a:rPr lang="en-US" sz="3600" dirty="0">
                <a:solidFill>
                  <a:srgbClr val="3333FF"/>
                </a:solidFill>
              </a:rPr>
              <a:t> = 0.8 m.</a:t>
            </a:r>
          </a:p>
          <a:p>
            <a:endParaRPr lang="en-US" sz="3600" dirty="0" smtClean="0">
              <a:solidFill>
                <a:srgbClr val="3333FF"/>
              </a:solidFill>
            </a:endParaRPr>
          </a:p>
          <a:p>
            <a:r>
              <a:rPr lang="en-US" sz="3600" dirty="0" smtClean="0">
                <a:solidFill>
                  <a:srgbClr val="FF0000"/>
                </a:solidFill>
              </a:rPr>
              <a:t>Graphite proton beam dump, </a:t>
            </a:r>
            <a:r>
              <a:rPr lang="en-US" sz="3600" dirty="0" smtClean="0">
                <a:solidFill>
                  <a:srgbClr val="FF0000"/>
                </a:solidFill>
              </a:rPr>
              <a:t>120-cm </a:t>
            </a:r>
            <a:r>
              <a:rPr lang="en-US" sz="3600" dirty="0" smtClean="0">
                <a:solidFill>
                  <a:srgbClr val="FF0000"/>
                </a:solidFill>
              </a:rPr>
              <a:t>long, </a:t>
            </a:r>
            <a:r>
              <a:rPr lang="en-US" sz="3600" dirty="0" smtClean="0">
                <a:solidFill>
                  <a:srgbClr val="FF0000"/>
                </a:solidFill>
              </a:rPr>
              <a:t>24-mm </a:t>
            </a:r>
            <a:r>
              <a:rPr lang="en-US" sz="3600" dirty="0" smtClean="0">
                <a:solidFill>
                  <a:srgbClr val="FF0000"/>
                </a:solidFill>
              </a:rPr>
              <a:t>radius to intercept most of the (diverging) </a:t>
            </a:r>
            <a:r>
              <a:rPr lang="en-US" sz="3600" dirty="0" err="1" smtClean="0">
                <a:solidFill>
                  <a:srgbClr val="FF0000"/>
                </a:solidFill>
              </a:rPr>
              <a:t>unscattered</a:t>
            </a:r>
            <a:r>
              <a:rPr lang="en-US" sz="3600" dirty="0" smtClean="0">
                <a:solidFill>
                  <a:srgbClr val="FF0000"/>
                </a:solidFill>
              </a:rPr>
              <a:t> proton beam.</a:t>
            </a:r>
          </a:p>
          <a:p>
            <a:endParaRPr lang="en-US" sz="3600" dirty="0" smtClean="0"/>
          </a:p>
          <a:p>
            <a:r>
              <a:rPr lang="en-US" sz="3600" dirty="0" smtClean="0">
                <a:solidFill>
                  <a:srgbClr val="3333FF"/>
                </a:solidFill>
              </a:rPr>
              <a:t>The </a:t>
            </a:r>
            <a:r>
              <a:rPr lang="en-US" sz="3600" dirty="0" smtClean="0">
                <a:solidFill>
                  <a:srgbClr val="3333FF"/>
                </a:solidFill>
              </a:rPr>
              <a:t>20-T </a:t>
            </a:r>
            <a:r>
              <a:rPr lang="en-US" sz="3600" dirty="0" smtClean="0">
                <a:solidFill>
                  <a:srgbClr val="3333FF"/>
                </a:solidFill>
              </a:rPr>
              <a:t>field on target should drop to the </a:t>
            </a:r>
            <a:r>
              <a:rPr lang="en-US" sz="3600" dirty="0" smtClean="0">
                <a:solidFill>
                  <a:srgbClr val="3333FF"/>
                </a:solidFill>
              </a:rPr>
              <a:t>2-T </a:t>
            </a:r>
            <a:r>
              <a:rPr lang="en-US" sz="3600" dirty="0" smtClean="0">
                <a:solidFill>
                  <a:srgbClr val="3333FF"/>
                </a:solidFill>
              </a:rPr>
              <a:t>field in the rest of the Front End over </a:t>
            </a:r>
            <a:r>
              <a:rPr lang="en-US" sz="3600" dirty="0" smtClean="0">
                <a:solidFill>
                  <a:srgbClr val="3333FF"/>
                </a:solidFill>
                <a:sym typeface="Symbol" panose="05050102010706020507" pitchFamily="18" charset="2"/>
              </a:rPr>
              <a:t></a:t>
            </a:r>
            <a:r>
              <a:rPr lang="en-US" sz="3600" dirty="0" smtClean="0">
                <a:solidFill>
                  <a:srgbClr val="3333FF"/>
                </a:solidFill>
              </a:rPr>
              <a:t> </a:t>
            </a:r>
            <a:r>
              <a:rPr lang="en-US" sz="3600" dirty="0" smtClean="0">
                <a:solidFill>
                  <a:srgbClr val="3333FF"/>
                </a:solidFill>
              </a:rPr>
              <a:t>5 m.</a:t>
            </a:r>
          </a:p>
          <a:p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     </a:t>
            </a:r>
            <a:endParaRPr lang="en-US" sz="3600" dirty="0"/>
          </a:p>
        </p:txBody>
      </p:sp>
      <p:sp>
        <p:nvSpPr>
          <p:cNvPr id="25" name="TextBox 24"/>
          <p:cNvSpPr txBox="1"/>
          <p:nvPr/>
        </p:nvSpPr>
        <p:spPr>
          <a:xfrm>
            <a:off x="17096503" y="34761418"/>
            <a:ext cx="14972496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Issues for Further Study</a:t>
            </a:r>
          </a:p>
          <a:p>
            <a:endParaRPr lang="en-US" sz="3600" dirty="0" smtClean="0"/>
          </a:p>
          <a:p>
            <a:r>
              <a:rPr lang="en-US" sz="3600" dirty="0" smtClean="0">
                <a:solidFill>
                  <a:srgbClr val="3333FF"/>
                </a:solidFill>
              </a:rPr>
              <a:t>Thermal “shock” of the short proton pulse on the graphite target.   </a:t>
            </a:r>
          </a:p>
          <a:p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 smtClean="0">
                <a:solidFill>
                  <a:srgbClr val="3333FF"/>
                </a:solidFill>
              </a:rPr>
              <a:t>     Probably OK for </a:t>
            </a:r>
            <a:r>
              <a:rPr lang="en-US" sz="3600" dirty="0" smtClean="0">
                <a:solidFill>
                  <a:srgbClr val="3333FF"/>
                </a:solidFill>
              </a:rPr>
              <a:t>2-MW </a:t>
            </a:r>
            <a:r>
              <a:rPr lang="en-US" sz="3600" dirty="0" smtClean="0">
                <a:solidFill>
                  <a:srgbClr val="3333FF"/>
                </a:solidFill>
              </a:rPr>
              <a:t>and </a:t>
            </a:r>
            <a:r>
              <a:rPr lang="en-US" sz="3600" dirty="0" smtClean="0">
                <a:solidFill>
                  <a:srgbClr val="3333FF"/>
                </a:solidFill>
              </a:rPr>
              <a:t>60-Hz </a:t>
            </a:r>
            <a:r>
              <a:rPr lang="en-US" sz="3600" dirty="0" smtClean="0">
                <a:solidFill>
                  <a:srgbClr val="3333FF"/>
                </a:solidFill>
              </a:rPr>
              <a:t>operation</a:t>
            </a:r>
            <a:r>
              <a:rPr lang="en-US" sz="3600" dirty="0">
                <a:solidFill>
                  <a:srgbClr val="3333FF"/>
                </a:solidFill>
              </a:rPr>
              <a:t>;</a:t>
            </a:r>
            <a:r>
              <a:rPr lang="en-US" sz="3600" dirty="0" smtClean="0">
                <a:solidFill>
                  <a:srgbClr val="3333FF"/>
                </a:solidFill>
              </a:rPr>
              <a:t> 15-Hz option needs study.</a:t>
            </a:r>
          </a:p>
          <a:p>
            <a:endParaRPr lang="en-US" sz="3600" dirty="0" smtClean="0"/>
          </a:p>
          <a:p>
            <a:r>
              <a:rPr lang="en-US" sz="3600" dirty="0" smtClean="0">
                <a:solidFill>
                  <a:srgbClr val="FF0000"/>
                </a:solidFill>
              </a:rPr>
              <a:t>Cooling of target, and the W beads.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3333FF"/>
                </a:solidFill>
              </a:rPr>
              <a:t>Lifetime of target against radiation damage.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FF0000"/>
                </a:solidFill>
              </a:rPr>
              <a:t>Beam </a:t>
            </a:r>
            <a:r>
              <a:rPr lang="en-US" sz="3600" dirty="0" smtClean="0">
                <a:solidFill>
                  <a:srgbClr val="FF0000"/>
                </a:solidFill>
              </a:rPr>
              <a:t>windows, and </a:t>
            </a:r>
            <a:r>
              <a:rPr lang="en-US" sz="3600" smtClean="0">
                <a:solidFill>
                  <a:srgbClr val="FF0000"/>
                </a:solidFill>
              </a:rPr>
              <a:t>air activation.</a:t>
            </a:r>
            <a:endParaRPr lang="en-US" sz="3600" dirty="0" smtClean="0">
              <a:solidFill>
                <a:srgbClr val="FF0000"/>
              </a:solidFill>
            </a:endParaRPr>
          </a:p>
          <a:p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3333FF"/>
                </a:solidFill>
                <a:sym typeface="Symbol" panose="05050102010706020507" pitchFamily="18" charset="2"/>
              </a:rPr>
              <a:t>* and beam emittance at the target.</a:t>
            </a:r>
          </a:p>
          <a:p>
            <a:endParaRPr lang="en-US" sz="36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r>
              <a:rPr lang="en-US" sz="3600" dirty="0" smtClean="0">
                <a:solidFill>
                  <a:srgbClr val="FF0000"/>
                </a:solidFill>
                <a:sym typeface="Symbol" panose="05050102010706020507" pitchFamily="18" charset="2"/>
              </a:rPr>
              <a:t>To preserve liquid-metal-jet upgrade option, need related infrastructure installed  at t = 0.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88904" y="16312105"/>
            <a:ext cx="4614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Proton beam tube</a:t>
            </a:r>
            <a:endParaRPr lang="en-US" sz="4000" dirty="0"/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1731112" y="18946253"/>
            <a:ext cx="987257" cy="792252"/>
          </a:xfrm>
          <a:prstGeom prst="straightConnector1">
            <a:avLst/>
          </a:prstGeom>
          <a:ln w="76200">
            <a:solidFill>
              <a:srgbClr val="3333FF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 descr="Rev_Logo_Big.jp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17" y="3608894"/>
            <a:ext cx="3095145" cy="1139576"/>
          </a:xfrm>
          <a:prstGeom prst="rect">
            <a:avLst/>
          </a:prstGeom>
        </p:spPr>
      </p:pic>
      <p:pic>
        <p:nvPicPr>
          <p:cNvPr id="49" name="Picture 398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BFF"/>
              </a:clrFrom>
              <a:clrTo>
                <a:srgbClr val="FFFB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987" y="1128375"/>
            <a:ext cx="2022852" cy="1176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36" descr="http://www.theemailadmin.com/wp-content/uploads/2011/04/ornl.jpg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63" y="2487285"/>
            <a:ext cx="1922896" cy="16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2274642" y="2487855"/>
            <a:ext cx="1424428" cy="1015663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mic Sans MS" pitchFamily="66" charset="0"/>
                <a:ea typeface="+mn-ea"/>
                <a:cs typeface="+mn-cs"/>
              </a:rPr>
              <a:t>Particle</a:t>
            </a:r>
          </a:p>
          <a:p>
            <a: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mic Sans MS" pitchFamily="66" charset="0"/>
                <a:ea typeface="+mn-ea"/>
                <a:cs typeface="+mn-cs"/>
              </a:rPr>
              <a:t>  Beam</a:t>
            </a:r>
          </a:p>
          <a:p>
            <a: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mic Sans MS" pitchFamily="66" charset="0"/>
                <a:ea typeface="+mn-ea"/>
                <a:cs typeface="+mn-cs"/>
              </a:rPr>
              <a:t>    Lasers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AMBLE" val="\documentclass{article}&#10;\pagestyle{empty}&#10;\usepackage{xspace,amssymb,amsfonts,amsmath}&#10;\usepackage{color}&#10;\usepackage{TeX4PPT}&#10;"/>
  <p:tag name="MAGPC" val="200"/>
</p:tagLst>
</file>

<file path=ppt/theme/theme1.xml><?xml version="1.0" encoding="utf-8"?>
<a:theme xmlns:a="http://schemas.openxmlformats.org/drawingml/2006/main" name="Default Design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10533</TotalTime>
  <Words>534</Words>
  <Application>Microsoft Office PowerPoint</Application>
  <PresentationFormat>Custom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Comic Sans MS</vt:lpstr>
      <vt:lpstr>Symbol</vt:lpstr>
      <vt:lpstr>Times New Roman</vt:lpstr>
      <vt:lpstr>Default Design</vt:lpstr>
      <vt:lpstr>PowerPoint Presentation</vt:lpstr>
    </vt:vector>
  </TitlesOfParts>
  <Company>Jefferson 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Sundeen</dc:creator>
  <cp:lastModifiedBy>Kirk T McDonald</cp:lastModifiedBy>
  <cp:revision>679</cp:revision>
  <cp:lastPrinted>2014-06-10T21:46:08Z</cp:lastPrinted>
  <dcterms:created xsi:type="dcterms:W3CDTF">2010-05-18T13:58:47Z</dcterms:created>
  <dcterms:modified xsi:type="dcterms:W3CDTF">2014-06-11T17:36:24Z</dcterms:modified>
</cp:coreProperties>
</file>