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43891200"/>
  <p:notesSz cx="7232650" cy="9377363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591E5"/>
    <a:srgbClr val="95EDEF"/>
    <a:srgbClr val="AED4EB"/>
    <a:srgbClr val="00FFFF"/>
    <a:srgbClr val="C3C8CF"/>
    <a:srgbClr val="8785AE"/>
    <a:srgbClr val="A7C1D3"/>
    <a:srgbClr val="F5D697"/>
    <a:srgbClr val="CC9900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454" autoAdjust="0"/>
  </p:normalViewPr>
  <p:slideViewPr>
    <p:cSldViewPr snapToGrid="0" snapToObjects="1">
      <p:cViewPr>
        <p:scale>
          <a:sx n="33" d="100"/>
          <a:sy n="33" d="100"/>
        </p:scale>
        <p:origin x="-58" y="5635"/>
      </p:cViewPr>
      <p:guideLst>
        <p:guide orient="horz" pos="19988"/>
        <p:guide pos="1094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97338" y="0"/>
            <a:ext cx="31353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algn="r"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075"/>
            <a:ext cx="3135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97338" y="8855075"/>
            <a:ext cx="31353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cs typeface="Times New Roman" charset="0"/>
              </a:defRPr>
            </a:lvl1pPr>
          </a:lstStyle>
          <a:p>
            <a:fld id="{F14F88E4-F11E-B84A-A776-7724B88E0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53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37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>
            <a:lvl1pPr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95750" y="0"/>
            <a:ext cx="31353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>
            <a:lvl1pPr algn="r"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97113" y="704850"/>
            <a:ext cx="2638425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23900" y="4454525"/>
            <a:ext cx="578485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7463"/>
            <a:ext cx="3133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b" anchorCtr="0" compatLnSpc="1">
            <a:prstTxWarp prst="textNoShape">
              <a:avLst/>
            </a:prstTxWarp>
          </a:bodyPr>
          <a:lstStyle>
            <a:lvl1pPr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95750" y="8907463"/>
            <a:ext cx="31353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b" anchorCtr="0" compatLnSpc="1">
            <a:prstTxWarp prst="textNoShape">
              <a:avLst/>
            </a:prstTxWarp>
          </a:bodyPr>
          <a:lstStyle>
            <a:lvl1pPr algn="r" defTabSz="184150">
              <a:defRPr sz="200">
                <a:cs typeface="Times New Roman" charset="0"/>
              </a:defRPr>
            </a:lvl1pPr>
          </a:lstStyle>
          <a:p>
            <a:fld id="{B1F903FE-D65F-634F-A48D-A39B1EED3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627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677" y="13635567"/>
            <a:ext cx="27981048" cy="9406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352" y="24870834"/>
            <a:ext cx="23043697" cy="112183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EFEFB-9CD5-4C4B-B4A5-A94FE955D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023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AA4ED-EAB8-FE43-97F1-879667A05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909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3952" y="3896784"/>
            <a:ext cx="6994752" cy="351176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9697" y="3896784"/>
            <a:ext cx="20886284" cy="351176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3CAE5-4566-8F47-889C-2D07FD55D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24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6A0F7-33F4-9642-B7A6-24E6634B7D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87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586"/>
            <a:ext cx="27981048" cy="87164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3384"/>
            <a:ext cx="2798104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48BAD-F5F9-D744-A585-E03611AB46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194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9697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08186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21213-F9C7-914E-BFB2-93B470664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811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56833"/>
            <a:ext cx="29626152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125" y="9825569"/>
            <a:ext cx="14544675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125" y="13919202"/>
            <a:ext cx="14544675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498" y="9825569"/>
            <a:ext cx="14549778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498" y="13919202"/>
            <a:ext cx="14549778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3D126-D142-D140-A57E-1D86DC709D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78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7D5E2-0C28-EE4F-8129-86B4C0392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3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8927F-FACB-1D4C-A51D-7DADA2DB96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257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48367"/>
            <a:ext cx="10829925" cy="74358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976" y="1748367"/>
            <a:ext cx="18402300" cy="37458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125" y="9184217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ADE62-DD6A-E041-A770-96B136C3E1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370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827" y="30723419"/>
            <a:ext cx="19751448" cy="36279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827" y="3922186"/>
            <a:ext cx="19751448" cy="26333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827" y="34351386"/>
            <a:ext cx="19751448" cy="51498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E3913-8A65-0C4A-AACA-9CC078A2A0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9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3897313"/>
            <a:ext cx="2798127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3445" tIns="41722" rIns="83445" bIns="41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12680950"/>
            <a:ext cx="27981275" cy="263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93888"/>
            <a:ext cx="10425112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charset="0"/>
              </a:defRPr>
            </a:lvl1pPr>
          </a:lstStyle>
          <a:p>
            <a:fld id="{34D671FC-4FD2-A749-B86D-6B2F839FD1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6pPr>
      <a:lvl7pPr marL="9144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7pPr>
      <a:lvl8pPr marL="13716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8pPr>
      <a:lvl9pPr marL="18288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9pPr>
    </p:titleStyle>
    <p:bodyStyle>
      <a:lvl1pPr marL="311150" indent="-311150" algn="l" defTabSz="838200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1038" indent="-261938" algn="l" defTabSz="838200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044575" indent="-206375" algn="l" defTabSz="8382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63675" indent="-215900" algn="l" defTabSz="838200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charset="-128"/>
        </a:defRPr>
      </a:lvl4pPr>
      <a:lvl5pPr marL="1882775" indent="-215900" algn="l" defTabSz="838200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charset="-128"/>
        </a:defRPr>
      </a:lvl5pPr>
      <a:lvl6pPr marL="23399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7971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2543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115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Freeform 467"/>
          <p:cNvSpPr>
            <a:spLocks/>
          </p:cNvSpPr>
          <p:nvPr/>
        </p:nvSpPr>
        <p:spPr bwMode="auto">
          <a:xfrm>
            <a:off x="560388" y="1131888"/>
            <a:ext cx="0" cy="215900"/>
          </a:xfrm>
          <a:custGeom>
            <a:avLst/>
            <a:gdLst>
              <a:gd name="T0" fmla="*/ 0 w 1588"/>
              <a:gd name="T1" fmla="*/ 2147483647 h 102"/>
              <a:gd name="T2" fmla="*/ 0 w 1588"/>
              <a:gd name="T3" fmla="*/ 2147483647 h 102"/>
              <a:gd name="T4" fmla="*/ 0 w 1588"/>
              <a:gd name="T5" fmla="*/ 2147483647 h 102"/>
              <a:gd name="T6" fmla="*/ 0 w 1588"/>
              <a:gd name="T7" fmla="*/ 0 h 102"/>
              <a:gd name="T8" fmla="*/ 0 w 1588"/>
              <a:gd name="T9" fmla="*/ 0 h 102"/>
              <a:gd name="T10" fmla="*/ 0 w 1588"/>
              <a:gd name="T11" fmla="*/ 0 h 102"/>
              <a:gd name="T12" fmla="*/ 0 w 1588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8"/>
              <a:gd name="T22" fmla="*/ 0 h 102"/>
              <a:gd name="T23" fmla="*/ 1588 w 1588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8" h="102">
                <a:moveTo>
                  <a:pt x="0" y="102"/>
                </a:moveTo>
                <a:lnTo>
                  <a:pt x="0" y="102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75" name="Group 184"/>
          <p:cNvGrpSpPr>
            <a:grpSpLocks/>
          </p:cNvGrpSpPr>
          <p:nvPr/>
        </p:nvGrpSpPr>
        <p:grpSpPr bwMode="auto">
          <a:xfrm>
            <a:off x="6377940" y="1580517"/>
            <a:ext cx="22681641" cy="5760495"/>
            <a:chOff x="9652461" y="1354623"/>
            <a:chExt cx="27661935" cy="4927266"/>
          </a:xfrm>
        </p:grpSpPr>
        <p:sp>
          <p:nvSpPr>
            <p:cNvPr id="184" name="Round Diagonal Corner Rectangle 183"/>
            <p:cNvSpPr/>
            <p:nvPr/>
          </p:nvSpPr>
          <p:spPr>
            <a:xfrm>
              <a:off x="10050417" y="1354623"/>
              <a:ext cx="27263979" cy="4927266"/>
            </a:xfrm>
            <a:prstGeom prst="round2DiagRect">
              <a:avLst/>
            </a:prstGeom>
            <a:solidFill>
              <a:srgbClr val="95EDE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72" name="Text Box 10"/>
            <p:cNvSpPr txBox="1">
              <a:spLocks noChangeArrowheads="1"/>
            </p:cNvSpPr>
            <p:nvPr/>
          </p:nvSpPr>
          <p:spPr bwMode="auto">
            <a:xfrm>
              <a:off x="9652461" y="1668691"/>
              <a:ext cx="27661934" cy="4570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8819" tIns="219410" rIns="438819" bIns="219410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8000" b="1" dirty="0"/>
                <a:t>OPTIMIZATION OF THE CAPTURE SECTION OF A </a:t>
              </a:r>
              <a:r>
                <a:rPr lang="en-US" sz="8000" b="1" dirty="0" smtClean="0"/>
                <a:t>STAGED </a:t>
              </a:r>
              <a:r>
                <a:rPr lang="en-US" sz="8000" b="1" dirty="0"/>
                <a:t>NEUTRINO FACTORY 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sz="5600" dirty="0" smtClean="0">
                  <a:cs typeface="Times New Roman" charset="0"/>
                </a:rPr>
                <a:t>H.K. </a:t>
              </a:r>
              <a:r>
                <a:rPr lang="en-GB" sz="5600" dirty="0" err="1" smtClean="0">
                  <a:cs typeface="Times New Roman" charset="0"/>
                </a:rPr>
                <a:t>Sayed</a:t>
              </a:r>
              <a:r>
                <a:rPr lang="en-GB" sz="5600" dirty="0" smtClean="0">
                  <a:cs typeface="Times New Roman" charset="0"/>
                </a:rPr>
                <a:t>,</a:t>
              </a:r>
              <a:r>
                <a:rPr lang="el-GR" sz="5600" baseline="30000" dirty="0" smtClean="0">
                  <a:cs typeface="Times New Roman" charset="0"/>
                </a:rPr>
                <a:t>*1</a:t>
              </a:r>
              <a:r>
                <a:rPr lang="en-US" sz="5600" baseline="30000" dirty="0" smtClean="0">
                  <a:cs typeface="Times New Roman" charset="0"/>
                </a:rPr>
                <a:t> </a:t>
              </a:r>
              <a:r>
                <a:rPr lang="en-GB" sz="6000" dirty="0" smtClean="0">
                  <a:cs typeface="Times New Roman" charset="0"/>
                </a:rPr>
                <a:t>H.G. </a:t>
              </a:r>
              <a:r>
                <a:rPr lang="en-GB" sz="6000" dirty="0" smtClean="0">
                  <a:cs typeface="Times New Roman" charset="0"/>
                </a:rPr>
                <a:t>Kirk,</a:t>
              </a:r>
              <a:r>
                <a:rPr lang="en-GB" sz="6000" baseline="30000" dirty="0" smtClean="0">
                  <a:cs typeface="Times New Roman" charset="0"/>
                </a:rPr>
                <a:t>1</a:t>
              </a:r>
              <a:r>
                <a:rPr lang="en-GB" sz="6000" dirty="0" smtClean="0">
                  <a:cs typeface="Times New Roman" charset="0"/>
                </a:rPr>
                <a:t> </a:t>
              </a:r>
              <a:r>
                <a:rPr lang="en-GB" sz="6000" dirty="0">
                  <a:cs typeface="Times New Roman" charset="0"/>
                </a:rPr>
                <a:t>K.T. </a:t>
              </a:r>
              <a:r>
                <a:rPr lang="en-GB" sz="6000" dirty="0" smtClean="0">
                  <a:cs typeface="Times New Roman" charset="0"/>
                </a:rPr>
                <a:t>McDonald</a:t>
              </a:r>
              <a:r>
                <a:rPr lang="en-GB" sz="6000" baseline="30000" dirty="0" smtClean="0">
                  <a:cs typeface="Times New Roman" charset="0"/>
                </a:rPr>
                <a:t>2 </a:t>
              </a:r>
              <a:endParaRPr lang="en-GB" sz="6000" baseline="30000" dirty="0">
                <a:cs typeface="Times New Roman" charset="0"/>
              </a:endParaRP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4400" i="1" baseline="30000" dirty="0">
                  <a:cs typeface="Times New Roman" charset="0"/>
                </a:rPr>
                <a:t>1 </a:t>
              </a:r>
              <a:r>
                <a:rPr lang="en-US" sz="4400" i="1" dirty="0">
                  <a:cs typeface="Times New Roman" charset="0"/>
                </a:rPr>
                <a:t>Brookhaven National Laboratory, Upton, </a:t>
              </a:r>
              <a:r>
                <a:rPr lang="en-US" sz="4400" i="1" dirty="0" smtClean="0">
                  <a:cs typeface="Times New Roman" charset="0"/>
                </a:rPr>
                <a:t>NY 11973, USA</a:t>
              </a:r>
              <a:endParaRPr lang="en-US" sz="4400" i="1" dirty="0">
                <a:cs typeface="Times New Roman" charset="0"/>
              </a:endParaRPr>
            </a:p>
            <a:p>
              <a:pPr algn="ctr" eaLnBrk="1" hangingPunct="1"/>
              <a:r>
                <a:rPr lang="en-US" sz="4400" i="1" baseline="30000" dirty="0">
                  <a:cs typeface="Times New Roman" charset="0"/>
                </a:rPr>
                <a:t>2 </a:t>
              </a:r>
              <a:r>
                <a:rPr lang="en-US" sz="4400" i="1" dirty="0" smtClean="0">
                  <a:cs typeface="Times New Roman" charset="0"/>
                </a:rPr>
                <a:t>Princeton </a:t>
              </a:r>
              <a:r>
                <a:rPr lang="en-US" sz="4400" i="1" dirty="0">
                  <a:cs typeface="Times New Roman" charset="0"/>
                </a:rPr>
                <a:t>University,</a:t>
              </a:r>
              <a:r>
                <a:rPr lang="fr-FR" sz="4400" i="1" dirty="0">
                  <a:cs typeface="Times New Roman" charset="0"/>
                </a:rPr>
                <a:t> Princeton, NJ</a:t>
              </a:r>
              <a:r>
                <a:rPr lang="el-GR" sz="4000" dirty="0" smtClean="0">
                  <a:cs typeface="Times New Roman" charset="0"/>
                </a:rPr>
                <a:t> </a:t>
              </a:r>
              <a:r>
                <a:rPr lang="en-US" sz="4000" dirty="0" smtClean="0">
                  <a:cs typeface="Times New Roman" charset="0"/>
                </a:rPr>
                <a:t> 08544, USA</a:t>
              </a:r>
              <a:endParaRPr lang="en-US" sz="4000" dirty="0" smtClean="0">
                <a:cs typeface="Times New Roman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05575" y="40924141"/>
            <a:ext cx="11616625" cy="1304880"/>
            <a:chOff x="1565975" y="40416163"/>
            <a:chExt cx="13280324" cy="1304880"/>
          </a:xfrm>
        </p:grpSpPr>
        <p:sp>
          <p:nvSpPr>
            <p:cNvPr id="179" name="Round Same Side Corner Rectangle 178"/>
            <p:cNvSpPr/>
            <p:nvPr/>
          </p:nvSpPr>
          <p:spPr>
            <a:xfrm>
              <a:off x="1752600" y="40578089"/>
              <a:ext cx="13093699" cy="1120988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376" name="Text Box 17"/>
            <p:cNvSpPr txBox="1">
              <a:spLocks noChangeArrowheads="1"/>
            </p:cNvSpPr>
            <p:nvPr/>
          </p:nvSpPr>
          <p:spPr bwMode="auto">
            <a:xfrm>
              <a:off x="1565975" y="40416163"/>
              <a:ext cx="13280324" cy="1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8819" tIns="219410" rIns="438819" bIns="219410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smtClean="0"/>
                <a:t>*Email</a:t>
              </a:r>
              <a:r>
                <a:rPr lang="en-US" sz="2800" dirty="0"/>
                <a:t>: </a:t>
              </a:r>
              <a:r>
                <a:rPr lang="en-US" sz="2800" dirty="0" err="1"/>
                <a:t>hsayed</a:t>
              </a:r>
              <a:r>
                <a:rPr lang="en-US" sz="2800" dirty="0" err="1" smtClean="0"/>
                <a:t>@bnl.gov</a:t>
              </a:r>
              <a:endParaRPr lang="en-US" sz="2800" dirty="0"/>
            </a:p>
            <a:p>
              <a:pPr eaLnBrk="1" hangingPunct="1"/>
              <a:r>
                <a:rPr lang="en-US" sz="2800" dirty="0"/>
                <a:t>Work supported in part </a:t>
              </a:r>
              <a:r>
                <a:rPr lang="en-US" sz="2800" dirty="0" smtClean="0"/>
                <a:t>by US DOE Contract No  </a:t>
              </a:r>
              <a:r>
                <a:rPr lang="en-US" sz="2800"/>
                <a:t>DE-AC02-98CHI10886 </a:t>
              </a:r>
              <a:endParaRPr lang="en-US" sz="2800" dirty="0"/>
            </a:p>
          </p:txBody>
        </p:sp>
      </p:grpSp>
      <p:sp>
        <p:nvSpPr>
          <p:cNvPr id="15381" name="Rectangle 160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2" name="Rectangle 162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4" name="Rectangle 470"/>
          <p:cNvSpPr>
            <a:spLocks noChangeArrowheads="1"/>
          </p:cNvSpPr>
          <p:nvPr/>
        </p:nvSpPr>
        <p:spPr bwMode="auto">
          <a:xfrm>
            <a:off x="396875" y="1093788"/>
            <a:ext cx="32118300" cy="41033700"/>
          </a:xfrm>
          <a:prstGeom prst="rect">
            <a:avLst/>
          </a:prstGeom>
          <a:noFill/>
          <a:ln w="165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623"/>
          <p:cNvSpPr>
            <a:spLocks noChangeArrowheads="1"/>
          </p:cNvSpPr>
          <p:nvPr/>
        </p:nvSpPr>
        <p:spPr bwMode="auto">
          <a:xfrm>
            <a:off x="12457113" y="2035492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6" name="Rectangle 624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7" name="Rectangle 625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8" name="Rectangle 626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9" name="Rectangle 629"/>
          <p:cNvSpPr>
            <a:spLocks noChangeArrowheads="1"/>
          </p:cNvSpPr>
          <p:nvPr/>
        </p:nvSpPr>
        <p:spPr bwMode="auto">
          <a:xfrm>
            <a:off x="12522200" y="20299363"/>
            <a:ext cx="182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90" name="Rectangle 631"/>
          <p:cNvSpPr>
            <a:spLocks noChangeArrowheads="1"/>
          </p:cNvSpPr>
          <p:nvPr/>
        </p:nvSpPr>
        <p:spPr bwMode="auto">
          <a:xfrm>
            <a:off x="12457113" y="2055812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90449" y="7776414"/>
            <a:ext cx="31394514" cy="5053260"/>
            <a:chOff x="876300" y="8984437"/>
            <a:chExt cx="11414442" cy="15373848"/>
          </a:xfrm>
        </p:grpSpPr>
        <p:grpSp>
          <p:nvGrpSpPr>
            <p:cNvPr id="15392" name="Group 103"/>
            <p:cNvGrpSpPr>
              <a:grpSpLocks/>
            </p:cNvGrpSpPr>
            <p:nvPr/>
          </p:nvGrpSpPr>
          <p:grpSpPr bwMode="auto">
            <a:xfrm>
              <a:off x="876300" y="8984437"/>
              <a:ext cx="11414442" cy="13753148"/>
              <a:chOff x="1426781" y="6857170"/>
              <a:chExt cx="14651419" cy="5045372"/>
            </a:xfrm>
          </p:grpSpPr>
          <p:sp>
            <p:nvSpPr>
              <p:cNvPr id="94" name="Rounded Rectangle 93"/>
              <p:cNvSpPr/>
              <p:nvPr/>
            </p:nvSpPr>
            <p:spPr>
              <a:xfrm>
                <a:off x="1426781" y="6857170"/>
                <a:ext cx="14651419" cy="5045372"/>
              </a:xfrm>
              <a:prstGeom prst="roundRect">
                <a:avLst>
                  <a:gd name="adj" fmla="val 5423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70" name="Text Box 84"/>
              <p:cNvSpPr txBox="1">
                <a:spLocks noChangeArrowheads="1"/>
              </p:cNvSpPr>
              <p:nvPr/>
            </p:nvSpPr>
            <p:spPr bwMode="auto">
              <a:xfrm>
                <a:off x="1701800" y="7053120"/>
                <a:ext cx="14245172" cy="13396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0" rIns="45720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7200" b="1" dirty="0" smtClean="0"/>
                  <a:t>CONCEPT</a:t>
                </a:r>
                <a:endParaRPr lang="en-US" sz="7200" b="1" dirty="0"/>
              </a:p>
            </p:txBody>
          </p:sp>
        </p:grpSp>
        <p:sp>
          <p:nvSpPr>
            <p:cNvPr id="15432" name="TextBox 138"/>
            <p:cNvSpPr txBox="1">
              <a:spLocks noChangeArrowheads="1"/>
            </p:cNvSpPr>
            <p:nvPr/>
          </p:nvSpPr>
          <p:spPr bwMode="auto">
            <a:xfrm>
              <a:off x="920730" y="12840960"/>
              <a:ext cx="11327423" cy="1151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just"/>
              <a:r>
                <a:rPr lang="en-US" sz="4800" dirty="0"/>
                <a:t>A proposed staged Neutrino Factory producing lower muon intensity of 10</a:t>
              </a:r>
              <a:r>
                <a:rPr lang="en-US" sz="4800" baseline="30000" dirty="0"/>
                <a:t>20</a:t>
              </a:r>
              <a:r>
                <a:rPr lang="en-US" sz="4800" dirty="0"/>
                <a:t> muons per year and 10-14 </a:t>
              </a:r>
              <a:r>
                <a:rPr lang="en-US" sz="4800" dirty="0" err="1"/>
                <a:t>GeV</a:t>
              </a:r>
              <a:r>
                <a:rPr lang="en-US" sz="4800" dirty="0"/>
                <a:t> muon </a:t>
              </a:r>
              <a:r>
                <a:rPr lang="en-US" sz="4800"/>
                <a:t>beam </a:t>
              </a:r>
              <a:r>
                <a:rPr lang="en-US" sz="4800" smtClean="0"/>
                <a:t>energy </a:t>
              </a:r>
              <a:r>
                <a:rPr lang="en-US" sz="4800" dirty="0"/>
                <a:t>initially requires target station for 1 MW proton beam power with a proton beam energy of 3 </a:t>
              </a:r>
              <a:r>
                <a:rPr lang="en-US" sz="4800" dirty="0" err="1"/>
                <a:t>GeV</a:t>
              </a:r>
              <a:r>
                <a:rPr lang="en-US" sz="4800" dirty="0"/>
                <a:t>, which could be upgraded to the full power of 4 MW at 8-GeV beam energy. The optimization of the </a:t>
              </a:r>
              <a:r>
                <a:rPr lang="en-US" sz="4800" dirty="0" smtClean="0"/>
                <a:t>initial </a:t>
              </a:r>
              <a:r>
                <a:rPr lang="en-US" sz="4800" dirty="0"/>
                <a:t>Target Station and the following Decay Channel and </a:t>
              </a:r>
              <a:r>
                <a:rPr lang="en-US" sz="4800" dirty="0" err="1"/>
                <a:t>Buncher</a:t>
              </a:r>
              <a:r>
                <a:rPr lang="en-US" sz="4800" dirty="0"/>
                <a:t>/Phase Rotator Channels are discussed. </a:t>
              </a:r>
            </a:p>
            <a:p>
              <a:pPr algn="just"/>
              <a:endParaRPr lang="en-US" sz="4800" dirty="0"/>
            </a:p>
          </p:txBody>
        </p:sp>
      </p:grpSp>
      <p:pic>
        <p:nvPicPr>
          <p:cNvPr id="12" name="Picture 11" descr="Rev_Logo_Big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0801" y="1777162"/>
            <a:ext cx="5465699" cy="2012371"/>
          </a:xfrm>
          <a:prstGeom prst="rect">
            <a:avLst/>
          </a:prstGeom>
        </p:spPr>
      </p:pic>
      <p:sp>
        <p:nvSpPr>
          <p:cNvPr id="123" name="Rounded Rectangle 122"/>
          <p:cNvSpPr/>
          <p:nvPr/>
        </p:nvSpPr>
        <p:spPr>
          <a:xfrm>
            <a:off x="936439" y="12634777"/>
            <a:ext cx="30970724" cy="12905513"/>
          </a:xfrm>
          <a:prstGeom prst="roundRect">
            <a:avLst>
              <a:gd name="adj" fmla="val 355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460" name="Rectangle 15459"/>
          <p:cNvSpPr/>
          <p:nvPr/>
        </p:nvSpPr>
        <p:spPr>
          <a:xfrm>
            <a:off x="10221526" y="12948733"/>
            <a:ext cx="1351523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dirty="0"/>
              <a:t>PION PRODUCTION &amp; CAPTURE</a:t>
            </a:r>
          </a:p>
        </p:txBody>
      </p:sp>
      <p:grpSp>
        <p:nvGrpSpPr>
          <p:cNvPr id="15465" name="Group 15464"/>
          <p:cNvGrpSpPr/>
          <p:nvPr/>
        </p:nvGrpSpPr>
        <p:grpSpPr>
          <a:xfrm>
            <a:off x="706502" y="33696259"/>
            <a:ext cx="31543547" cy="7459897"/>
            <a:chOff x="12780586" y="27318995"/>
            <a:chExt cx="19610374" cy="7864558"/>
          </a:xfrm>
        </p:grpSpPr>
        <p:sp>
          <p:nvSpPr>
            <p:cNvPr id="126" name="Rounded Rectangle 125"/>
            <p:cNvSpPr/>
            <p:nvPr/>
          </p:nvSpPr>
          <p:spPr>
            <a:xfrm>
              <a:off x="12780586" y="27318995"/>
              <a:ext cx="19610374" cy="7864558"/>
            </a:xfrm>
            <a:prstGeom prst="roundRect">
              <a:avLst>
                <a:gd name="adj" fmla="val 6079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12997524" y="27488505"/>
              <a:ext cx="19146648" cy="7384613"/>
            </a:xfrm>
            <a:prstGeom prst="roundRect">
              <a:avLst>
                <a:gd name="adj" fmla="val 3768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n-US" sz="4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4233602" y="27548193"/>
              <a:ext cx="16930685" cy="7462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4000" b="1" kern="1200" cap="small" dirty="0">
                <a:solidFill>
                  <a:srgbClr val="000000"/>
                </a:solidFill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67" name="Straight Connector 166"/>
            <p:cNvCxnSpPr/>
            <p:nvPr/>
          </p:nvCxnSpPr>
          <p:spPr>
            <a:xfrm flipH="1">
              <a:off x="13394091" y="28561970"/>
              <a:ext cx="1840968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64" name="Group 15463"/>
          <p:cNvGrpSpPr/>
          <p:nvPr/>
        </p:nvGrpSpPr>
        <p:grpSpPr>
          <a:xfrm>
            <a:off x="678279" y="25794288"/>
            <a:ext cx="31543548" cy="7795182"/>
            <a:chOff x="12837032" y="35389529"/>
            <a:chExt cx="19247931" cy="6423846"/>
          </a:xfrm>
        </p:grpSpPr>
        <p:sp>
          <p:nvSpPr>
            <p:cNvPr id="97" name="Rounded Rectangle 96"/>
            <p:cNvSpPr/>
            <p:nvPr/>
          </p:nvSpPr>
          <p:spPr>
            <a:xfrm>
              <a:off x="12997524" y="35543759"/>
              <a:ext cx="18986156" cy="6138380"/>
            </a:xfrm>
            <a:prstGeom prst="roundRect">
              <a:avLst>
                <a:gd name="adj" fmla="val 355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2837032" y="35389529"/>
              <a:ext cx="19247931" cy="6423846"/>
            </a:xfrm>
            <a:prstGeom prst="roundRect">
              <a:avLst>
                <a:gd name="adj" fmla="val 6079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 flipH="1">
              <a:off x="13418145" y="36488464"/>
              <a:ext cx="1785980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2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03932" y="1581150"/>
            <a:ext cx="2881032" cy="328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tupfi075_fig1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6337" y="16071525"/>
            <a:ext cx="7476775" cy="6599671"/>
          </a:xfrm>
          <a:prstGeom prst="rect">
            <a:avLst/>
          </a:prstGeom>
        </p:spPr>
      </p:pic>
      <p:pic>
        <p:nvPicPr>
          <p:cNvPr id="4" name="Picture 3" descr="pr_c_3Gev_15T.ep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467629" y="15685415"/>
            <a:ext cx="10837920" cy="7586544"/>
          </a:xfrm>
          <a:prstGeom prst="rect">
            <a:avLst/>
          </a:prstGeom>
        </p:spPr>
      </p:pic>
      <p:pic>
        <p:nvPicPr>
          <p:cNvPr id="5" name="Picture 4" descr="tupfi075_fig2b.pdf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49921" y="15685415"/>
            <a:ext cx="10487081" cy="7530101"/>
          </a:xfrm>
          <a:prstGeom prst="rect">
            <a:avLst/>
          </a:prstGeom>
        </p:spPr>
      </p:pic>
      <p:pic>
        <p:nvPicPr>
          <p:cNvPr id="6" name="Picture 5" descr="3Gev_c_optmzrf_capture.ep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88711" y="34954656"/>
            <a:ext cx="8438625" cy="5907038"/>
          </a:xfrm>
          <a:prstGeom prst="rect">
            <a:avLst/>
          </a:prstGeom>
        </p:spPr>
      </p:pic>
      <p:sp>
        <p:nvSpPr>
          <p:cNvPr id="101" name="Rectangle 100"/>
          <p:cNvSpPr/>
          <p:nvPr/>
        </p:nvSpPr>
        <p:spPr>
          <a:xfrm>
            <a:off x="12270059" y="25987499"/>
            <a:ext cx="80215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dirty="0"/>
              <a:t>MUON FRONT END</a:t>
            </a:r>
          </a:p>
        </p:txBody>
      </p:sp>
      <p:pic>
        <p:nvPicPr>
          <p:cNvPr id="9" name="Picture 8" descr="ctarget.eps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07279" y="23623442"/>
            <a:ext cx="8038808" cy="178640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55003" y="35294905"/>
            <a:ext cx="20460697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figure of merit for the optimization: The number of positive muons per incident proton within the subsequent muon-accelerator </a:t>
            </a:r>
          </a:p>
          <a:p>
            <a:r>
              <a:rPr lang="en-US" sz="3200" dirty="0"/>
              <a:t>M</a:t>
            </a:r>
            <a:r>
              <a:rPr lang="en-US" sz="3200" dirty="0" smtClean="0"/>
              <a:t>omentum </a:t>
            </a:r>
            <a:r>
              <a:rPr lang="en-US" sz="3200" dirty="0"/>
              <a:t>acceptance                 100 &lt; </a:t>
            </a:r>
            <a:r>
              <a:rPr lang="en-US" sz="3200" dirty="0" err="1"/>
              <a:t>p</a:t>
            </a:r>
            <a:r>
              <a:rPr lang="en-US" sz="3200" baseline="-25000" dirty="0" err="1"/>
              <a:t>z</a:t>
            </a:r>
            <a:r>
              <a:rPr lang="en-US" sz="3200" dirty="0"/>
              <a:t> &lt; 300 </a:t>
            </a:r>
            <a:r>
              <a:rPr lang="en-US" sz="3200" dirty="0" err="1"/>
              <a:t>MeV</a:t>
            </a:r>
            <a:r>
              <a:rPr lang="en-US" sz="3200" dirty="0"/>
              <a:t>/c</a:t>
            </a:r>
          </a:p>
          <a:p>
            <a:r>
              <a:rPr lang="en-US" sz="3200" dirty="0"/>
              <a:t>Longitudinal phase space              </a:t>
            </a:r>
            <a:r>
              <a:rPr lang="en-US" sz="3200" dirty="0" err="1"/>
              <a:t>A</a:t>
            </a:r>
            <a:r>
              <a:rPr lang="en-US" sz="3200" baseline="-25000" dirty="0" err="1"/>
              <a:t>z</a:t>
            </a:r>
            <a:r>
              <a:rPr lang="en-US" sz="3200" dirty="0"/>
              <a:t> &lt; 150 mm</a:t>
            </a:r>
          </a:p>
          <a:p>
            <a:r>
              <a:rPr lang="en-US" sz="3200" dirty="0"/>
              <a:t>Transverse phase space                 </a:t>
            </a:r>
            <a:r>
              <a:rPr lang="en-US" sz="3200" dirty="0" err="1"/>
              <a:t>A</a:t>
            </a:r>
            <a:r>
              <a:rPr lang="en-US" sz="3200" baseline="-25000" dirty="0" err="1"/>
              <a:t>r</a:t>
            </a:r>
            <a:r>
              <a:rPr lang="en-US" sz="3200" dirty="0"/>
              <a:t> &lt; 30 mm</a:t>
            </a:r>
          </a:p>
          <a:p>
            <a:r>
              <a:rPr lang="en-US" sz="3200" dirty="0"/>
              <a:t>The solenoid-taper length has a distinct influence on the number of the transported muons to the end of cooling channel. Optimum muons yields for </a:t>
            </a:r>
            <a:r>
              <a:rPr lang="en-US" sz="3200" dirty="0" err="1" smtClean="0"/>
              <a:t>L</a:t>
            </a:r>
            <a:r>
              <a:rPr lang="en-US" sz="3200" baseline="-25000" dirty="0" err="1" smtClean="0"/>
              <a:t>taper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= </a:t>
            </a:r>
            <a:r>
              <a:rPr lang="en-US" sz="3200" dirty="0"/>
              <a:t>3-4 m</a:t>
            </a:r>
          </a:p>
          <a:p>
            <a:r>
              <a:rPr lang="en-US" sz="3200" dirty="0"/>
              <a:t>RF-phase optimization</a:t>
            </a:r>
          </a:p>
          <a:p>
            <a:r>
              <a:rPr lang="en-US" sz="3200" dirty="0"/>
              <a:t>The taper </a:t>
            </a:r>
            <a:r>
              <a:rPr lang="en-US" sz="3200"/>
              <a:t>length </a:t>
            </a:r>
            <a:r>
              <a:rPr lang="en-US" sz="3200" smtClean="0"/>
              <a:t>affect</a:t>
            </a:r>
            <a:r>
              <a:rPr lang="en-US" sz="3200" smtClean="0"/>
              <a:t>s </a:t>
            </a:r>
            <a:r>
              <a:rPr lang="en-US" sz="3200" dirty="0" smtClean="0"/>
              <a:t>the </a:t>
            </a:r>
            <a:r>
              <a:rPr lang="en-US" sz="3200" dirty="0"/>
              <a:t>longitudinal phase space </a:t>
            </a:r>
            <a:r>
              <a:rPr lang="en-US" sz="3200" dirty="0" smtClean="0">
                <a:sym typeface="Symbol"/>
              </a:rPr>
              <a:t></a:t>
            </a:r>
            <a:r>
              <a:rPr lang="en-US" sz="3200" dirty="0" smtClean="0"/>
              <a:t> </a:t>
            </a:r>
            <a:r>
              <a:rPr lang="en-US" sz="3200" dirty="0"/>
              <a:t>RF-phase optimization</a:t>
            </a:r>
          </a:p>
          <a:p>
            <a:r>
              <a:rPr lang="en-US" sz="3200" dirty="0"/>
              <a:t>Muon yield increased by ~ </a:t>
            </a:r>
            <a:r>
              <a:rPr lang="en-US" sz="3200" dirty="0" smtClean="0"/>
              <a:t>16-40 </a:t>
            </a:r>
            <a:r>
              <a:rPr lang="en-US" sz="3200" dirty="0"/>
              <a:t>%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035651" y="33913664"/>
            <a:ext cx="275420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/>
              <a:t>OPTIMIZING THE CAPTURE SOLENOID &amp; BUNCHER/PHASE ROTATOR RF PHASE</a:t>
            </a:r>
          </a:p>
        </p:txBody>
      </p:sp>
      <p:cxnSp>
        <p:nvCxnSpPr>
          <p:cNvPr id="103" name="Straight Connector 102"/>
          <p:cNvCxnSpPr/>
          <p:nvPr/>
        </p:nvCxnSpPr>
        <p:spPr>
          <a:xfrm flipH="1">
            <a:off x="1763503" y="14238169"/>
            <a:ext cx="292686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3477" y="14858450"/>
            <a:ext cx="10108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PION-PRODUCTION </a:t>
            </a:r>
            <a:r>
              <a:rPr lang="en-US" sz="4400" dirty="0"/>
              <a:t>TARGET SYSTEM 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1364550" y="14779894"/>
            <a:ext cx="91030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SOLENOID CAPTURE </a:t>
            </a:r>
            <a:r>
              <a:rPr lang="en-US" sz="4400" dirty="0"/>
              <a:t>FIELD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0136666" y="14779894"/>
            <a:ext cx="113361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TRANSVERSE </a:t>
            </a:r>
            <a:r>
              <a:rPr lang="en-US" sz="4400" dirty="0"/>
              <a:t>MOMENTUM SPECTRUM</a:t>
            </a:r>
          </a:p>
        </p:txBody>
      </p:sp>
      <p:pic>
        <p:nvPicPr>
          <p:cNvPr id="17" name="Picture 16" descr="temit_z_c_3Gev_15T_03.eps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562979" y="27608604"/>
            <a:ext cx="8172523" cy="5720766"/>
          </a:xfrm>
          <a:prstGeom prst="rect">
            <a:avLst/>
          </a:prstGeom>
        </p:spPr>
      </p:pic>
      <p:pic>
        <p:nvPicPr>
          <p:cNvPr id="18" name="Picture 17" descr="n1_z_c_3Gev_15T_03.eps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76202" y="27410032"/>
            <a:ext cx="8398686" cy="5879081"/>
          </a:xfrm>
          <a:prstGeom prst="rect">
            <a:avLst/>
          </a:prstGeom>
        </p:spPr>
      </p:pic>
      <p:pic>
        <p:nvPicPr>
          <p:cNvPr id="19" name="Picture 18" descr="nf_layout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3888" y="28047715"/>
            <a:ext cx="12490838" cy="3909003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2264251" y="4800600"/>
            <a:ext cx="25597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THPHO11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NAPAC’13</a:t>
            </a:r>
            <a:endParaRPr lang="en-US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</p:tagLst>
</file>

<file path=ppt/theme/theme1.xml><?xml version="1.0" encoding="utf-8"?>
<a:theme xmlns:a="http://schemas.openxmlformats.org/drawingml/2006/main" name="Default Design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11976</TotalTime>
  <Words>250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Sundeen</dc:creator>
  <cp:lastModifiedBy>Kirk T McDonald</cp:lastModifiedBy>
  <cp:revision>807</cp:revision>
  <cp:lastPrinted>2013-06-17T02:57:00Z</cp:lastPrinted>
  <dcterms:created xsi:type="dcterms:W3CDTF">2010-05-18T13:58:47Z</dcterms:created>
  <dcterms:modified xsi:type="dcterms:W3CDTF">2013-09-26T02:07:15Z</dcterms:modified>
</cp:coreProperties>
</file>