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918400" cy="43891200"/>
  <p:notesSz cx="7232650" cy="9377363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591E5"/>
    <a:srgbClr val="95EDEF"/>
    <a:srgbClr val="AED4EB"/>
    <a:srgbClr val="00FFFF"/>
    <a:srgbClr val="C3C8CF"/>
    <a:srgbClr val="8785AE"/>
    <a:srgbClr val="A7C1D3"/>
    <a:srgbClr val="F5D697"/>
    <a:srgbClr val="CC9900"/>
    <a:srgbClr val="FF99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8454" autoAdjust="0"/>
  </p:normalViewPr>
  <p:slideViewPr>
    <p:cSldViewPr snapToGrid="0" snapToObjects="1">
      <p:cViewPr>
        <p:scale>
          <a:sx n="25" d="100"/>
          <a:sy n="25" d="100"/>
        </p:scale>
        <p:origin x="-192" y="-62"/>
      </p:cViewPr>
      <p:guideLst>
        <p:guide orient="horz" pos="19988"/>
        <p:guide pos="10946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53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1" tIns="47266" rIns="94531" bIns="47266" numCol="1" anchor="t" anchorCtr="0" compatLnSpc="1">
            <a:prstTxWarp prst="textNoShape">
              <a:avLst/>
            </a:prstTxWarp>
          </a:bodyPr>
          <a:lstStyle>
            <a:lvl1pPr defTabSz="945718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97338" y="0"/>
            <a:ext cx="313531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1" tIns="47266" rIns="94531" bIns="47266" numCol="1" anchor="t" anchorCtr="0" compatLnSpc="1">
            <a:prstTxWarp prst="textNoShape">
              <a:avLst/>
            </a:prstTxWarp>
          </a:bodyPr>
          <a:lstStyle>
            <a:lvl1pPr algn="r" defTabSz="945718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5075"/>
            <a:ext cx="31353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1" tIns="47266" rIns="94531" bIns="47266" numCol="1" anchor="b" anchorCtr="0" compatLnSpc="1">
            <a:prstTxWarp prst="textNoShape">
              <a:avLst/>
            </a:prstTxWarp>
          </a:bodyPr>
          <a:lstStyle>
            <a:lvl1pPr defTabSz="945718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97338" y="8855075"/>
            <a:ext cx="313531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1" tIns="47266" rIns="94531" bIns="47266" numCol="1" anchor="b" anchorCtr="0" compatLnSpc="1">
            <a:prstTxWarp prst="textNoShape">
              <a:avLst/>
            </a:prstTxWarp>
          </a:bodyPr>
          <a:lstStyle>
            <a:lvl1pPr algn="r" defTabSz="944563">
              <a:defRPr sz="1200">
                <a:cs typeface="Times New Roman" charset="0"/>
              </a:defRPr>
            </a:lvl1pPr>
          </a:lstStyle>
          <a:p>
            <a:fld id="{F14F88E4-F11E-B84A-A776-7724B88E06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73538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37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91" tIns="9247" rIns="18491" bIns="9247" numCol="1" anchor="t" anchorCtr="0" compatLnSpc="1">
            <a:prstTxWarp prst="textNoShape">
              <a:avLst/>
            </a:prstTxWarp>
          </a:bodyPr>
          <a:lstStyle>
            <a:lvl1pPr defTabSz="185611">
              <a:defRPr sz="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95750" y="0"/>
            <a:ext cx="3135313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91" tIns="9247" rIns="18491" bIns="9247" numCol="1" anchor="t" anchorCtr="0" compatLnSpc="1">
            <a:prstTxWarp prst="textNoShape">
              <a:avLst/>
            </a:prstTxWarp>
          </a:bodyPr>
          <a:lstStyle>
            <a:lvl1pPr algn="r" defTabSz="185611">
              <a:defRPr sz="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97113" y="704850"/>
            <a:ext cx="2638425" cy="3517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23900" y="4454525"/>
            <a:ext cx="5784850" cy="422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91" tIns="9247" rIns="18491" bIns="92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7463"/>
            <a:ext cx="31337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91" tIns="9247" rIns="18491" bIns="9247" numCol="1" anchor="b" anchorCtr="0" compatLnSpc="1">
            <a:prstTxWarp prst="textNoShape">
              <a:avLst/>
            </a:prstTxWarp>
          </a:bodyPr>
          <a:lstStyle>
            <a:lvl1pPr defTabSz="185611">
              <a:defRPr sz="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95750" y="8907463"/>
            <a:ext cx="313531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91" tIns="9247" rIns="18491" bIns="9247" numCol="1" anchor="b" anchorCtr="0" compatLnSpc="1">
            <a:prstTxWarp prst="textNoShape">
              <a:avLst/>
            </a:prstTxWarp>
          </a:bodyPr>
          <a:lstStyle>
            <a:lvl1pPr algn="r" defTabSz="184150">
              <a:defRPr sz="200">
                <a:cs typeface="Times New Roman" charset="0"/>
              </a:defRPr>
            </a:lvl1pPr>
          </a:lstStyle>
          <a:p>
            <a:fld id="{B1F903FE-D65F-634F-A48D-A39B1EED3C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2627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677" y="13635567"/>
            <a:ext cx="27981048" cy="94064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352" y="24870834"/>
            <a:ext cx="23043697" cy="1121833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EFEFB-9CD5-4C4B-B4A5-A94FE955DC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6023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AAA4ED-EAB8-FE43-97F1-879667A053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9097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3952" y="3896784"/>
            <a:ext cx="6994752" cy="351176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9697" y="3896784"/>
            <a:ext cx="20886284" cy="351176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13CAE5-4566-8F47-889C-2D07FD55D3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240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16A0F7-33F4-9642-B7A6-24E6634B7D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13875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28204586"/>
            <a:ext cx="27981048" cy="871643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18603384"/>
            <a:ext cx="27981048" cy="9601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B48BAD-F5F9-D744-A585-E03611AB46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4194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9697" y="12680953"/>
            <a:ext cx="13940518" cy="263334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08186" y="12680953"/>
            <a:ext cx="13940518" cy="263334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B21213-F9C7-914E-BFB2-93B4706641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811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125" y="1756833"/>
            <a:ext cx="29626152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125" y="9825569"/>
            <a:ext cx="14544675" cy="40936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125" y="13919202"/>
            <a:ext cx="14544675" cy="252878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498" y="9825569"/>
            <a:ext cx="14549778" cy="40936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498" y="13919202"/>
            <a:ext cx="14549778" cy="252878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E3D126-D142-D140-A57E-1D86DC709D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9781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7D5E2-0C28-EE4F-8129-86B4C0392D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34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38927F-FACB-1D4C-A51D-7DADA2DB96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257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125" y="1748367"/>
            <a:ext cx="10829925" cy="74358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976" y="1748367"/>
            <a:ext cx="18402300" cy="374586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125" y="9184217"/>
            <a:ext cx="10829925" cy="30022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EADE62-DD6A-E041-A770-96B136C3E1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93703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827" y="30723419"/>
            <a:ext cx="19751448" cy="36279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827" y="3922186"/>
            <a:ext cx="19751448" cy="263334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827" y="34351386"/>
            <a:ext cx="19751448" cy="51498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4E3913-8A65-0C4A-AACA-9CC078A2A0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393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8563" y="3897313"/>
            <a:ext cx="27981275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3445" tIns="41722" rIns="83445" bIns="417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68563" y="12680950"/>
            <a:ext cx="27981275" cy="263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3445" tIns="41722" rIns="83445" bIns="417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68563" y="39993888"/>
            <a:ext cx="6858000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445" tIns="41722" rIns="83445" bIns="41722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438" y="39993888"/>
            <a:ext cx="10425112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445" tIns="41722" rIns="83445" bIns="41722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838" y="39993888"/>
            <a:ext cx="6858000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445" tIns="41722" rIns="83445" bIns="41722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charset="0"/>
              </a:defRPr>
            </a:lvl1pPr>
          </a:lstStyle>
          <a:p>
            <a:fld id="{34D671FC-4FD2-A749-B86D-6B2F839FD1C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3820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defTabSz="83820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defTabSz="83820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defTabSz="83820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defTabSz="83820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defTabSz="83820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6pPr>
      <a:lvl7pPr marL="914400" algn="ctr" defTabSz="83820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7pPr>
      <a:lvl8pPr marL="1371600" algn="ctr" defTabSz="83820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8pPr>
      <a:lvl9pPr marL="1828800" algn="ctr" defTabSz="83820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9pPr>
    </p:titleStyle>
    <p:bodyStyle>
      <a:lvl1pPr marL="311150" indent="-311150" algn="l" defTabSz="838200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81038" indent="-261938" algn="l" defTabSz="838200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044575" indent="-206375" algn="l" defTabSz="8382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63675" indent="-215900" algn="l" defTabSz="838200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  <a:ea typeface="ＭＳ Ｐゴシック" charset="-128"/>
        </a:defRPr>
      </a:lvl4pPr>
      <a:lvl5pPr marL="1882775" indent="-215900" algn="l" defTabSz="838200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ＭＳ Ｐゴシック" charset="-128"/>
        </a:defRPr>
      </a:lvl5pPr>
      <a:lvl6pPr marL="2339975" indent="-215900" algn="l" defTabSz="83820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797175" indent="-215900" algn="l" defTabSz="83820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254375" indent="-215900" algn="l" defTabSz="83820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711575" indent="-215900" algn="l" defTabSz="83820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openxmlformats.org/officeDocument/2006/relationships/image" Target="../media/image8.jpeg"/><Relationship Id="rId4" Type="http://schemas.openxmlformats.org/officeDocument/2006/relationships/hyperlink" Target="mailto:psnopok@iit.edu" TargetMode="External"/><Relationship Id="rId9" Type="http://schemas.openxmlformats.org/officeDocument/2006/relationships/image" Target="../media/image7.jpe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4" name="Freeform 467"/>
          <p:cNvSpPr>
            <a:spLocks/>
          </p:cNvSpPr>
          <p:nvPr/>
        </p:nvSpPr>
        <p:spPr bwMode="auto">
          <a:xfrm>
            <a:off x="560388" y="1131888"/>
            <a:ext cx="0" cy="215900"/>
          </a:xfrm>
          <a:custGeom>
            <a:avLst/>
            <a:gdLst>
              <a:gd name="T0" fmla="*/ 0 w 1588"/>
              <a:gd name="T1" fmla="*/ 2147483647 h 102"/>
              <a:gd name="T2" fmla="*/ 0 w 1588"/>
              <a:gd name="T3" fmla="*/ 2147483647 h 102"/>
              <a:gd name="T4" fmla="*/ 0 w 1588"/>
              <a:gd name="T5" fmla="*/ 2147483647 h 102"/>
              <a:gd name="T6" fmla="*/ 0 w 1588"/>
              <a:gd name="T7" fmla="*/ 0 h 102"/>
              <a:gd name="T8" fmla="*/ 0 w 1588"/>
              <a:gd name="T9" fmla="*/ 0 h 102"/>
              <a:gd name="T10" fmla="*/ 0 w 1588"/>
              <a:gd name="T11" fmla="*/ 0 h 102"/>
              <a:gd name="T12" fmla="*/ 0 w 1588"/>
              <a:gd name="T13" fmla="*/ 2147483647 h 10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88"/>
              <a:gd name="T22" fmla="*/ 0 h 102"/>
              <a:gd name="T23" fmla="*/ 1588 w 1588"/>
              <a:gd name="T24" fmla="*/ 102 h 10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88" h="102">
                <a:moveTo>
                  <a:pt x="0" y="102"/>
                </a:moveTo>
                <a:lnTo>
                  <a:pt x="0" y="102"/>
                </a:lnTo>
                <a:lnTo>
                  <a:pt x="0" y="0"/>
                </a:lnTo>
                <a:lnTo>
                  <a:pt x="0" y="102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375" name="Group 184"/>
          <p:cNvGrpSpPr>
            <a:grpSpLocks/>
          </p:cNvGrpSpPr>
          <p:nvPr/>
        </p:nvGrpSpPr>
        <p:grpSpPr bwMode="auto">
          <a:xfrm>
            <a:off x="5997489" y="1293667"/>
            <a:ext cx="22812536" cy="10255023"/>
            <a:chOff x="9529996" y="1365452"/>
            <a:chExt cx="27821573" cy="5704242"/>
          </a:xfrm>
        </p:grpSpPr>
        <p:sp>
          <p:nvSpPr>
            <p:cNvPr id="184" name="Round Diagonal Corner Rectangle 183"/>
            <p:cNvSpPr/>
            <p:nvPr/>
          </p:nvSpPr>
          <p:spPr>
            <a:xfrm>
              <a:off x="9529996" y="1405486"/>
              <a:ext cx="27263983" cy="4927266"/>
            </a:xfrm>
            <a:prstGeom prst="round2DiagRect">
              <a:avLst/>
            </a:prstGeom>
            <a:solidFill>
              <a:srgbClr val="95EDE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472" name="Text Box 10"/>
            <p:cNvSpPr txBox="1">
              <a:spLocks noChangeArrowheads="1"/>
            </p:cNvSpPr>
            <p:nvPr/>
          </p:nvSpPr>
          <p:spPr bwMode="auto">
            <a:xfrm>
              <a:off x="9689633" y="1365452"/>
              <a:ext cx="27661936" cy="5704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438819" tIns="219410" rIns="438819" bIns="219410">
              <a:spAutoFit/>
            </a:bodyPr>
            <a:lstStyle>
              <a:lvl1pPr defTabSz="43862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43862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8000" b="1" dirty="0" smtClean="0"/>
                <a:t>ENERGY DEPOSITION IN MAGNETS AND SHIELDING OF THE TARGET SYSTEM </a:t>
              </a:r>
              <a:r>
                <a:rPr lang="en-US" sz="8000" b="1" dirty="0" smtClean="0"/>
                <a:t>       OF </a:t>
              </a:r>
              <a:r>
                <a:rPr lang="en-US" sz="8000" b="1" dirty="0" smtClean="0"/>
                <a:t>A STAGED NEUTRINO </a:t>
              </a:r>
              <a:r>
                <a:rPr lang="en-US" sz="8000" b="1" dirty="0" smtClean="0"/>
                <a:t>FACTORY</a:t>
              </a:r>
              <a:r>
                <a:rPr lang="en-US" sz="8000" b="1" dirty="0" smtClean="0"/>
                <a:t> </a:t>
              </a:r>
              <a:endParaRPr lang="en-US" sz="8000" b="1" dirty="0"/>
            </a:p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sz="4400" dirty="0" smtClean="0">
                  <a:cs typeface="Times New Roman" charset="0"/>
                </a:rPr>
                <a:t>P. Snopok,</a:t>
              </a:r>
              <a:r>
                <a:rPr lang="en-GB" sz="4400" baseline="30000" dirty="0" smtClean="0">
                  <a:cs typeface="Times New Roman" charset="0"/>
                </a:rPr>
                <a:t>2</a:t>
              </a:r>
              <a:r>
                <a:rPr lang="en-GB" sz="4400" dirty="0" smtClean="0">
                  <a:cs typeface="Times New Roman" charset="0"/>
                </a:rPr>
                <a:t> X. Ding,</a:t>
              </a:r>
              <a:r>
                <a:rPr lang="en-GB" sz="4400" baseline="30000" dirty="0" smtClean="0">
                  <a:cs typeface="Times New Roman" charset="0"/>
                </a:rPr>
                <a:t>6</a:t>
              </a:r>
              <a:r>
                <a:rPr lang="en-GB" sz="4400" dirty="0" smtClean="0">
                  <a:cs typeface="Times New Roman" charset="0"/>
                </a:rPr>
                <a:t> H.G</a:t>
              </a:r>
              <a:r>
                <a:rPr lang="en-GB" sz="4400" dirty="0" smtClean="0">
                  <a:cs typeface="Times New Roman" charset="0"/>
                </a:rPr>
                <a:t>. Kirk,</a:t>
              </a:r>
              <a:r>
                <a:rPr lang="en-GB" sz="4400" baseline="30000" dirty="0" smtClean="0">
                  <a:cs typeface="Times New Roman" charset="0"/>
                </a:rPr>
                <a:t>1</a:t>
              </a:r>
              <a:r>
                <a:rPr lang="en-GB" sz="4400" dirty="0" smtClean="0">
                  <a:cs typeface="Times New Roman" charset="0"/>
                </a:rPr>
                <a:t> </a:t>
              </a:r>
              <a:r>
                <a:rPr lang="en-GB" sz="4400" dirty="0">
                  <a:cs typeface="Times New Roman" charset="0"/>
                </a:rPr>
                <a:t>K.T. </a:t>
              </a:r>
              <a:r>
                <a:rPr lang="en-GB" sz="4400" dirty="0" smtClean="0">
                  <a:cs typeface="Times New Roman" charset="0"/>
                </a:rPr>
                <a:t>McDonald,</a:t>
              </a:r>
              <a:r>
                <a:rPr lang="en-GB" sz="4400" baseline="30000" dirty="0" smtClean="0">
                  <a:cs typeface="Times New Roman" charset="0"/>
                </a:rPr>
                <a:t>4</a:t>
              </a:r>
              <a:r>
                <a:rPr lang="en-GB" sz="4400" dirty="0" smtClean="0">
                  <a:cs typeface="Times New Roman" charset="0"/>
                </a:rPr>
                <a:t> C.T. </a:t>
              </a:r>
              <a:r>
                <a:rPr lang="en-GB" sz="4400" dirty="0" smtClean="0">
                  <a:cs typeface="Times New Roman" charset="0"/>
                </a:rPr>
                <a:t>R</a:t>
              </a:r>
              <a:r>
                <a:rPr lang="en-GB" sz="4400" dirty="0" smtClean="0">
                  <a:cs typeface="Times New Roman" charset="0"/>
                </a:rPr>
                <a:t>ogers,</a:t>
              </a:r>
              <a:r>
                <a:rPr lang="en-GB" sz="4400" baseline="30000" dirty="0" smtClean="0">
                  <a:cs typeface="Times New Roman" charset="0"/>
                </a:rPr>
                <a:t>5 </a:t>
              </a:r>
              <a:r>
                <a:rPr lang="en-GB" sz="4400" dirty="0" smtClean="0">
                  <a:cs typeface="Times New Roman" charset="0"/>
                </a:rPr>
                <a:t>N. </a:t>
              </a:r>
              <a:r>
                <a:rPr lang="en-GB" sz="4400" dirty="0" smtClean="0">
                  <a:cs typeface="Times New Roman" charset="0"/>
                </a:rPr>
                <a:t>S</a:t>
              </a:r>
              <a:r>
                <a:rPr lang="en-GB" sz="4400" dirty="0" smtClean="0">
                  <a:cs typeface="Times New Roman" charset="0"/>
                </a:rPr>
                <a:t>ouchlas</a:t>
              </a:r>
              <a:r>
                <a:rPr lang="en-GB" sz="4400" baseline="30000" dirty="0" smtClean="0">
                  <a:cs typeface="Times New Roman" charset="0"/>
                </a:rPr>
                <a:t>3 </a:t>
              </a:r>
            </a:p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sz="4000" i="1" baseline="30000" dirty="0" smtClean="0">
                  <a:cs typeface="Times New Roman" charset="0"/>
                </a:rPr>
                <a:t>1 </a:t>
              </a:r>
              <a:r>
                <a:rPr lang="en-US" sz="4000" i="1" dirty="0" smtClean="0">
                  <a:cs typeface="Times New Roman" charset="0"/>
                </a:rPr>
                <a:t>Brookhaven National Laboratory, Upton, NY 11973, USA</a:t>
              </a:r>
            </a:p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sz="4000" i="1" baseline="30000" dirty="0" smtClean="0">
                  <a:cs typeface="Times New Roman" charset="0"/>
                </a:rPr>
                <a:t>2</a:t>
              </a:r>
              <a:r>
                <a:rPr lang="en-US" sz="4000" i="1" dirty="0" smtClean="0">
                  <a:cs typeface="Times New Roman" charset="0"/>
                </a:rPr>
                <a:t>Illinois </a:t>
              </a:r>
              <a:r>
                <a:rPr lang="en-US" sz="4000" i="1" dirty="0" smtClean="0">
                  <a:cs typeface="Times New Roman" charset="0"/>
                </a:rPr>
                <a:t>Institute of Technology, Chicago, Illinois 60616, USA</a:t>
              </a:r>
              <a:endParaRPr lang="en-US" sz="4000" i="1" dirty="0" smtClean="0">
                <a:cs typeface="Times New Roman" charset="0"/>
              </a:endParaRPr>
            </a:p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sz="4000" i="1" baseline="30000" dirty="0" smtClean="0">
                  <a:cs typeface="Times New Roman" charset="0"/>
                </a:rPr>
                <a:t>3</a:t>
              </a:r>
              <a:r>
                <a:rPr lang="en-US" sz="4000" i="1" dirty="0" smtClean="0">
                  <a:cs typeface="Times New Roman" charset="0"/>
                </a:rPr>
                <a:t>Particle Beam Lasers</a:t>
              </a:r>
              <a:r>
                <a:rPr lang="en-US" sz="4000" i="1" dirty="0" smtClean="0">
                  <a:cs typeface="Times New Roman" charset="0"/>
                </a:rPr>
                <a:t>, </a:t>
              </a:r>
              <a:r>
                <a:rPr lang="en-US" sz="4000" i="1" dirty="0" smtClean="0">
                  <a:cs typeface="Times New Roman" charset="0"/>
                </a:rPr>
                <a:t>Northridge, </a:t>
              </a:r>
              <a:r>
                <a:rPr lang="en-US" sz="4000" i="1" dirty="0" smtClean="0">
                  <a:cs typeface="Times New Roman" charset="0"/>
                </a:rPr>
                <a:t>CA 91324, USA</a:t>
              </a:r>
              <a:endParaRPr lang="en-US" sz="4000" i="1" dirty="0">
                <a:cs typeface="Times New Roman" charset="0"/>
              </a:endParaRPr>
            </a:p>
            <a:p>
              <a:pPr algn="ctr" eaLnBrk="1" hangingPunct="1"/>
              <a:r>
                <a:rPr lang="en-US" sz="4000" i="1" baseline="30000" dirty="0">
                  <a:cs typeface="Times New Roman" charset="0"/>
                </a:rPr>
                <a:t>4</a:t>
              </a:r>
              <a:r>
                <a:rPr lang="en-US" sz="4000" i="1" baseline="30000" dirty="0" smtClean="0">
                  <a:cs typeface="Times New Roman" charset="0"/>
                </a:rPr>
                <a:t> </a:t>
              </a:r>
              <a:r>
                <a:rPr lang="en-US" sz="4000" i="1" dirty="0" smtClean="0">
                  <a:cs typeface="Times New Roman" charset="0"/>
                </a:rPr>
                <a:t>Princeton </a:t>
              </a:r>
              <a:r>
                <a:rPr lang="en-US" sz="4000" i="1" dirty="0">
                  <a:cs typeface="Times New Roman" charset="0"/>
                </a:rPr>
                <a:t>University,</a:t>
              </a:r>
              <a:r>
                <a:rPr lang="fr-FR" sz="4000" i="1" dirty="0">
                  <a:cs typeface="Times New Roman" charset="0"/>
                </a:rPr>
                <a:t> Princeton, NJ</a:t>
              </a:r>
              <a:r>
                <a:rPr lang="el-GR" sz="4000" dirty="0" smtClean="0">
                  <a:cs typeface="Times New Roman" charset="0"/>
                </a:rPr>
                <a:t> </a:t>
              </a:r>
              <a:r>
                <a:rPr lang="en-US" sz="4000" dirty="0" smtClean="0">
                  <a:cs typeface="Times New Roman" charset="0"/>
                </a:rPr>
                <a:t> 08544, </a:t>
              </a:r>
              <a:r>
                <a:rPr lang="en-US" sz="4000" dirty="0" smtClean="0">
                  <a:cs typeface="Times New Roman" charset="0"/>
                </a:rPr>
                <a:t>USA</a:t>
              </a:r>
            </a:p>
            <a:p>
              <a:pPr algn="ctr" eaLnBrk="1" hangingPunct="1"/>
              <a:r>
                <a:rPr lang="en-US" sz="4000" i="1" baseline="30000" dirty="0" smtClean="0">
                  <a:cs typeface="Times New Roman" charset="0"/>
                </a:rPr>
                <a:t>5</a:t>
              </a:r>
              <a:r>
                <a:rPr lang="en-US" sz="4000" i="1" dirty="0" smtClean="0">
                  <a:cs typeface="Times New Roman" charset="0"/>
                </a:rPr>
                <a:t>Rutherford  Appleton </a:t>
              </a:r>
              <a:r>
                <a:rPr lang="en-US" sz="4000" i="1" dirty="0" smtClean="0">
                  <a:cs typeface="Times New Roman" charset="0"/>
                </a:rPr>
                <a:t>Laboratory, </a:t>
              </a:r>
              <a:r>
                <a:rPr lang="en-US" sz="4000" i="1" dirty="0" smtClean="0">
                  <a:cs typeface="Times New Roman" charset="0"/>
                </a:rPr>
                <a:t>STFC ,Chilton</a:t>
              </a:r>
              <a:r>
                <a:rPr lang="en-US" sz="4000" i="1" dirty="0" smtClean="0">
                  <a:cs typeface="Times New Roman" charset="0"/>
                </a:rPr>
                <a:t>, </a:t>
              </a:r>
              <a:r>
                <a:rPr lang="en-US" sz="4000" i="1" dirty="0" err="1" smtClean="0">
                  <a:cs typeface="Times New Roman" charset="0"/>
                </a:rPr>
                <a:t>Didcot</a:t>
              </a:r>
              <a:r>
                <a:rPr lang="en-US" sz="4000" i="1" dirty="0" smtClean="0">
                  <a:cs typeface="Times New Roman" charset="0"/>
                </a:rPr>
                <a:t>, </a:t>
              </a:r>
              <a:r>
                <a:rPr lang="en-US" sz="4000" i="1" dirty="0" smtClean="0">
                  <a:cs typeface="Times New Roman" charset="0"/>
                </a:rPr>
                <a:t>Oxon </a:t>
              </a:r>
              <a:r>
                <a:rPr lang="en-US" sz="4000" i="1" dirty="0" smtClean="0"/>
                <a:t>OX11 0QX, </a:t>
              </a:r>
              <a:r>
                <a:rPr lang="en-US" sz="4000" i="1" dirty="0" smtClean="0">
                  <a:cs typeface="Times New Roman" charset="0"/>
                </a:rPr>
                <a:t>UK</a:t>
              </a:r>
              <a:endParaRPr lang="en-US" sz="4000" i="1" dirty="0" smtClean="0">
                <a:cs typeface="Times New Roman" charset="0"/>
              </a:endParaRPr>
            </a:p>
            <a:p>
              <a:pPr algn="ctr" eaLnBrk="1" hangingPunct="1"/>
              <a:r>
                <a:rPr lang="es-ES" sz="4000" i="1" baseline="30000" dirty="0" smtClean="0">
                  <a:cs typeface="Times New Roman" charset="0"/>
                </a:rPr>
                <a:t>6</a:t>
              </a:r>
              <a:r>
                <a:rPr lang="es-ES" sz="4000" i="1" dirty="0" smtClean="0">
                  <a:cs typeface="Times New Roman" charset="0"/>
                </a:rPr>
                <a:t>UCLA</a:t>
              </a:r>
              <a:r>
                <a:rPr lang="es-ES" sz="4000" i="1" dirty="0" smtClean="0">
                  <a:cs typeface="Times New Roman" charset="0"/>
                </a:rPr>
                <a:t>, </a:t>
              </a:r>
              <a:r>
                <a:rPr lang="es-ES" sz="4000" i="1" dirty="0" smtClean="0">
                  <a:cs typeface="Times New Roman" charset="0"/>
                </a:rPr>
                <a:t>Los </a:t>
              </a:r>
              <a:r>
                <a:rPr lang="es-ES" sz="4000" i="1" dirty="0" err="1" smtClean="0">
                  <a:cs typeface="Times New Roman" charset="0"/>
                </a:rPr>
                <a:t>Angeles</a:t>
              </a:r>
              <a:r>
                <a:rPr lang="es-ES" sz="4000" i="1" dirty="0" smtClean="0">
                  <a:cs typeface="Times New Roman" charset="0"/>
                </a:rPr>
                <a:t>, CA 90095, USA</a:t>
              </a:r>
              <a:endParaRPr lang="en-US" sz="4000" i="1" dirty="0" smtClean="0">
                <a:cs typeface="Times New Roman" charset="0"/>
              </a:endParaRPr>
            </a:p>
            <a:p>
              <a:pPr algn="ctr" eaLnBrk="1" hangingPunct="1"/>
              <a:endParaRPr lang="en-US" sz="4000" dirty="0" smtClean="0">
                <a:cs typeface="Times New Roman" charset="0"/>
              </a:endParaRPr>
            </a:p>
            <a:p>
              <a:pPr algn="ctr" eaLnBrk="1" hangingPunct="1"/>
              <a:endParaRPr lang="en-US" sz="4000" dirty="0" smtClean="0">
                <a:cs typeface="Times New Roman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905575" y="40924141"/>
            <a:ext cx="11616625" cy="1304880"/>
            <a:chOff x="1565975" y="40416163"/>
            <a:chExt cx="13280324" cy="1304880"/>
          </a:xfrm>
        </p:grpSpPr>
        <p:sp>
          <p:nvSpPr>
            <p:cNvPr id="179" name="Round Same Side Corner Rectangle 178"/>
            <p:cNvSpPr/>
            <p:nvPr/>
          </p:nvSpPr>
          <p:spPr>
            <a:xfrm>
              <a:off x="1752600" y="40578089"/>
              <a:ext cx="13093699" cy="1120988"/>
            </a:xfrm>
            <a:prstGeom prst="round2Same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376" name="Text Box 17"/>
            <p:cNvSpPr txBox="1">
              <a:spLocks noChangeArrowheads="1"/>
            </p:cNvSpPr>
            <p:nvPr/>
          </p:nvSpPr>
          <p:spPr bwMode="auto">
            <a:xfrm>
              <a:off x="1565975" y="40416163"/>
              <a:ext cx="13280324" cy="1304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438819" tIns="219410" rIns="438819" bIns="219410">
              <a:spAutoFit/>
            </a:bodyPr>
            <a:lstStyle>
              <a:lvl1pPr defTabSz="43862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43862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800" dirty="0" smtClean="0"/>
                <a:t>*Email</a:t>
              </a:r>
              <a:r>
                <a:rPr lang="en-US" sz="2800" dirty="0"/>
                <a:t>: </a:t>
              </a:r>
              <a:r>
                <a:rPr lang="en-US" sz="2800" dirty="0" smtClean="0">
                  <a:hlinkClick r:id="rId4"/>
                </a:rPr>
                <a:t>psnopok@iit.edu</a:t>
              </a:r>
              <a:r>
                <a:rPr lang="en-US" sz="2800" dirty="0" smtClean="0"/>
                <a:t> </a:t>
              </a:r>
              <a:endParaRPr lang="en-US" sz="2800" dirty="0"/>
            </a:p>
            <a:p>
              <a:pPr eaLnBrk="1" hangingPunct="1"/>
              <a:r>
                <a:rPr lang="en-US" sz="2800" dirty="0"/>
                <a:t>Work supported in part </a:t>
              </a:r>
              <a:r>
                <a:rPr lang="en-US" sz="2800" dirty="0" smtClean="0"/>
                <a:t>by US DOE Contract No  </a:t>
              </a:r>
              <a:r>
                <a:rPr lang="en-US" sz="2800" dirty="0"/>
                <a:t>DE-AC02-98CHI10886 </a:t>
              </a:r>
            </a:p>
          </p:txBody>
        </p:sp>
      </p:grpSp>
      <p:sp>
        <p:nvSpPr>
          <p:cNvPr id="15381" name="Rectangle 160"/>
          <p:cNvSpPr>
            <a:spLocks noChangeArrowheads="1"/>
          </p:cNvSpPr>
          <p:nvPr/>
        </p:nvSpPr>
        <p:spPr bwMode="auto">
          <a:xfrm>
            <a:off x="15457488" y="20670838"/>
            <a:ext cx="32918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82" name="Rectangle 162"/>
          <p:cNvSpPr>
            <a:spLocks noChangeArrowheads="1"/>
          </p:cNvSpPr>
          <p:nvPr/>
        </p:nvSpPr>
        <p:spPr bwMode="auto">
          <a:xfrm>
            <a:off x="15457488" y="20670838"/>
            <a:ext cx="32918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84" name="Rectangle 470"/>
          <p:cNvSpPr>
            <a:spLocks noChangeArrowheads="1"/>
          </p:cNvSpPr>
          <p:nvPr/>
        </p:nvSpPr>
        <p:spPr bwMode="auto">
          <a:xfrm>
            <a:off x="396875" y="1093788"/>
            <a:ext cx="32118300" cy="41033700"/>
          </a:xfrm>
          <a:prstGeom prst="rect">
            <a:avLst/>
          </a:prstGeom>
          <a:noFill/>
          <a:ln w="165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623"/>
          <p:cNvSpPr>
            <a:spLocks noChangeArrowheads="1"/>
          </p:cNvSpPr>
          <p:nvPr/>
        </p:nvSpPr>
        <p:spPr bwMode="auto">
          <a:xfrm>
            <a:off x="12457113" y="20354925"/>
            <a:ext cx="1825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5386" name="Rectangle 624"/>
          <p:cNvSpPr>
            <a:spLocks noChangeArrowheads="1"/>
          </p:cNvSpPr>
          <p:nvPr/>
        </p:nvSpPr>
        <p:spPr bwMode="auto">
          <a:xfrm>
            <a:off x="12457113" y="16259175"/>
            <a:ext cx="1825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5387" name="Rectangle 625"/>
          <p:cNvSpPr>
            <a:spLocks noChangeArrowheads="1"/>
          </p:cNvSpPr>
          <p:nvPr/>
        </p:nvSpPr>
        <p:spPr bwMode="auto">
          <a:xfrm>
            <a:off x="12457113" y="16259175"/>
            <a:ext cx="1825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5388" name="Rectangle 626"/>
          <p:cNvSpPr>
            <a:spLocks noChangeArrowheads="1"/>
          </p:cNvSpPr>
          <p:nvPr/>
        </p:nvSpPr>
        <p:spPr bwMode="auto">
          <a:xfrm>
            <a:off x="12457113" y="16259175"/>
            <a:ext cx="1825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5389" name="Rectangle 629"/>
          <p:cNvSpPr>
            <a:spLocks noChangeArrowheads="1"/>
          </p:cNvSpPr>
          <p:nvPr/>
        </p:nvSpPr>
        <p:spPr bwMode="auto">
          <a:xfrm>
            <a:off x="12522200" y="20299363"/>
            <a:ext cx="1825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5390" name="Rectangle 631"/>
          <p:cNvSpPr>
            <a:spLocks noChangeArrowheads="1"/>
          </p:cNvSpPr>
          <p:nvPr/>
        </p:nvSpPr>
        <p:spPr bwMode="auto">
          <a:xfrm>
            <a:off x="12457113" y="20558125"/>
            <a:ext cx="1825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06502" y="10465991"/>
            <a:ext cx="31394514" cy="8725375"/>
            <a:chOff x="876300" y="8984438"/>
            <a:chExt cx="11414442" cy="165690970"/>
          </a:xfrm>
        </p:grpSpPr>
        <p:grpSp>
          <p:nvGrpSpPr>
            <p:cNvPr id="15392" name="Group 103"/>
            <p:cNvGrpSpPr>
              <a:grpSpLocks/>
            </p:cNvGrpSpPr>
            <p:nvPr/>
          </p:nvGrpSpPr>
          <p:grpSpPr bwMode="auto">
            <a:xfrm>
              <a:off x="876300" y="8984438"/>
              <a:ext cx="11414442" cy="165690970"/>
              <a:chOff x="1426781" y="6857170"/>
              <a:chExt cx="14651419" cy="60784086"/>
            </a:xfrm>
          </p:grpSpPr>
          <p:sp>
            <p:nvSpPr>
              <p:cNvPr id="94" name="Rounded Rectangle 93"/>
              <p:cNvSpPr/>
              <p:nvPr/>
            </p:nvSpPr>
            <p:spPr>
              <a:xfrm>
                <a:off x="1426781" y="6857170"/>
                <a:ext cx="14651419" cy="60784086"/>
              </a:xfrm>
              <a:prstGeom prst="roundRect">
                <a:avLst>
                  <a:gd name="adj" fmla="val 5423"/>
                </a:avLst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470" name="Text Box 84"/>
              <p:cNvSpPr txBox="1">
                <a:spLocks noChangeArrowheads="1"/>
              </p:cNvSpPr>
              <p:nvPr/>
            </p:nvSpPr>
            <p:spPr bwMode="auto">
              <a:xfrm>
                <a:off x="2441480" y="7796737"/>
                <a:ext cx="6014837" cy="7785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457200" rIns="457200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7200" b="1" dirty="0" smtClean="0"/>
                  <a:t>The Challenge</a:t>
                </a:r>
                <a:endParaRPr lang="en-US" sz="7200" b="1" dirty="0"/>
              </a:p>
            </p:txBody>
          </p:sp>
        </p:grpSp>
        <p:sp>
          <p:nvSpPr>
            <p:cNvPr id="15432" name="TextBox 138"/>
            <p:cNvSpPr txBox="1">
              <a:spLocks noChangeArrowheads="1"/>
            </p:cNvSpPr>
            <p:nvPr/>
          </p:nvSpPr>
          <p:spPr bwMode="auto">
            <a:xfrm>
              <a:off x="965058" y="34228619"/>
              <a:ext cx="5709237" cy="13033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just"/>
              <a:r>
                <a:rPr lang="en-US" sz="4000" dirty="0" smtClean="0"/>
                <a:t>10% of the energy of th</a:t>
              </a:r>
              <a:r>
                <a:rPr lang="en-US" sz="4000" dirty="0" smtClean="0"/>
                <a:t>e proton beam that drives a </a:t>
              </a:r>
              <a:r>
                <a:rPr lang="en-US" sz="4000" b="1" dirty="0" smtClean="0"/>
                <a:t>Neutrino Factory  </a:t>
              </a:r>
              <a:r>
                <a:rPr lang="en-US" sz="4000" dirty="0" smtClean="0"/>
                <a:t>is transported into the muon-capture solenoid channel, mostly via scattered beam protons and protons from target-nucleus breakup.  A </a:t>
              </a:r>
              <a:r>
                <a:rPr lang="en-US" sz="4000" b="1" dirty="0" smtClean="0"/>
                <a:t>chicane</a:t>
              </a:r>
              <a:r>
                <a:rPr lang="en-US" sz="4000" dirty="0" smtClean="0"/>
                <a:t> in the </a:t>
              </a:r>
              <a:r>
                <a:rPr lang="en-US" sz="4000" dirty="0" smtClean="0">
                  <a:sym typeface="Symbol"/>
                </a:rPr>
                <a:t>µ Decay Channel removes higher-energy protons from the beam and a Be absorber removes lower-energy ones.  But, the superconducting coils of the chicane must be protected against </a:t>
              </a:r>
              <a:r>
                <a:rPr lang="en-US" sz="4000" dirty="0" err="1" smtClean="0">
                  <a:sym typeface="Symbol"/>
                </a:rPr>
                <a:t>radation</a:t>
              </a:r>
              <a:r>
                <a:rPr lang="en-US" sz="4000" dirty="0" smtClean="0">
                  <a:sym typeface="Symbol"/>
                </a:rPr>
                <a:t> damage by the deflected protons by an internal shield</a:t>
              </a:r>
              <a:r>
                <a:rPr lang="en-US" sz="4000" dirty="0" smtClean="0"/>
                <a:t> of He-gas-cooled tungsten beads.  The radiation level must be reduced to the “ITER Limit” of 0.1 </a:t>
              </a:r>
              <a:r>
                <a:rPr lang="en-US" sz="4000" dirty="0" err="1" smtClean="0"/>
                <a:t>mW</a:t>
              </a:r>
              <a:r>
                <a:rPr lang="en-US" sz="4000" dirty="0" smtClean="0"/>
                <a:t>/g for a 10-year operational lifetime. </a:t>
              </a:r>
            </a:p>
            <a:p>
              <a:pPr algn="just"/>
              <a:r>
                <a:rPr lang="en-US" sz="4000" dirty="0" smtClean="0"/>
                <a:t> </a:t>
              </a:r>
              <a:r>
                <a:rPr lang="en-US" sz="4000" dirty="0" smtClean="0"/>
                <a:t>    We present MARS15(2012) simulations of shielding scenarios to achieve this goal. </a:t>
              </a:r>
              <a:endParaRPr lang="en-US" sz="4000" dirty="0"/>
            </a:p>
          </p:txBody>
        </p:sp>
      </p:grpSp>
      <p:sp>
        <p:nvSpPr>
          <p:cNvPr id="123" name="Rounded Rectangle 122"/>
          <p:cNvSpPr/>
          <p:nvPr/>
        </p:nvSpPr>
        <p:spPr>
          <a:xfrm>
            <a:off x="920143" y="19503073"/>
            <a:ext cx="30970724" cy="10633045"/>
          </a:xfrm>
          <a:prstGeom prst="roundRect">
            <a:avLst>
              <a:gd name="adj" fmla="val 3558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460" name="Rectangle 15459"/>
          <p:cNvSpPr/>
          <p:nvPr/>
        </p:nvSpPr>
        <p:spPr>
          <a:xfrm>
            <a:off x="12805097" y="19421237"/>
            <a:ext cx="726513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600" b="1" dirty="0" smtClean="0"/>
              <a:t>Shielding Scenarios</a:t>
            </a:r>
            <a:endParaRPr lang="en-US" sz="6600" b="1" dirty="0"/>
          </a:p>
        </p:txBody>
      </p:sp>
      <p:grpSp>
        <p:nvGrpSpPr>
          <p:cNvPr id="15464" name="Group 15463"/>
          <p:cNvGrpSpPr/>
          <p:nvPr/>
        </p:nvGrpSpPr>
        <p:grpSpPr>
          <a:xfrm>
            <a:off x="640715" y="30395285"/>
            <a:ext cx="31543548" cy="10528856"/>
            <a:chOff x="12837032" y="35389529"/>
            <a:chExt cx="19247931" cy="6423846"/>
          </a:xfrm>
        </p:grpSpPr>
        <p:sp>
          <p:nvSpPr>
            <p:cNvPr id="97" name="Rounded Rectangle 96"/>
            <p:cNvSpPr/>
            <p:nvPr/>
          </p:nvSpPr>
          <p:spPr>
            <a:xfrm>
              <a:off x="12997524" y="35543759"/>
              <a:ext cx="18986156" cy="6138380"/>
            </a:xfrm>
            <a:prstGeom prst="roundRect">
              <a:avLst>
                <a:gd name="adj" fmla="val 3558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55" name="Rounded Rectangle 154"/>
            <p:cNvSpPr/>
            <p:nvPr/>
          </p:nvSpPr>
          <p:spPr>
            <a:xfrm>
              <a:off x="12837032" y="35389529"/>
              <a:ext cx="19247931" cy="6423846"/>
            </a:xfrm>
            <a:prstGeom prst="roundRect">
              <a:avLst>
                <a:gd name="adj" fmla="val 6079"/>
              </a:avLst>
            </a:prstGeom>
            <a:noFill/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>
                <a:defRPr/>
              </a:pPr>
              <a:endParaRPr lang="en-US" dirty="0"/>
            </a:p>
          </p:txBody>
        </p:sp>
      </p:grpSp>
      <p:pic>
        <p:nvPicPr>
          <p:cNvPr id="52" name="Picture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1703" y="1581150"/>
            <a:ext cx="3751552" cy="4277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8" descr="nf_layout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7440" y="10600863"/>
            <a:ext cx="13634850" cy="4267021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29451463" y="6099810"/>
            <a:ext cx="25683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latin typeface="Comic Sans MS" pitchFamily="66" charset="0"/>
              </a:rPr>
              <a:t>THPMA10</a:t>
            </a:r>
            <a:endParaRPr lang="en-US" sz="4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4000" dirty="0" smtClean="0">
                <a:solidFill>
                  <a:srgbClr val="FF0000"/>
                </a:solidFill>
                <a:latin typeface="Comic Sans MS" pitchFamily="66" charset="0"/>
              </a:rPr>
              <a:t>NAPAC’13</a:t>
            </a:r>
            <a:endParaRPr lang="en-US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23957" y="6278879"/>
            <a:ext cx="4401788" cy="112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http://t2.gstatic.com/images?q=tbn:ANd9GcQ8azMe8BmCWDVqkvxSFouPG-aXnE1VUm8bUmMMe21Xxp9-je3k-w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09015" y="3117532"/>
            <a:ext cx="4286250" cy="1066801"/>
          </a:xfrm>
          <a:prstGeom prst="rect">
            <a:avLst/>
          </a:prstGeom>
          <a:noFill/>
        </p:spPr>
      </p:pic>
      <p:pic>
        <p:nvPicPr>
          <p:cNvPr id="1032" name="Picture 8" descr="http://www.freelogovectors.net/wp-content/uploads/2012/05/princeton-university-logo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44039" y="4915853"/>
            <a:ext cx="4145712" cy="1163102"/>
          </a:xfrm>
          <a:prstGeom prst="rect">
            <a:avLst/>
          </a:prstGeom>
          <a:noFill/>
        </p:spPr>
      </p:pic>
      <p:pic>
        <p:nvPicPr>
          <p:cNvPr id="1034" name="Picture 10" descr="http://www.cs.ucla.edu/~eeskin/ucla-logo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07343" y="7606129"/>
            <a:ext cx="2252345" cy="2267461"/>
          </a:xfrm>
          <a:prstGeom prst="rect">
            <a:avLst/>
          </a:prstGeom>
          <a:noFill/>
        </p:spPr>
      </p:pic>
      <p:pic>
        <p:nvPicPr>
          <p:cNvPr id="1036" name="Picture 12" descr="http://t2.gstatic.com/images?q=tbn:ANd9GcQWLgbwbT18rvkqJXZSMLSs3bw5DRPW0eS12784aOtkia-2tjVQLA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161415" y="1637982"/>
            <a:ext cx="3967376" cy="1454349"/>
          </a:xfrm>
          <a:prstGeom prst="rect">
            <a:avLst/>
          </a:prstGeom>
          <a:noFill/>
        </p:spPr>
      </p:pic>
      <p:sp>
        <p:nvSpPr>
          <p:cNvPr id="61" name="Rectangle 60"/>
          <p:cNvSpPr/>
          <p:nvPr/>
        </p:nvSpPr>
        <p:spPr>
          <a:xfrm>
            <a:off x="727933" y="4265270"/>
            <a:ext cx="50561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1591E5"/>
                </a:solidFill>
                <a:latin typeface="Arial" pitchFamily="34" charset="0"/>
                <a:cs typeface="Arial" pitchFamily="34" charset="0"/>
              </a:rPr>
              <a:t>Particle Beam Lasers, Inc</a:t>
            </a:r>
            <a:endParaRPr lang="en-US" sz="3200" dirty="0">
              <a:solidFill>
                <a:srgbClr val="1591E5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3" name="Object 62"/>
          <p:cNvGraphicFramePr>
            <a:graphicFrameLocks noChangeAspect="1"/>
          </p:cNvGraphicFramePr>
          <p:nvPr/>
        </p:nvGraphicFramePr>
        <p:xfrm>
          <a:off x="17465792" y="14989805"/>
          <a:ext cx="13744305" cy="4071256"/>
        </p:xfrm>
        <a:graphic>
          <a:graphicData uri="http://schemas.openxmlformats.org/presentationml/2006/ole">
            <p:oleObj spid="_x0000_s1038" name="Artwork" r:id="rId12" imgW="12160960" imgH="3602537" progId="Adobe.Illustrator.14">
              <p:embed/>
            </p:oleObj>
          </a:graphicData>
        </a:graphic>
      </p:graphicFrame>
      <p:pic>
        <p:nvPicPr>
          <p:cNvPr id="64" name="Content Placeholder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095" y="21396509"/>
            <a:ext cx="12000970" cy="8587209"/>
          </a:xfrm>
          <a:prstGeom prst="rect">
            <a:avLst/>
          </a:prstGeom>
        </p:spPr>
      </p:pic>
      <p:pic>
        <p:nvPicPr>
          <p:cNvPr id="65" name="Content Placeholder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7795" y="21396509"/>
            <a:ext cx="11834495" cy="8587209"/>
          </a:xfrm>
          <a:prstGeom prst="rect">
            <a:avLst/>
          </a:prstGeom>
        </p:spPr>
      </p:pic>
      <p:pic>
        <p:nvPicPr>
          <p:cNvPr id="66" name="Content Placeholder 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1292" y="31882080"/>
            <a:ext cx="11706599" cy="8706781"/>
          </a:xfrm>
          <a:prstGeom prst="rect">
            <a:avLst/>
          </a:prstGeom>
        </p:spPr>
      </p:pic>
      <p:pic>
        <p:nvPicPr>
          <p:cNvPr id="67" name="Content Placeholder 8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507" y="31882080"/>
            <a:ext cx="11706600" cy="8706781"/>
          </a:xfrm>
          <a:prstGeom prst="rect">
            <a:avLst/>
          </a:prstGeom>
        </p:spPr>
      </p:pic>
      <p:cxnSp>
        <p:nvCxnSpPr>
          <p:cNvPr id="78" name="Straight Arrow Connector 77"/>
          <p:cNvCxnSpPr/>
          <p:nvPr/>
        </p:nvCxnSpPr>
        <p:spPr>
          <a:xfrm>
            <a:off x="15880080" y="12192000"/>
            <a:ext cx="3371240" cy="12192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15294787" y="13624560"/>
            <a:ext cx="8357693" cy="3093403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1031983" y="20508913"/>
            <a:ext cx="309911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The nominally circular muon beam of 30 cm radius becomes elliptical with 42 cm vertical radius at the center of the chicane due to “curvature drift.”</a:t>
            </a:r>
            <a:endParaRPr lang="en-US" sz="4000" dirty="0"/>
          </a:p>
        </p:txBody>
      </p:sp>
      <p:sp>
        <p:nvSpPr>
          <p:cNvPr id="100" name="TextBox 99"/>
          <p:cNvSpPr txBox="1"/>
          <p:nvPr/>
        </p:nvSpPr>
        <p:spPr>
          <a:xfrm>
            <a:off x="978535" y="23682960"/>
            <a:ext cx="309827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Scenario 1:</a:t>
            </a:r>
          </a:p>
          <a:p>
            <a:r>
              <a:rPr lang="en-US" sz="4000" dirty="0" smtClean="0"/>
              <a:t>42 cm radius </a:t>
            </a:r>
            <a:r>
              <a:rPr lang="en-US" sz="4000" dirty="0" err="1" smtClean="0"/>
              <a:t>beampipe</a:t>
            </a:r>
            <a:r>
              <a:rPr lang="en-US" sz="4000" dirty="0" smtClean="0"/>
              <a:t> + 35 cm shielding</a:t>
            </a:r>
            <a:endParaRPr lang="en-US" sz="4000" dirty="0"/>
          </a:p>
        </p:txBody>
      </p:sp>
      <p:sp>
        <p:nvSpPr>
          <p:cNvPr id="104" name="TextBox 103"/>
          <p:cNvSpPr txBox="1"/>
          <p:nvPr/>
        </p:nvSpPr>
        <p:spPr>
          <a:xfrm>
            <a:off x="16088465" y="22860000"/>
            <a:ext cx="332933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Scenario 2:</a:t>
            </a:r>
          </a:p>
          <a:p>
            <a:r>
              <a:rPr lang="en-US" sz="4000" dirty="0" smtClean="0"/>
              <a:t>30 cm radius </a:t>
            </a:r>
            <a:r>
              <a:rPr lang="en-US" sz="4000" dirty="0" err="1" smtClean="0"/>
              <a:t>beampipe</a:t>
            </a:r>
            <a:r>
              <a:rPr lang="en-US" sz="4000" dirty="0" smtClean="0"/>
              <a:t> + 30 cm shielding outside chicane; 42 cm </a:t>
            </a:r>
            <a:r>
              <a:rPr lang="en-US" sz="4000" dirty="0" err="1" smtClean="0"/>
              <a:t>beampipe</a:t>
            </a:r>
            <a:r>
              <a:rPr lang="en-US" sz="4000" dirty="0" smtClean="0"/>
              <a:t> + 40 cm shielding in chicane.</a:t>
            </a:r>
            <a:endParaRPr lang="en-US" sz="4000" dirty="0"/>
          </a:p>
        </p:txBody>
      </p:sp>
      <p:sp>
        <p:nvSpPr>
          <p:cNvPr id="106" name="TextBox 105"/>
          <p:cNvSpPr txBox="1"/>
          <p:nvPr/>
        </p:nvSpPr>
        <p:spPr>
          <a:xfrm>
            <a:off x="2636275" y="30632400"/>
            <a:ext cx="2709139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/>
              <a:t>Results of MARS15 Simulations: </a:t>
            </a:r>
            <a:r>
              <a:rPr lang="en-US" sz="4000" dirty="0" smtClean="0"/>
              <a:t>These scenarios come close to providing sufficient shielding everywhere.</a:t>
            </a:r>
            <a:endParaRPr lang="en-US" sz="4000" dirty="0"/>
          </a:p>
        </p:txBody>
      </p:sp>
      <p:sp>
        <p:nvSpPr>
          <p:cNvPr id="108" name="TextBox 107"/>
          <p:cNvSpPr txBox="1"/>
          <p:nvPr/>
        </p:nvSpPr>
        <p:spPr>
          <a:xfrm>
            <a:off x="25786853" y="32674560"/>
            <a:ext cx="5768734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Future Studies:</a:t>
            </a:r>
          </a:p>
          <a:p>
            <a:r>
              <a:rPr lang="en-US" sz="4000" dirty="0" smtClean="0"/>
              <a:t>Consider elliptical </a:t>
            </a:r>
            <a:r>
              <a:rPr lang="en-US" sz="4000" dirty="0" err="1" smtClean="0"/>
              <a:t>beampipe</a:t>
            </a:r>
            <a:r>
              <a:rPr lang="en-US" sz="4000" dirty="0" smtClean="0"/>
              <a:t> inside circular coils, which would add thickness to the shielding where most needed near the center of the chicane.</a:t>
            </a:r>
            <a:endParaRPr lang="en-US" sz="4000" smtClean="0"/>
          </a:p>
          <a:p>
            <a:endParaRPr lang="en-US" sz="4000" dirty="0" smtClean="0"/>
          </a:p>
          <a:p>
            <a:r>
              <a:rPr lang="en-US" sz="4000" dirty="0" smtClean="0"/>
              <a:t>Use MARS15 with MCNP data tables to model better the energy deposition by low-energy neutrons.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AMBLE" val="\documentclass{article}&#10;\pagestyle{empty}&#10;\usepackage{xspace,amssymb,amsfonts,amsmath}&#10;\usepackage{color}&#10;\usepackage{TeX4PPT}&#10;"/>
  <p:tag name="MAGPC" val="200"/>
</p:tagLst>
</file>

<file path=ppt/theme/theme1.xml><?xml version="1.0" encoding="utf-8"?>
<a:theme xmlns:a="http://schemas.openxmlformats.org/drawingml/2006/main" name="Default Design">
  <a:themeElements>
    <a:clrScheme name="Venture">
      <a:dk1>
        <a:sysClr val="windowText" lastClr="000000"/>
      </a:dk1>
      <a:lt1>
        <a:sysClr val="window" lastClr="FFFFFF"/>
      </a:lt1>
      <a:dk2>
        <a:srgbClr val="738450"/>
      </a:dk2>
      <a:lt2>
        <a:srgbClr val="E8E9D1"/>
      </a:lt2>
      <a:accent1>
        <a:srgbClr val="9EB060"/>
      </a:accent1>
      <a:accent2>
        <a:srgbClr val="D09A08"/>
      </a:accent2>
      <a:accent3>
        <a:srgbClr val="F2EC86"/>
      </a:accent3>
      <a:accent4>
        <a:srgbClr val="824F1C"/>
      </a:accent4>
      <a:accent5>
        <a:srgbClr val="511818"/>
      </a:accent5>
      <a:accent6>
        <a:srgbClr val="553876"/>
      </a:accent6>
      <a:hlink>
        <a:srgbClr val="929547"/>
      </a:hlink>
      <a:folHlink>
        <a:srgbClr val="56633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12069</TotalTime>
  <Words>362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Default Design</vt:lpstr>
      <vt:lpstr>Adobe Illustrator Artwork 14.0</vt:lpstr>
      <vt:lpstr>Slide 1</vt:lpstr>
    </vt:vector>
  </TitlesOfParts>
  <Company>Jefferson 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Sundeen</dc:creator>
  <cp:lastModifiedBy>Kirk T McDonald</cp:lastModifiedBy>
  <cp:revision>819</cp:revision>
  <cp:lastPrinted>2013-06-17T02:57:00Z</cp:lastPrinted>
  <dcterms:created xsi:type="dcterms:W3CDTF">2010-05-18T13:58:47Z</dcterms:created>
  <dcterms:modified xsi:type="dcterms:W3CDTF">2013-09-26T04:16:08Z</dcterms:modified>
</cp:coreProperties>
</file>