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4166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7" r:id="rId3"/>
    <p:sldId id="268" r:id="rId4"/>
    <p:sldId id="258" r:id="rId5"/>
    <p:sldId id="263" r:id="rId6"/>
    <p:sldId id="264" r:id="rId7"/>
    <p:sldId id="265" r:id="rId8"/>
    <p:sldId id="266" r:id="rId9"/>
    <p:sldId id="259" r:id="rId10"/>
    <p:sldId id="270" r:id="rId11"/>
    <p:sldId id="269" r:id="rId12"/>
    <p:sldId id="262" r:id="rId13"/>
    <p:sldId id="272" r:id="rId14"/>
    <p:sldId id="273" r:id="rId15"/>
    <p:sldId id="275" r:id="rId16"/>
    <p:sldId id="260" r:id="rId17"/>
    <p:sldId id="278" r:id="rId18"/>
    <p:sldId id="261" r:id="rId19"/>
    <p:sldId id="271" r:id="rId20"/>
    <p:sldId id="276" r:id="rId21"/>
    <p:sldId id="280" r:id="rId22"/>
    <p:sldId id="277" r:id="rId23"/>
    <p:sldId id="279" r:id="rId24"/>
  </p:sldIdLst>
  <p:sldSz cx="9144000" cy="6858000" type="screen4x3"/>
  <p:notesSz cx="7010400" cy="9296400"/>
  <p:embeddedFontLs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Cambria Math" pitchFamily="18" charset="0"/>
      <p:regular r:id="rId31"/>
    </p:embeddedFont>
    <p:embeddedFont>
      <p:font typeface="FermiLgo" pitchFamily="2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92" autoAdjust="0"/>
    <p:restoredTop sz="94660"/>
  </p:normalViewPr>
  <p:slideViewPr>
    <p:cSldViewPr>
      <p:cViewPr>
        <p:scale>
          <a:sx n="70" d="100"/>
          <a:sy n="70" d="100"/>
        </p:scale>
        <p:origin x="-1254" y="-276"/>
      </p:cViewPr>
      <p:guideLst>
        <p:guide orient="horz" pos="816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3" d="100"/>
          <a:sy n="53" d="100"/>
        </p:scale>
        <p:origin x="-2268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6074EE-5E98-4151-8D48-E0EC602EE76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1410863-0CE7-4AE0-903D-1CCA71959519}">
      <dgm:prSet/>
      <dgm:spPr/>
      <dgm:t>
        <a:bodyPr/>
        <a:lstStyle/>
        <a:p>
          <a:pPr rtl="0"/>
          <a:r>
            <a:rPr lang="en-US" smtClean="0"/>
            <a:t>But wait – what’s happening over here</a:t>
          </a:r>
          <a:endParaRPr lang="en-US"/>
        </a:p>
      </dgm:t>
    </dgm:pt>
    <dgm:pt modelId="{E6185515-E72D-4A7E-91BE-6E97E7459F64}" type="parTrans" cxnId="{1E3DAB6D-25CB-4E63-A7B6-1E72B04CEC5B}">
      <dgm:prSet/>
      <dgm:spPr/>
      <dgm:t>
        <a:bodyPr/>
        <a:lstStyle/>
        <a:p>
          <a:endParaRPr lang="en-US"/>
        </a:p>
      </dgm:t>
    </dgm:pt>
    <dgm:pt modelId="{CE7CD3DE-293D-4863-864F-15316DF8D615}" type="sibTrans" cxnId="{1E3DAB6D-25CB-4E63-A7B6-1E72B04CEC5B}">
      <dgm:prSet/>
      <dgm:spPr/>
      <dgm:t>
        <a:bodyPr/>
        <a:lstStyle/>
        <a:p>
          <a:endParaRPr lang="en-US"/>
        </a:p>
      </dgm:t>
    </dgm:pt>
    <dgm:pt modelId="{E56EA29B-C1DD-4B51-8197-B9FA27844EAA}" type="pres">
      <dgm:prSet presAssocID="{C56074EE-5E98-4151-8D48-E0EC602EE764}" presName="linear" presStyleCnt="0">
        <dgm:presLayoutVars>
          <dgm:animLvl val="lvl"/>
          <dgm:resizeHandles val="exact"/>
        </dgm:presLayoutVars>
      </dgm:prSet>
      <dgm:spPr/>
    </dgm:pt>
    <dgm:pt modelId="{9C806B0F-4F7E-4F30-88C5-69E8003DF00F}" type="pres">
      <dgm:prSet presAssocID="{D1410863-0CE7-4AE0-903D-1CCA71959519}" presName="parentText" presStyleLbl="node1" presStyleIdx="0" presStyleCnt="1" custLinFactNeighborY="-2813">
        <dgm:presLayoutVars>
          <dgm:chMax val="0"/>
          <dgm:bulletEnabled val="1"/>
        </dgm:presLayoutVars>
      </dgm:prSet>
      <dgm:spPr/>
    </dgm:pt>
  </dgm:ptLst>
  <dgm:cxnLst>
    <dgm:cxn modelId="{1E3DAB6D-25CB-4E63-A7B6-1E72B04CEC5B}" srcId="{C56074EE-5E98-4151-8D48-E0EC602EE764}" destId="{D1410863-0CE7-4AE0-903D-1CCA71959519}" srcOrd="0" destOrd="0" parTransId="{E6185515-E72D-4A7E-91BE-6E97E7459F64}" sibTransId="{CE7CD3DE-293D-4863-864F-15316DF8D615}"/>
    <dgm:cxn modelId="{00031B16-5265-49B3-8440-A99922CFAF74}" type="presOf" srcId="{C56074EE-5E98-4151-8D48-E0EC602EE764}" destId="{E56EA29B-C1DD-4B51-8197-B9FA27844EAA}" srcOrd="0" destOrd="0" presId="urn:microsoft.com/office/officeart/2005/8/layout/vList2"/>
    <dgm:cxn modelId="{247724EF-A088-4E2A-A977-7DCFB22B8913}" type="presOf" srcId="{D1410863-0CE7-4AE0-903D-1CCA71959519}" destId="{9C806B0F-4F7E-4F30-88C5-69E8003DF00F}" srcOrd="0" destOrd="0" presId="urn:microsoft.com/office/officeart/2005/8/layout/vList2"/>
    <dgm:cxn modelId="{50510D2A-BEA5-41E8-AAFF-D4EF5BBBB41F}" type="presParOf" srcId="{E56EA29B-C1DD-4B51-8197-B9FA27844EAA}" destId="{9C806B0F-4F7E-4F30-88C5-69E8003DF00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0C5C98-63E3-4AD1-BF81-AAD5F266033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4615F38-F4A0-47DB-B6C7-76E154DE3E01}">
      <dgm:prSet/>
      <dgm:spPr/>
      <dgm:t>
        <a:bodyPr/>
        <a:lstStyle/>
        <a:p>
          <a:pPr rtl="0"/>
          <a:r>
            <a:rPr lang="en-US" smtClean="0"/>
            <a:t>(NT04)</a:t>
          </a:r>
          <a:endParaRPr lang="en-US"/>
        </a:p>
      </dgm:t>
    </dgm:pt>
    <dgm:pt modelId="{71E4F03A-2EA9-45A2-9A2F-9C216EF598B4}" type="parTrans" cxnId="{39D794B0-A362-4FC5-B1A6-03F97F145569}">
      <dgm:prSet/>
      <dgm:spPr/>
      <dgm:t>
        <a:bodyPr/>
        <a:lstStyle/>
        <a:p>
          <a:endParaRPr lang="en-US"/>
        </a:p>
      </dgm:t>
    </dgm:pt>
    <dgm:pt modelId="{5A816497-47B4-49DB-BD27-6188A65719CD}" type="sibTrans" cxnId="{39D794B0-A362-4FC5-B1A6-03F97F145569}">
      <dgm:prSet/>
      <dgm:spPr/>
      <dgm:t>
        <a:bodyPr/>
        <a:lstStyle/>
        <a:p>
          <a:endParaRPr lang="en-US"/>
        </a:p>
      </dgm:t>
    </dgm:pt>
    <dgm:pt modelId="{BADB112F-51B9-4710-88E2-D6F44B586B7D}" type="pres">
      <dgm:prSet presAssocID="{360C5C98-63E3-4AD1-BF81-AAD5F266033E}" presName="linear" presStyleCnt="0">
        <dgm:presLayoutVars>
          <dgm:animLvl val="lvl"/>
          <dgm:resizeHandles val="exact"/>
        </dgm:presLayoutVars>
      </dgm:prSet>
      <dgm:spPr/>
    </dgm:pt>
    <dgm:pt modelId="{2507E1F5-4D39-46FF-879E-9C525D70C39C}" type="pres">
      <dgm:prSet presAssocID="{64615F38-F4A0-47DB-B6C7-76E154DE3E0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9D794B0-A362-4FC5-B1A6-03F97F145569}" srcId="{360C5C98-63E3-4AD1-BF81-AAD5F266033E}" destId="{64615F38-F4A0-47DB-B6C7-76E154DE3E01}" srcOrd="0" destOrd="0" parTransId="{71E4F03A-2EA9-45A2-9A2F-9C216EF598B4}" sibTransId="{5A816497-47B4-49DB-BD27-6188A65719CD}"/>
    <dgm:cxn modelId="{41AF09D1-9997-4707-969C-4738FAEAEEDE}" type="presOf" srcId="{360C5C98-63E3-4AD1-BF81-AAD5F266033E}" destId="{BADB112F-51B9-4710-88E2-D6F44B586B7D}" srcOrd="0" destOrd="0" presId="urn:microsoft.com/office/officeart/2005/8/layout/vList2"/>
    <dgm:cxn modelId="{B6D64420-D58E-495A-A65C-38CF4554E721}" type="presOf" srcId="{64615F38-F4A0-47DB-B6C7-76E154DE3E01}" destId="{2507E1F5-4D39-46FF-879E-9C525D70C39C}" srcOrd="0" destOrd="0" presId="urn:microsoft.com/office/officeart/2005/8/layout/vList2"/>
    <dgm:cxn modelId="{66A8CE4C-1630-4032-AFD9-658133B47A05}" type="presParOf" srcId="{BADB112F-51B9-4710-88E2-D6F44B586B7D}" destId="{2507E1F5-4D39-46FF-879E-9C525D70C39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AB0EB1-4847-4531-8207-586CE8B69CC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F8F9275-DCFC-4B08-91B6-B2CC8C768449}">
      <dgm:prSet/>
      <dgm:spPr/>
      <dgm:t>
        <a:bodyPr/>
        <a:lstStyle/>
        <a:p>
          <a:pPr rtl="0"/>
          <a:r>
            <a:rPr lang="en-US" smtClean="0"/>
            <a:t>NT05</a:t>
          </a:r>
          <a:endParaRPr lang="en-US"/>
        </a:p>
      </dgm:t>
    </dgm:pt>
    <dgm:pt modelId="{90AE21BD-58F0-4313-A0A1-7CE3AC8F1701}" type="parTrans" cxnId="{19AB42CC-1AA3-400D-AE1D-6CB100C2454C}">
      <dgm:prSet/>
      <dgm:spPr/>
      <dgm:t>
        <a:bodyPr/>
        <a:lstStyle/>
        <a:p>
          <a:endParaRPr lang="en-US"/>
        </a:p>
      </dgm:t>
    </dgm:pt>
    <dgm:pt modelId="{1F9C5B46-D8BC-4E2B-B8BD-291E6F9AA2A4}" type="sibTrans" cxnId="{19AB42CC-1AA3-400D-AE1D-6CB100C2454C}">
      <dgm:prSet/>
      <dgm:spPr/>
      <dgm:t>
        <a:bodyPr/>
        <a:lstStyle/>
        <a:p>
          <a:endParaRPr lang="en-US"/>
        </a:p>
      </dgm:t>
    </dgm:pt>
    <dgm:pt modelId="{80EA0759-2C88-4BE0-8180-FED23B4FB016}" type="pres">
      <dgm:prSet presAssocID="{F4AB0EB1-4847-4531-8207-586CE8B69CCB}" presName="linear" presStyleCnt="0">
        <dgm:presLayoutVars>
          <dgm:animLvl val="lvl"/>
          <dgm:resizeHandles val="exact"/>
        </dgm:presLayoutVars>
      </dgm:prSet>
      <dgm:spPr/>
    </dgm:pt>
    <dgm:pt modelId="{1DB3D798-7F09-43E4-A990-FB290BDDCBCB}" type="pres">
      <dgm:prSet presAssocID="{DF8F9275-DCFC-4B08-91B6-B2CC8C76844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55AAF20-621F-4DC3-96DE-114F9A89B11F}" type="presOf" srcId="{F4AB0EB1-4847-4531-8207-586CE8B69CCB}" destId="{80EA0759-2C88-4BE0-8180-FED23B4FB016}" srcOrd="0" destOrd="0" presId="urn:microsoft.com/office/officeart/2005/8/layout/vList2"/>
    <dgm:cxn modelId="{19AB42CC-1AA3-400D-AE1D-6CB100C2454C}" srcId="{F4AB0EB1-4847-4531-8207-586CE8B69CCB}" destId="{DF8F9275-DCFC-4B08-91B6-B2CC8C768449}" srcOrd="0" destOrd="0" parTransId="{90AE21BD-58F0-4313-A0A1-7CE3AC8F1701}" sibTransId="{1F9C5B46-D8BC-4E2B-B8BD-291E6F9AA2A4}"/>
    <dgm:cxn modelId="{BC9459EA-5109-406B-94A2-A821E66885AA}" type="presOf" srcId="{DF8F9275-DCFC-4B08-91B6-B2CC8C768449}" destId="{1DB3D798-7F09-43E4-A990-FB290BDDCBCB}" srcOrd="0" destOrd="0" presId="urn:microsoft.com/office/officeart/2005/8/layout/vList2"/>
    <dgm:cxn modelId="{FD484040-111B-469D-9B58-057866D100E8}" type="presParOf" srcId="{80EA0759-2C88-4BE0-8180-FED23B4FB016}" destId="{1DB3D798-7F09-43E4-A990-FB290BDDCBC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9B6B07-73AA-4BDB-B09A-4964529ABFC9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6F2C2F1-3F85-4571-A00F-7114F3B683E0}">
      <dgm:prSet/>
      <dgm:spPr/>
      <dgm:t>
        <a:bodyPr/>
        <a:lstStyle/>
        <a:p>
          <a:pPr rtl="0"/>
          <a:r>
            <a:rPr lang="en-US" dirty="0" smtClean="0"/>
            <a:t>NT06</a:t>
          </a:r>
          <a:endParaRPr lang="en-US" dirty="0"/>
        </a:p>
      </dgm:t>
    </dgm:pt>
    <dgm:pt modelId="{C4783A79-D2B7-4902-A8B4-8851C2B8C949}" type="parTrans" cxnId="{BACD3A2F-05F0-4BFE-B090-12E716D35D9D}">
      <dgm:prSet/>
      <dgm:spPr/>
      <dgm:t>
        <a:bodyPr/>
        <a:lstStyle/>
        <a:p>
          <a:endParaRPr lang="en-US"/>
        </a:p>
      </dgm:t>
    </dgm:pt>
    <dgm:pt modelId="{F813E6E1-233E-44CF-88A1-01AA2A9A38A9}" type="sibTrans" cxnId="{BACD3A2F-05F0-4BFE-B090-12E716D35D9D}">
      <dgm:prSet/>
      <dgm:spPr/>
      <dgm:t>
        <a:bodyPr/>
        <a:lstStyle/>
        <a:p>
          <a:endParaRPr lang="en-US"/>
        </a:p>
      </dgm:t>
    </dgm:pt>
    <dgm:pt modelId="{EB61EF20-DD5E-42AB-BB17-0275CED1A666}" type="pres">
      <dgm:prSet presAssocID="{E89B6B07-73AA-4BDB-B09A-4964529ABFC9}" presName="linear" presStyleCnt="0">
        <dgm:presLayoutVars>
          <dgm:animLvl val="lvl"/>
          <dgm:resizeHandles val="exact"/>
        </dgm:presLayoutVars>
      </dgm:prSet>
      <dgm:spPr/>
    </dgm:pt>
    <dgm:pt modelId="{9DC84A27-3654-4140-B8CC-DD7C58E2064F}" type="pres">
      <dgm:prSet presAssocID="{76F2C2F1-3F85-4571-A00F-7114F3B683E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ACD3A2F-05F0-4BFE-B090-12E716D35D9D}" srcId="{E89B6B07-73AA-4BDB-B09A-4964529ABFC9}" destId="{76F2C2F1-3F85-4571-A00F-7114F3B683E0}" srcOrd="0" destOrd="0" parTransId="{C4783A79-D2B7-4902-A8B4-8851C2B8C949}" sibTransId="{F813E6E1-233E-44CF-88A1-01AA2A9A38A9}"/>
    <dgm:cxn modelId="{1E8D1F8E-1861-4202-8CCC-DD64253A93B2}" type="presOf" srcId="{E89B6B07-73AA-4BDB-B09A-4964529ABFC9}" destId="{EB61EF20-DD5E-42AB-BB17-0275CED1A666}" srcOrd="0" destOrd="0" presId="urn:microsoft.com/office/officeart/2005/8/layout/vList2"/>
    <dgm:cxn modelId="{2896E5F1-2AC7-4B42-B0E0-084FDFBA8E7A}" type="presOf" srcId="{76F2C2F1-3F85-4571-A00F-7114F3B683E0}" destId="{9DC84A27-3654-4140-B8CC-DD7C58E2064F}" srcOrd="0" destOrd="0" presId="urn:microsoft.com/office/officeart/2005/8/layout/vList2"/>
    <dgm:cxn modelId="{98362668-F885-47F1-B22C-9A2C3F3BBFEE}" type="presParOf" srcId="{EB61EF20-DD5E-42AB-BB17-0275CED1A666}" destId="{9DC84A27-3654-4140-B8CC-DD7C58E2064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E1B414-BEEB-4659-8784-31806C1DD8A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1D744D0-A5EA-4E06-892E-49D90C3FC6A9}">
      <dgm:prSet/>
      <dgm:spPr/>
      <dgm:t>
        <a:bodyPr/>
        <a:lstStyle/>
        <a:p>
          <a:pPr rtl="0"/>
          <a:r>
            <a:rPr lang="en-US" smtClean="0"/>
            <a:t>NT01</a:t>
          </a:r>
          <a:endParaRPr lang="en-US"/>
        </a:p>
      </dgm:t>
    </dgm:pt>
    <dgm:pt modelId="{1E8A26B9-046B-48CF-9A52-60848B4C83A4}" type="parTrans" cxnId="{72C8B9DE-0918-4551-9117-2E54AF0F6259}">
      <dgm:prSet/>
      <dgm:spPr/>
      <dgm:t>
        <a:bodyPr/>
        <a:lstStyle/>
        <a:p>
          <a:endParaRPr lang="en-US"/>
        </a:p>
      </dgm:t>
    </dgm:pt>
    <dgm:pt modelId="{DEDDB891-C849-442C-8DC8-7E66054BFF56}" type="sibTrans" cxnId="{72C8B9DE-0918-4551-9117-2E54AF0F6259}">
      <dgm:prSet/>
      <dgm:spPr/>
      <dgm:t>
        <a:bodyPr/>
        <a:lstStyle/>
        <a:p>
          <a:endParaRPr lang="en-US"/>
        </a:p>
      </dgm:t>
    </dgm:pt>
    <dgm:pt modelId="{72D9F0DD-7489-4F21-8F2B-4E77F6B9C742}" type="pres">
      <dgm:prSet presAssocID="{52E1B414-BEEB-4659-8784-31806C1DD8A8}" presName="linear" presStyleCnt="0">
        <dgm:presLayoutVars>
          <dgm:animLvl val="lvl"/>
          <dgm:resizeHandles val="exact"/>
        </dgm:presLayoutVars>
      </dgm:prSet>
      <dgm:spPr/>
    </dgm:pt>
    <dgm:pt modelId="{4AA9078A-2CC6-48DC-888C-E544CBABDDFE}" type="pres">
      <dgm:prSet presAssocID="{D1D744D0-A5EA-4E06-892E-49D90C3FC6A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9DFB0DF-9B6F-4178-80B4-3F360C2AA2FD}" type="presOf" srcId="{D1D744D0-A5EA-4E06-892E-49D90C3FC6A9}" destId="{4AA9078A-2CC6-48DC-888C-E544CBABDDFE}" srcOrd="0" destOrd="0" presId="urn:microsoft.com/office/officeart/2005/8/layout/vList2"/>
    <dgm:cxn modelId="{1AD3B724-97B2-412F-829A-8C32C5F5BB49}" type="presOf" srcId="{52E1B414-BEEB-4659-8784-31806C1DD8A8}" destId="{72D9F0DD-7489-4F21-8F2B-4E77F6B9C742}" srcOrd="0" destOrd="0" presId="urn:microsoft.com/office/officeart/2005/8/layout/vList2"/>
    <dgm:cxn modelId="{72C8B9DE-0918-4551-9117-2E54AF0F6259}" srcId="{52E1B414-BEEB-4659-8784-31806C1DD8A8}" destId="{D1D744D0-A5EA-4E06-892E-49D90C3FC6A9}" srcOrd="0" destOrd="0" parTransId="{1E8A26B9-046B-48CF-9A52-60848B4C83A4}" sibTransId="{DEDDB891-C849-442C-8DC8-7E66054BFF56}"/>
    <dgm:cxn modelId="{1A6BEFE2-A0A1-48F7-B7EA-FE9A0E00DE77}" type="presParOf" srcId="{72D9F0DD-7489-4F21-8F2B-4E77F6B9C742}" destId="{4AA9078A-2CC6-48DC-888C-E544CBABDDF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B35B5E-7C7B-42F9-807D-8D22DBC8BFB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AEBF7E5-9ABA-4B49-AECA-9D429DE7B088}">
      <dgm:prSet/>
      <dgm:spPr/>
      <dgm:t>
        <a:bodyPr/>
        <a:lstStyle/>
        <a:p>
          <a:pPr rtl="0"/>
          <a:r>
            <a:rPr lang="en-US" dirty="0" smtClean="0"/>
            <a:t>NT02</a:t>
          </a:r>
          <a:endParaRPr lang="en-US" dirty="0"/>
        </a:p>
      </dgm:t>
    </dgm:pt>
    <dgm:pt modelId="{7FEDB847-86D4-4F92-BB8F-BA92FA008921}" type="parTrans" cxnId="{E3A41255-11A3-4D10-970B-92030D03126D}">
      <dgm:prSet/>
      <dgm:spPr/>
      <dgm:t>
        <a:bodyPr/>
        <a:lstStyle/>
        <a:p>
          <a:endParaRPr lang="en-US"/>
        </a:p>
      </dgm:t>
    </dgm:pt>
    <dgm:pt modelId="{A20830E7-70AF-4344-B8FC-B6753C875E29}" type="sibTrans" cxnId="{E3A41255-11A3-4D10-970B-92030D03126D}">
      <dgm:prSet/>
      <dgm:spPr/>
      <dgm:t>
        <a:bodyPr/>
        <a:lstStyle/>
        <a:p>
          <a:endParaRPr lang="en-US"/>
        </a:p>
      </dgm:t>
    </dgm:pt>
    <dgm:pt modelId="{0AFFEDFF-B2FA-46FD-8E05-BC228F0D0C0D}" type="pres">
      <dgm:prSet presAssocID="{94B35B5E-7C7B-42F9-807D-8D22DBC8BFBA}" presName="linear" presStyleCnt="0">
        <dgm:presLayoutVars>
          <dgm:animLvl val="lvl"/>
          <dgm:resizeHandles val="exact"/>
        </dgm:presLayoutVars>
      </dgm:prSet>
      <dgm:spPr/>
    </dgm:pt>
    <dgm:pt modelId="{29EFAF3F-CB07-4428-AFE6-75544F65D2D7}" type="pres">
      <dgm:prSet presAssocID="{BAEBF7E5-9ABA-4B49-AECA-9D429DE7B08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573778A-FBD3-4F5C-977A-92E98B8EFB1A}" type="presOf" srcId="{BAEBF7E5-9ABA-4B49-AECA-9D429DE7B088}" destId="{29EFAF3F-CB07-4428-AFE6-75544F65D2D7}" srcOrd="0" destOrd="0" presId="urn:microsoft.com/office/officeart/2005/8/layout/vList2"/>
    <dgm:cxn modelId="{E3A41255-11A3-4D10-970B-92030D03126D}" srcId="{94B35B5E-7C7B-42F9-807D-8D22DBC8BFBA}" destId="{BAEBF7E5-9ABA-4B49-AECA-9D429DE7B088}" srcOrd="0" destOrd="0" parTransId="{7FEDB847-86D4-4F92-BB8F-BA92FA008921}" sibTransId="{A20830E7-70AF-4344-B8FC-B6753C875E29}"/>
    <dgm:cxn modelId="{166F785E-9817-4F13-BF73-0C2DFA7782CC}" type="presOf" srcId="{94B35B5E-7C7B-42F9-807D-8D22DBC8BFBA}" destId="{0AFFEDFF-B2FA-46FD-8E05-BC228F0D0C0D}" srcOrd="0" destOrd="0" presId="urn:microsoft.com/office/officeart/2005/8/layout/vList2"/>
    <dgm:cxn modelId="{2A8DFD72-C6F6-4957-9CEE-3E26617576A9}" type="presParOf" srcId="{0AFFEDFF-B2FA-46FD-8E05-BC228F0D0C0D}" destId="{29EFAF3F-CB07-4428-AFE6-75544F65D2D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06B0F-4F7E-4F30-88C5-69E8003DF00F}">
      <dsp:nvSpPr>
        <dsp:cNvPr id="0" name=""/>
        <dsp:cNvSpPr/>
      </dsp:nvSpPr>
      <dsp:spPr>
        <a:xfrm>
          <a:off x="0" y="125520"/>
          <a:ext cx="1981200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But wait – what’s happening over here</a:t>
          </a:r>
          <a:endParaRPr lang="en-US" sz="1600" kern="1200"/>
        </a:p>
      </dsp:txBody>
      <dsp:txXfrm>
        <a:off x="31070" y="156590"/>
        <a:ext cx="1919060" cy="5743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7E1F5-4D39-46FF-879E-9C525D70C39C}">
      <dsp:nvSpPr>
        <dsp:cNvPr id="0" name=""/>
        <dsp:cNvSpPr/>
      </dsp:nvSpPr>
      <dsp:spPr>
        <a:xfrm>
          <a:off x="0" y="4778"/>
          <a:ext cx="706272" cy="3597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(NT04)</a:t>
          </a:r>
          <a:endParaRPr lang="en-US" sz="1500" kern="1200"/>
        </a:p>
      </dsp:txBody>
      <dsp:txXfrm>
        <a:off x="17563" y="22341"/>
        <a:ext cx="671146" cy="3246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3D798-7F09-43E4-A990-FB290BDDCBCB}">
      <dsp:nvSpPr>
        <dsp:cNvPr id="0" name=""/>
        <dsp:cNvSpPr/>
      </dsp:nvSpPr>
      <dsp:spPr>
        <a:xfrm>
          <a:off x="0" y="4778"/>
          <a:ext cx="679993" cy="3597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NT05</a:t>
          </a:r>
          <a:endParaRPr lang="en-US" sz="1500" kern="1200"/>
        </a:p>
      </dsp:txBody>
      <dsp:txXfrm>
        <a:off x="17563" y="22341"/>
        <a:ext cx="644867" cy="3246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84A27-3654-4140-B8CC-DD7C58E2064F}">
      <dsp:nvSpPr>
        <dsp:cNvPr id="0" name=""/>
        <dsp:cNvSpPr/>
      </dsp:nvSpPr>
      <dsp:spPr>
        <a:xfrm>
          <a:off x="0" y="4778"/>
          <a:ext cx="679993" cy="3597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NT06</a:t>
          </a:r>
          <a:endParaRPr lang="en-US" sz="1500" kern="1200" dirty="0"/>
        </a:p>
      </dsp:txBody>
      <dsp:txXfrm>
        <a:off x="17563" y="22341"/>
        <a:ext cx="644867" cy="3246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9078A-2CC6-48DC-888C-E544CBABDDFE}">
      <dsp:nvSpPr>
        <dsp:cNvPr id="0" name=""/>
        <dsp:cNvSpPr/>
      </dsp:nvSpPr>
      <dsp:spPr>
        <a:xfrm>
          <a:off x="0" y="4778"/>
          <a:ext cx="685800" cy="3597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NT01</a:t>
          </a:r>
          <a:endParaRPr lang="en-US" sz="1500" kern="1200"/>
        </a:p>
      </dsp:txBody>
      <dsp:txXfrm>
        <a:off x="17563" y="22341"/>
        <a:ext cx="650674" cy="3246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FAF3F-CB07-4428-AFE6-75544F65D2D7}">
      <dsp:nvSpPr>
        <dsp:cNvPr id="0" name=""/>
        <dsp:cNvSpPr/>
      </dsp:nvSpPr>
      <dsp:spPr>
        <a:xfrm>
          <a:off x="0" y="4778"/>
          <a:ext cx="609600" cy="3597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NT02</a:t>
          </a:r>
          <a:endParaRPr lang="en-US" sz="1500" kern="1200" dirty="0"/>
        </a:p>
      </dsp:txBody>
      <dsp:txXfrm>
        <a:off x="17563" y="22341"/>
        <a:ext cx="574474" cy="324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F5763-70A2-4A6E-B5B4-6BCA889C30B4}" type="datetimeFigureOut">
              <a:rPr lang="en-US" smtClean="0"/>
              <a:t>1/12/2012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C5049-AE86-4689-9342-F3CBEAB6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79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3B802-0AD2-406B-BEF0-39D41DAD67AF}" type="datetimeFigureOut">
              <a:rPr lang="en-US" smtClean="0"/>
              <a:t>1/12/2012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0024B-FF1E-4D96-A635-508931CA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47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0024B-FF1E-4D96-A635-508931CA771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65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B75806-FF39-45BA-A29F-BD8C89C14F2A}" type="slidenum">
              <a:rPr lang="en-US"/>
              <a:pPr/>
              <a:t>15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Harp on implementation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3241-4793-4DC6-A3C2-A98F675D1A20}" type="datetime1">
              <a:rPr lang="en-US" smtClean="0"/>
              <a:t>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PASI neutrino requirements - Phil Adamson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682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F674-0BDA-4ABB-938F-62292FF22814}" type="datetime1">
              <a:rPr lang="en-US" smtClean="0"/>
              <a:t>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PASI neutrino requirements - Phil Adamson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12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0B41-C08F-4CCA-A19A-4DB484FF6A65}" type="datetime1">
              <a:rPr lang="en-US" smtClean="0"/>
              <a:t>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PASI neutrino requirements - Phil Adamson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43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6172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9EEC-EF44-44C2-98AB-7B65A225C559}" type="datetime1">
              <a:rPr lang="en-US" smtClean="0"/>
              <a:t>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PASI neutrino requirements - Phil Adamson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41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F203-10E3-4F8C-A9DD-842856906B75}" type="datetime1">
              <a:rPr lang="en-US" smtClean="0"/>
              <a:t>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PASI neutrino requirements - Phil Adamson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88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C895C-6E73-425B-92F6-AFC487FBB720}" type="datetime1">
              <a:rPr lang="en-US" smtClean="0"/>
              <a:t>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21483"/>
            <a:ext cx="2895600" cy="211777"/>
          </a:xfrm>
        </p:spPr>
        <p:txBody>
          <a:bodyPr/>
          <a:lstStyle/>
          <a:p>
            <a:r>
              <a:rPr lang="pt-BR" smtClean="0"/>
              <a:t>PASI neutrino requirements - Phil Adamson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56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756" y="1311234"/>
            <a:ext cx="42820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956686"/>
            <a:ext cx="4267200" cy="45203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311234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950996"/>
            <a:ext cx="4270375" cy="45260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2275-9862-4AF9-85EE-9ED9088A3850}" type="datetime1">
              <a:rPr lang="en-US" smtClean="0"/>
              <a:t>1/13/2012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PASI neutrino requirements - Phil Adamson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13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F0A9-F727-4E93-8A3F-B64C65016E10}" type="datetime1">
              <a:rPr lang="en-US" smtClean="0"/>
              <a:t>1/13/2012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PASI neutrino requirements - Phil Adamson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27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B329-9603-4F38-A098-0E25B82DF007}" type="datetime1">
              <a:rPr lang="en-US" smtClean="0"/>
              <a:t>1/13/2012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PASI neutrino requirements - Phil Adamson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12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3008313" cy="1009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295400"/>
            <a:ext cx="5334000" cy="518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000"/>
            <a:ext cx="3008313" cy="4191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38A-17E8-466A-9C07-B6FDB8294956}" type="datetime1">
              <a:rPr lang="en-US" smtClean="0"/>
              <a:t>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PASI neutrino requirements - Phil Adamson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24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78589-516C-4041-8E27-8CBE44099A97}" type="datetime1">
              <a:rPr lang="en-US" smtClean="0"/>
              <a:t>1/13/2012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PASI neutrino requirements - Phil Adamson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69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6172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86868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" y="6646223"/>
            <a:ext cx="2107870" cy="211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718F9-5FEF-4DF7-8759-4EE8F206AA86}" type="datetime1">
              <a:rPr lang="en-US" smtClean="0"/>
              <a:t>1/13/2012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31379"/>
            <a:ext cx="2895600" cy="211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PASI neutrino requirements - Phil Adamson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46523" y="-470065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FermiLgo" pitchFamily="2" charset="0"/>
              </a:rPr>
              <a:t>f</a:t>
            </a:r>
            <a:endParaRPr lang="en-US" sz="9600" dirty="0">
              <a:latin typeface="FermiLg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46523" y="-470065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FermiLgo" pitchFamily="2" charset="0"/>
              </a:rPr>
              <a:t>f</a:t>
            </a:r>
            <a:endParaRPr lang="en-US" sz="9600" dirty="0">
              <a:latin typeface="FermiLg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-474568"/>
            <a:ext cx="11450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FermiLgo" pitchFamily="2" charset="0"/>
              </a:rPr>
              <a:t>f</a:t>
            </a:r>
            <a:endParaRPr lang="en-US" sz="9600" dirty="0">
              <a:latin typeface="FermiLgo" pitchFamily="2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046523" y="-470065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FermiLgo" pitchFamily="2" charset="0"/>
              </a:rPr>
              <a:t>f</a:t>
            </a:r>
            <a:endParaRPr lang="en-US" sz="9600" dirty="0">
              <a:latin typeface="FermiLgo" pitchFamily="2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-474568"/>
            <a:ext cx="11450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FermiLgo" pitchFamily="2" charset="0"/>
              </a:rPr>
              <a:t>f</a:t>
            </a:r>
            <a:endParaRPr lang="en-US" sz="9600" dirty="0">
              <a:latin typeface="FermiLg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45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42.pd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26" Type="http://schemas.openxmlformats.org/officeDocument/2006/relationships/diagramColors" Target="../diagrams/colors6.xml"/><Relationship Id="rId3" Type="http://schemas.openxmlformats.org/officeDocument/2006/relationships/diagramData" Target="../diagrams/data2.xml"/><Relationship Id="rId21" Type="http://schemas.openxmlformats.org/officeDocument/2006/relationships/diagramColors" Target="../diagrams/colors5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5" Type="http://schemas.openxmlformats.org/officeDocument/2006/relationships/diagramQuickStyle" Target="../diagrams/quickStyle6.xml"/><Relationship Id="rId2" Type="http://schemas.openxmlformats.org/officeDocument/2006/relationships/image" Target="../media/image5.png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24" Type="http://schemas.openxmlformats.org/officeDocument/2006/relationships/diagramLayout" Target="../diagrams/layout6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23" Type="http://schemas.openxmlformats.org/officeDocument/2006/relationships/diagramData" Target="../diagrams/data6.xml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Relationship Id="rId27" Type="http://schemas.microsoft.com/office/2007/relationships/diagramDrawing" Target="../diagrams/drawin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“Conventional” neutrino beams</a:t>
            </a:r>
            <a:r>
              <a:rPr lang="en-US" dirty="0" smtClean="0"/>
              <a:t>: Target requirements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Phil Adamson</a:t>
            </a:r>
          </a:p>
          <a:p>
            <a:r>
              <a:rPr lang="en-US" dirty="0" smtClean="0"/>
              <a:t>13</a:t>
            </a:r>
            <a:r>
              <a:rPr lang="en-US" baseline="30000" dirty="0" smtClean="0"/>
              <a:t>th</a:t>
            </a:r>
            <a:r>
              <a:rPr lang="en-US" dirty="0" smtClean="0"/>
              <a:t> January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76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Off-axis </a:t>
            </a:r>
            <a:r>
              <a:rPr lang="en-US" dirty="0" smtClean="0"/>
              <a:t>this isn’t true: NO</a:t>
            </a:r>
            <a:r>
              <a:rPr lang="el-GR" dirty="0" smtClean="0"/>
              <a:t>ν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PASI neutrino requirements - Phil Adamson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333088" y="4951743"/>
            <a:ext cx="4221026" cy="21064"/>
          </a:xfrm>
          <a:prstGeom prst="line">
            <a:avLst/>
          </a:prstGeom>
          <a:ln w="3175"/>
          <a:effectLst>
            <a:glow rad="317500">
              <a:srgbClr val="47E9FF">
                <a:alpha val="35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987800" y="1501775"/>
            <a:ext cx="4854575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1752600"/>
            <a:ext cx="3832703" cy="1264397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285466" y="3429000"/>
            <a:ext cx="3852037" cy="3124200"/>
          </a:xfrm>
        </p:spPr>
        <p:txBody>
          <a:bodyPr/>
          <a:lstStyle/>
          <a:p>
            <a:r>
              <a:rPr lang="en-US" dirty="0" smtClean="0"/>
              <a:t>Off-axis, neutrino energy driven by angle</a:t>
            </a:r>
          </a:p>
          <a:p>
            <a:r>
              <a:rPr lang="en-US" dirty="0" smtClean="0"/>
              <a:t>Adjust focusing to optimize </a:t>
            </a:r>
            <a:r>
              <a:rPr lang="en-US" dirty="0" smtClean="0"/>
              <a:t>flux</a:t>
            </a:r>
          </a:p>
          <a:p>
            <a:r>
              <a:rPr lang="en-US" dirty="0" smtClean="0"/>
              <a:t>Target goes upstream of horn</a:t>
            </a:r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4217006" y="5987534"/>
            <a:ext cx="23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253247" y="5943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42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LBNE Flux optimization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More flux is always good, but in the real world there are tradeoffs</a:t>
                </a:r>
              </a:p>
              <a:p>
                <a:pPr lvl="1"/>
                <a:r>
                  <a:rPr lang="en-US" dirty="0" err="1" smtClean="0"/>
                  <a:t>Zwaska</a:t>
                </a:r>
                <a:r>
                  <a:rPr lang="en-US" dirty="0" smtClean="0"/>
                  <a:t> FOM is a useful simple tool, but not intended to be more than that</a:t>
                </a:r>
              </a:p>
              <a:p>
                <a:pPr lvl="1"/>
                <a:r>
                  <a:rPr lang="en-US" dirty="0" smtClean="0"/>
                  <a:t>What balance of flux required at 0.8 </a:t>
                </a:r>
                <a:r>
                  <a:rPr lang="en-US" dirty="0" err="1" smtClean="0"/>
                  <a:t>vs</a:t>
                </a:r>
                <a:r>
                  <a:rPr lang="en-US" dirty="0" smtClean="0"/>
                  <a:t> 2.5 </a:t>
                </a:r>
                <a:r>
                  <a:rPr lang="en-US" dirty="0" err="1" smtClean="0"/>
                  <a:t>GeV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High energy tail causes backgrounds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appearance (NC </a:t>
                </a:r>
                <a:r>
                  <a:rPr lang="en-US" dirty="0" err="1" smtClean="0"/>
                  <a:t>feeddown</a:t>
                </a:r>
                <a:r>
                  <a:rPr lang="en-US" dirty="0" smtClean="0"/>
                  <a:t>)</a:t>
                </a:r>
              </a:p>
              <a:p>
                <a:pPr lvl="2"/>
                <a:r>
                  <a:rPr lang="en-US" dirty="0" err="1" smtClean="0"/>
                  <a:t>LAr</a:t>
                </a:r>
                <a:r>
                  <a:rPr lang="en-US" dirty="0" smtClean="0"/>
                  <a:t> detector is better than water</a:t>
                </a:r>
              </a:p>
              <a:p>
                <a:r>
                  <a:rPr lang="en-US" dirty="0" smtClean="0"/>
                  <a:t>Answer is different for different measurements</a:t>
                </a:r>
              </a:p>
              <a:p>
                <a:r>
                  <a:rPr lang="en-US" dirty="0" smtClean="0"/>
                  <a:t>Detailed analysis not done</a:t>
                </a:r>
              </a:p>
              <a:p>
                <a:r>
                  <a:rPr lang="en-US" dirty="0" smtClean="0"/>
                  <a:t>Modifications in target width/length don’t change the design problems much</a:t>
                </a:r>
              </a:p>
              <a:p>
                <a:pPr lvl="1"/>
                <a:r>
                  <a:rPr lang="en-US" dirty="0" smtClean="0"/>
                  <a:t>Hybrid Light-heavy target is different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74" t="-3059" r="-1404" b="-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PASI neutrino requirements - Phil Adamson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2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Predicting FD spectra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2438400"/>
          </a:xfrm>
        </p:spPr>
        <p:txBody>
          <a:bodyPr/>
          <a:lstStyle/>
          <a:p>
            <a:r>
              <a:rPr lang="en-US" dirty="0" smtClean="0"/>
              <a:t>Oscillation experiments have near detector to measure beam</a:t>
            </a:r>
          </a:p>
          <a:p>
            <a:pPr lvl="1"/>
            <a:r>
              <a:rPr lang="en-US" dirty="0" smtClean="0"/>
              <a:t>But you can’t put a near detector far enough away to make the beam look like a point source rather than a line source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PASI neutrino requirements - Phil Adamson</a:t>
            </a:r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3379" y="3429000"/>
            <a:ext cx="624202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3733800"/>
            <a:ext cx="2292379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Depend on </a:t>
            </a:r>
            <a:r>
              <a:rPr lang="en-US" dirty="0" err="1" smtClean="0"/>
              <a:t>modelling</a:t>
            </a:r>
            <a:r>
              <a:rPr lang="en-US" dirty="0" smtClean="0"/>
              <a:t> beam for F/N </a:t>
            </a:r>
            <a:r>
              <a:rPr lang="en-US" dirty="0" err="1" smtClean="0"/>
              <a:t>pred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FD spectra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3235699" cy="5181600"/>
          </a:xfrm>
        </p:spPr>
        <p:txBody>
          <a:bodyPr/>
          <a:lstStyle/>
          <a:p>
            <a:r>
              <a:rPr lang="en-US" dirty="0" smtClean="0"/>
              <a:t>MINOS weights </a:t>
            </a:r>
            <a:r>
              <a:rPr lang="en-US" dirty="0" err="1" smtClean="0"/>
              <a:t>Fluka</a:t>
            </a:r>
            <a:r>
              <a:rPr lang="en-US" dirty="0" smtClean="0"/>
              <a:t> using ND data at different target positions &amp; horn currents</a:t>
            </a:r>
          </a:p>
          <a:p>
            <a:r>
              <a:rPr lang="en-US" dirty="0" smtClean="0"/>
              <a:t>T2K uses measured meson yields from NA61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PASI neutrino requirements - Phil Adamson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299" y="1143000"/>
            <a:ext cx="5451101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2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Constraints from FD prediction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Rely on MC to know how spectra at ND and FD should differ</a:t>
                </a:r>
              </a:p>
              <a:p>
                <a:pPr lvl="1"/>
                <a:r>
                  <a:rPr lang="en-US" dirty="0" smtClean="0"/>
                  <a:t>What’s in MC needs to match what’s in the target hall</a:t>
                </a:r>
              </a:p>
              <a:p>
                <a:pPr lvl="2"/>
                <a:r>
                  <a:rPr lang="en-US" dirty="0" smtClean="0"/>
                  <a:t>Alignment</a:t>
                </a:r>
              </a:p>
              <a:p>
                <a:pPr lvl="2"/>
                <a:r>
                  <a:rPr lang="en-US" dirty="0" smtClean="0"/>
                  <a:t>Mass budget</a:t>
                </a:r>
              </a:p>
              <a:p>
                <a:pPr lvl="2"/>
                <a:r>
                  <a:rPr lang="en-US" dirty="0" smtClean="0"/>
                  <a:t>Beam size</a:t>
                </a:r>
              </a:p>
              <a:p>
                <a:pPr lvl="1"/>
                <a:r>
                  <a:rPr lang="en-US" dirty="0" err="1" smtClean="0"/>
                  <a:t>NuMI</a:t>
                </a:r>
                <a:r>
                  <a:rPr lang="en-US" dirty="0" smtClean="0"/>
                  <a:t> requires horn 1, target aligned to 1mm, beam sigma known to better than 0.1mm.</a:t>
                </a:r>
              </a:p>
              <a:p>
                <a:pPr lvl="2"/>
                <a:r>
                  <a:rPr lang="en-US" dirty="0" smtClean="0"/>
                  <a:t>For LBNE precision disappearance measurement, requirements should be the same (maybe a little tighter?)</a:t>
                </a:r>
              </a:p>
              <a:p>
                <a:pPr lvl="2"/>
                <a:r>
                  <a:rPr lang="en-US" dirty="0" smtClean="0"/>
                  <a:t>This is less important for appearance</a:t>
                </a:r>
              </a:p>
              <a:p>
                <a:pPr lvl="3"/>
                <a:r>
                  <a:rPr lang="en-US" dirty="0" smtClean="0"/>
                  <a:t>But need to understand backgrounds (beam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pPr lvl="2"/>
                <a:r>
                  <a:rPr lang="en-US" dirty="0"/>
                  <a:t>beam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/>
                  <a:t> extrapolate to FD differently (different parent kinematics)</a:t>
                </a:r>
              </a:p>
              <a:p>
                <a:r>
                  <a:rPr lang="en-US" dirty="0" smtClean="0"/>
                  <a:t>Need to optimize neutrino flux, but also need to know that that is what </a:t>
                </a:r>
                <a:r>
                  <a:rPr lang="en-US" smtClean="0"/>
                  <a:t>you have</a:t>
                </a:r>
                <a:endParaRPr lang="en-US" dirty="0" smtClean="0"/>
              </a:p>
              <a:p>
                <a:pPr lvl="2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93" t="-2353" r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PASI neutrino requirements - Phil Adamson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152400"/>
            <a:ext cx="8763000" cy="1022350"/>
          </a:xfrm>
        </p:spPr>
        <p:txBody>
          <a:bodyPr/>
          <a:lstStyle/>
          <a:p>
            <a:r>
              <a:rPr lang="en-US" sz="3600"/>
              <a:t>Target Alignment</a:t>
            </a:r>
          </a:p>
        </p:txBody>
      </p:sp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180975" y="964968"/>
            <a:ext cx="815340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3838" indent="-22383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663300"/>
                </a:solidFill>
                <a:latin typeface="Times" pitchFamily="18" charset="0"/>
              </a:rPr>
              <a:t>Proton beam scanned horizontally across target and protection baffle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rgbClr val="008000"/>
                </a:solidFill>
                <a:latin typeface="Times" pitchFamily="18" charset="0"/>
              </a:rPr>
              <a:t>Also used to locate horns</a:t>
            </a:r>
          </a:p>
          <a:p>
            <a:pPr marL="223838" indent="-22383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663300"/>
                </a:solidFill>
                <a:latin typeface="Times" pitchFamily="18" charset="0"/>
              </a:rPr>
              <a:t>Hadron Monitor and the Muon Monitors used to find the edges</a:t>
            </a:r>
          </a:p>
        </p:txBody>
      </p:sp>
      <p:sp>
        <p:nvSpPr>
          <p:cNvPr id="232452" name="Rectangle 4"/>
          <p:cNvSpPr>
            <a:spLocks noChangeArrowheads="1"/>
          </p:cNvSpPr>
          <p:nvPr/>
        </p:nvSpPr>
        <p:spPr bwMode="auto">
          <a:xfrm>
            <a:off x="1160463" y="1779357"/>
            <a:ext cx="3668712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3838" indent="-223838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rgbClr val="008000"/>
                </a:solidFill>
                <a:latin typeface="Times" pitchFamily="18" charset="0"/>
              </a:rPr>
              <a:t>Measured small (~1.2 mm) offset of target relative to primary beam instrumentation.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829175" y="1805210"/>
            <a:ext cx="4286250" cy="4619402"/>
            <a:chOff x="42" y="1243"/>
            <a:chExt cx="2881" cy="3047"/>
          </a:xfrm>
        </p:grpSpPr>
        <p:pic>
          <p:nvPicPr>
            <p:cNvPr id="232454" name="Picture 6" descr="talk_tscan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25" y="1355"/>
              <a:ext cx="2729" cy="2784"/>
            </a:xfrm>
            <a:prstGeom prst="rect">
              <a:avLst/>
            </a:prstGeom>
            <a:noFill/>
          </p:spPr>
        </p:pic>
        <p:sp>
          <p:nvSpPr>
            <p:cNvPr id="232455" name="Text Box 7"/>
            <p:cNvSpPr txBox="1">
              <a:spLocks noChangeArrowheads="1"/>
            </p:cNvSpPr>
            <p:nvPr/>
          </p:nvSpPr>
          <p:spPr bwMode="auto">
            <a:xfrm rot="16200000">
              <a:off x="-1327" y="2624"/>
              <a:ext cx="2994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Times" pitchFamily="18" charset="0"/>
                </a:rPr>
                <a:t>Pulse Height in Chamber (arb.)</a:t>
              </a:r>
            </a:p>
          </p:txBody>
        </p:sp>
        <p:sp>
          <p:nvSpPr>
            <p:cNvPr id="232456" name="Rectangle 8"/>
            <p:cNvSpPr>
              <a:spLocks noChangeArrowheads="1"/>
            </p:cNvSpPr>
            <p:nvPr/>
          </p:nvSpPr>
          <p:spPr bwMode="auto">
            <a:xfrm>
              <a:off x="42" y="1296"/>
              <a:ext cx="2881" cy="2994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2457" name="Rectangle 9"/>
            <p:cNvSpPr>
              <a:spLocks noChangeArrowheads="1"/>
            </p:cNvSpPr>
            <p:nvPr/>
          </p:nvSpPr>
          <p:spPr bwMode="auto">
            <a:xfrm>
              <a:off x="1018" y="1429"/>
              <a:ext cx="790" cy="1066"/>
            </a:xfrm>
            <a:prstGeom prst="rect">
              <a:avLst/>
            </a:prstGeom>
            <a:solidFill>
              <a:srgbClr val="FF9900">
                <a:alpha val="4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58" name="Text Box 10"/>
            <p:cNvSpPr txBox="1">
              <a:spLocks noChangeArrowheads="1"/>
            </p:cNvSpPr>
            <p:nvPr/>
          </p:nvSpPr>
          <p:spPr bwMode="auto">
            <a:xfrm>
              <a:off x="1181" y="2320"/>
              <a:ext cx="34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i="1">
                  <a:latin typeface="Times" pitchFamily="18" charset="0"/>
                </a:rPr>
                <a:t>target</a:t>
              </a:r>
            </a:p>
          </p:txBody>
        </p:sp>
        <p:sp>
          <p:nvSpPr>
            <p:cNvPr id="232459" name="Rectangle 11"/>
            <p:cNvSpPr>
              <a:spLocks noChangeArrowheads="1"/>
            </p:cNvSpPr>
            <p:nvPr/>
          </p:nvSpPr>
          <p:spPr bwMode="auto">
            <a:xfrm>
              <a:off x="2142" y="1430"/>
              <a:ext cx="630" cy="1067"/>
            </a:xfrm>
            <a:prstGeom prst="rect">
              <a:avLst/>
            </a:prstGeom>
            <a:solidFill>
              <a:srgbClr val="969696">
                <a:alpha val="48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60" name="Text Box 12"/>
            <p:cNvSpPr txBox="1">
              <a:spLocks noChangeArrowheads="1"/>
            </p:cNvSpPr>
            <p:nvPr/>
          </p:nvSpPr>
          <p:spPr bwMode="auto">
            <a:xfrm>
              <a:off x="2322" y="2238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i="1">
                  <a:latin typeface="Times" pitchFamily="18" charset="0"/>
                </a:rPr>
                <a:t>baffle</a:t>
              </a:r>
            </a:p>
          </p:txBody>
        </p:sp>
        <p:sp>
          <p:nvSpPr>
            <p:cNvPr id="232461" name="Rectangle 13"/>
            <p:cNvSpPr>
              <a:spLocks noChangeArrowheads="1"/>
            </p:cNvSpPr>
            <p:nvPr/>
          </p:nvSpPr>
          <p:spPr bwMode="auto">
            <a:xfrm>
              <a:off x="326" y="1429"/>
              <a:ext cx="487" cy="1073"/>
            </a:xfrm>
            <a:prstGeom prst="rect">
              <a:avLst/>
            </a:prstGeom>
            <a:solidFill>
              <a:srgbClr val="969696">
                <a:alpha val="48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62" name="Text Box 14"/>
            <p:cNvSpPr txBox="1">
              <a:spLocks noChangeArrowheads="1"/>
            </p:cNvSpPr>
            <p:nvPr/>
          </p:nvSpPr>
          <p:spPr bwMode="auto">
            <a:xfrm>
              <a:off x="343" y="2212"/>
              <a:ext cx="33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i="1">
                  <a:latin typeface="Times" pitchFamily="18" charset="0"/>
                </a:rPr>
                <a:t>baffle</a:t>
              </a:r>
            </a:p>
          </p:txBody>
        </p:sp>
        <p:sp>
          <p:nvSpPr>
            <p:cNvPr id="232463" name="Rectangle 15"/>
            <p:cNvSpPr>
              <a:spLocks noChangeArrowheads="1"/>
            </p:cNvSpPr>
            <p:nvPr/>
          </p:nvSpPr>
          <p:spPr bwMode="auto">
            <a:xfrm>
              <a:off x="1014" y="2806"/>
              <a:ext cx="789" cy="1066"/>
            </a:xfrm>
            <a:prstGeom prst="rect">
              <a:avLst/>
            </a:prstGeom>
            <a:solidFill>
              <a:srgbClr val="FF9900">
                <a:alpha val="4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64" name="Text Box 16"/>
            <p:cNvSpPr txBox="1">
              <a:spLocks noChangeArrowheads="1"/>
            </p:cNvSpPr>
            <p:nvPr/>
          </p:nvSpPr>
          <p:spPr bwMode="auto">
            <a:xfrm>
              <a:off x="1177" y="3671"/>
              <a:ext cx="346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i="1">
                  <a:latin typeface="Times" pitchFamily="18" charset="0"/>
                </a:rPr>
                <a:t>target</a:t>
              </a:r>
            </a:p>
          </p:txBody>
        </p:sp>
        <p:sp>
          <p:nvSpPr>
            <p:cNvPr id="232465" name="Rectangle 17"/>
            <p:cNvSpPr>
              <a:spLocks noChangeArrowheads="1"/>
            </p:cNvSpPr>
            <p:nvPr/>
          </p:nvSpPr>
          <p:spPr bwMode="auto">
            <a:xfrm>
              <a:off x="2137" y="2807"/>
              <a:ext cx="631" cy="1067"/>
            </a:xfrm>
            <a:prstGeom prst="rect">
              <a:avLst/>
            </a:prstGeom>
            <a:solidFill>
              <a:srgbClr val="969696">
                <a:alpha val="48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66" name="Text Box 18"/>
            <p:cNvSpPr txBox="1">
              <a:spLocks noChangeArrowheads="1"/>
            </p:cNvSpPr>
            <p:nvPr/>
          </p:nvSpPr>
          <p:spPr bwMode="auto">
            <a:xfrm>
              <a:off x="2317" y="3542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i="1">
                  <a:latin typeface="Times" pitchFamily="18" charset="0"/>
                </a:rPr>
                <a:t>baffle</a:t>
              </a:r>
            </a:p>
          </p:txBody>
        </p:sp>
        <p:sp>
          <p:nvSpPr>
            <p:cNvPr id="232467" name="Rectangle 19"/>
            <p:cNvSpPr>
              <a:spLocks noChangeArrowheads="1"/>
            </p:cNvSpPr>
            <p:nvPr/>
          </p:nvSpPr>
          <p:spPr bwMode="auto">
            <a:xfrm>
              <a:off x="322" y="2806"/>
              <a:ext cx="487" cy="1072"/>
            </a:xfrm>
            <a:prstGeom prst="rect">
              <a:avLst/>
            </a:prstGeom>
            <a:solidFill>
              <a:srgbClr val="969696">
                <a:alpha val="48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68" name="Text Box 20"/>
            <p:cNvSpPr txBox="1">
              <a:spLocks noChangeArrowheads="1"/>
            </p:cNvSpPr>
            <p:nvPr/>
          </p:nvSpPr>
          <p:spPr bwMode="auto">
            <a:xfrm>
              <a:off x="352" y="3556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i="1">
                  <a:latin typeface="Times" pitchFamily="18" charset="0"/>
                </a:rPr>
                <a:t>baffle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0" y="3646488"/>
            <a:ext cx="4578350" cy="3211512"/>
            <a:chOff x="0" y="2297"/>
            <a:chExt cx="2884" cy="2023"/>
          </a:xfrm>
        </p:grpSpPr>
        <p:sp>
          <p:nvSpPr>
            <p:cNvPr id="232470" name="Rectangle 22"/>
            <p:cNvSpPr>
              <a:spLocks noChangeArrowheads="1"/>
            </p:cNvSpPr>
            <p:nvPr/>
          </p:nvSpPr>
          <p:spPr bwMode="auto">
            <a:xfrm>
              <a:off x="1492" y="2921"/>
              <a:ext cx="260" cy="932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71" name="Oval 23"/>
            <p:cNvSpPr>
              <a:spLocks noChangeArrowheads="1"/>
            </p:cNvSpPr>
            <p:nvPr/>
          </p:nvSpPr>
          <p:spPr bwMode="auto">
            <a:xfrm>
              <a:off x="1492" y="2787"/>
              <a:ext cx="260" cy="266"/>
            </a:xfrm>
            <a:prstGeom prst="ellipse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72" name="Oval 24"/>
            <p:cNvSpPr>
              <a:spLocks noChangeArrowheads="1"/>
            </p:cNvSpPr>
            <p:nvPr/>
          </p:nvSpPr>
          <p:spPr bwMode="auto">
            <a:xfrm>
              <a:off x="1492" y="3721"/>
              <a:ext cx="260" cy="266"/>
            </a:xfrm>
            <a:prstGeom prst="ellipse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73" name="AutoShape 25"/>
            <p:cNvSpPr>
              <a:spLocks noChangeArrowheads="1"/>
            </p:cNvSpPr>
            <p:nvPr/>
          </p:nvSpPr>
          <p:spPr bwMode="auto">
            <a:xfrm>
              <a:off x="894" y="2712"/>
              <a:ext cx="1456" cy="1350"/>
            </a:xfrm>
            <a:custGeom>
              <a:avLst/>
              <a:gdLst>
                <a:gd name="G0" fmla="+- 6836 0 0"/>
                <a:gd name="G1" fmla="+- 21600 0 6836"/>
                <a:gd name="G2" fmla="+- 21600 0 6836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6836" y="10800"/>
                  </a:moveTo>
                  <a:cubicBezTo>
                    <a:pt x="6836" y="12989"/>
                    <a:pt x="8611" y="14764"/>
                    <a:pt x="10800" y="14764"/>
                  </a:cubicBezTo>
                  <a:cubicBezTo>
                    <a:pt x="12989" y="14764"/>
                    <a:pt x="14764" y="12989"/>
                    <a:pt x="14764" y="10800"/>
                  </a:cubicBezTo>
                  <a:cubicBezTo>
                    <a:pt x="14764" y="8611"/>
                    <a:pt x="12989" y="6836"/>
                    <a:pt x="10800" y="6836"/>
                  </a:cubicBezTo>
                  <a:cubicBezTo>
                    <a:pt x="8611" y="6836"/>
                    <a:pt x="6836" y="8611"/>
                    <a:pt x="6836" y="10800"/>
                  </a:cubicBezTo>
                  <a:close/>
                </a:path>
              </a:pathLst>
            </a:custGeom>
            <a:solidFill>
              <a:schemeClr val="bg2">
                <a:alpha val="66000"/>
              </a:schemeClr>
            </a:solidFill>
            <a:ln w="222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772" y="2400"/>
              <a:ext cx="392" cy="454"/>
              <a:chOff x="3668" y="52"/>
              <a:chExt cx="392" cy="666"/>
            </a:xfrm>
          </p:grpSpPr>
          <p:sp>
            <p:nvSpPr>
              <p:cNvPr id="232475" name="Line 27"/>
              <p:cNvSpPr>
                <a:spLocks noChangeShapeType="1"/>
              </p:cNvSpPr>
              <p:nvPr/>
            </p:nvSpPr>
            <p:spPr bwMode="auto">
              <a:xfrm>
                <a:off x="3668" y="52"/>
                <a:ext cx="392" cy="6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lg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2476" name="Line 28"/>
              <p:cNvSpPr>
                <a:spLocks noChangeShapeType="1"/>
              </p:cNvSpPr>
              <p:nvPr/>
            </p:nvSpPr>
            <p:spPr bwMode="auto">
              <a:xfrm>
                <a:off x="3668" y="52"/>
                <a:ext cx="1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2477" name="Text Box 29"/>
            <p:cNvSpPr txBox="1">
              <a:spLocks noChangeArrowheads="1"/>
            </p:cNvSpPr>
            <p:nvPr/>
          </p:nvSpPr>
          <p:spPr bwMode="auto">
            <a:xfrm>
              <a:off x="881" y="2297"/>
              <a:ext cx="1117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Graphite protection baffle</a:t>
              </a:r>
            </a:p>
          </p:txBody>
        </p:sp>
        <p:sp>
          <p:nvSpPr>
            <p:cNvPr id="232478" name="Text Box 30"/>
            <p:cNvSpPr txBox="1">
              <a:spLocks noChangeArrowheads="1"/>
            </p:cNvSpPr>
            <p:nvPr/>
          </p:nvSpPr>
          <p:spPr bwMode="auto">
            <a:xfrm>
              <a:off x="2187" y="4006"/>
              <a:ext cx="697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Graphite target</a:t>
              </a:r>
            </a:p>
          </p:txBody>
        </p:sp>
        <p:sp>
          <p:nvSpPr>
            <p:cNvPr id="232479" name="Line 31"/>
            <p:cNvSpPr>
              <a:spLocks noChangeShapeType="1"/>
            </p:cNvSpPr>
            <p:nvPr/>
          </p:nvSpPr>
          <p:spPr bwMode="auto">
            <a:xfrm flipH="1" flipV="1">
              <a:off x="1720" y="3687"/>
              <a:ext cx="324" cy="4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80" name="Line 32"/>
            <p:cNvSpPr>
              <a:spLocks noChangeShapeType="1"/>
            </p:cNvSpPr>
            <p:nvPr/>
          </p:nvSpPr>
          <p:spPr bwMode="auto">
            <a:xfrm>
              <a:off x="2044" y="4109"/>
              <a:ext cx="1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81" name="Line 33"/>
            <p:cNvSpPr>
              <a:spLocks noChangeShapeType="1"/>
            </p:cNvSpPr>
            <p:nvPr/>
          </p:nvSpPr>
          <p:spPr bwMode="auto">
            <a:xfrm>
              <a:off x="1295" y="2586"/>
              <a:ext cx="197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82" name="Line 34"/>
            <p:cNvSpPr>
              <a:spLocks noChangeShapeType="1"/>
            </p:cNvSpPr>
            <p:nvPr/>
          </p:nvSpPr>
          <p:spPr bwMode="auto">
            <a:xfrm>
              <a:off x="1295" y="2586"/>
              <a:ext cx="1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83" name="Text Box 35"/>
            <p:cNvSpPr txBox="1">
              <a:spLocks noChangeArrowheads="1"/>
            </p:cNvSpPr>
            <p:nvPr/>
          </p:nvSpPr>
          <p:spPr bwMode="auto">
            <a:xfrm>
              <a:off x="1321" y="2424"/>
              <a:ext cx="834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Water cooling line</a:t>
              </a:r>
            </a:p>
          </p:txBody>
        </p:sp>
        <p:sp>
          <p:nvSpPr>
            <p:cNvPr id="232484" name="Line 36"/>
            <p:cNvSpPr>
              <a:spLocks noChangeShapeType="1"/>
            </p:cNvSpPr>
            <p:nvPr/>
          </p:nvSpPr>
          <p:spPr bwMode="auto">
            <a:xfrm>
              <a:off x="112" y="2921"/>
              <a:ext cx="15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85" name="Line 37"/>
            <p:cNvSpPr>
              <a:spLocks noChangeShapeType="1"/>
            </p:cNvSpPr>
            <p:nvPr/>
          </p:nvSpPr>
          <p:spPr bwMode="auto">
            <a:xfrm>
              <a:off x="142" y="3853"/>
              <a:ext cx="1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86" name="Line 38"/>
            <p:cNvSpPr>
              <a:spLocks noChangeShapeType="1"/>
            </p:cNvSpPr>
            <p:nvPr/>
          </p:nvSpPr>
          <p:spPr bwMode="auto">
            <a:xfrm>
              <a:off x="179" y="2921"/>
              <a:ext cx="0" cy="9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sm" len="lg"/>
              <a:tailEnd type="triangle" w="sm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87" name="Text Box 39"/>
            <p:cNvSpPr txBox="1">
              <a:spLocks noChangeArrowheads="1"/>
            </p:cNvSpPr>
            <p:nvPr/>
          </p:nvSpPr>
          <p:spPr bwMode="auto">
            <a:xfrm rot="16200000">
              <a:off x="-142" y="3254"/>
              <a:ext cx="458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latin typeface="Times New Roman" pitchFamily="18" charset="0"/>
                </a:rPr>
                <a:t>21.4 mm</a:t>
              </a:r>
            </a:p>
          </p:txBody>
        </p:sp>
        <p:sp>
          <p:nvSpPr>
            <p:cNvPr id="232488" name="Text Box 40"/>
            <p:cNvSpPr txBox="1">
              <a:spLocks noChangeArrowheads="1"/>
            </p:cNvSpPr>
            <p:nvPr/>
          </p:nvSpPr>
          <p:spPr bwMode="auto">
            <a:xfrm rot="16200000">
              <a:off x="78" y="3279"/>
              <a:ext cx="458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15.0 mm</a:t>
              </a:r>
            </a:p>
          </p:txBody>
        </p:sp>
        <p:sp>
          <p:nvSpPr>
            <p:cNvPr id="232489" name="Line 41"/>
            <p:cNvSpPr>
              <a:spLocks noChangeShapeType="1"/>
            </p:cNvSpPr>
            <p:nvPr/>
          </p:nvSpPr>
          <p:spPr bwMode="auto">
            <a:xfrm>
              <a:off x="312" y="3721"/>
              <a:ext cx="13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90" name="Line 42"/>
            <p:cNvSpPr>
              <a:spLocks noChangeShapeType="1"/>
            </p:cNvSpPr>
            <p:nvPr/>
          </p:nvSpPr>
          <p:spPr bwMode="auto">
            <a:xfrm>
              <a:off x="312" y="3053"/>
              <a:ext cx="13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91" name="Line 43"/>
            <p:cNvSpPr>
              <a:spLocks noChangeShapeType="1"/>
            </p:cNvSpPr>
            <p:nvPr/>
          </p:nvSpPr>
          <p:spPr bwMode="auto">
            <a:xfrm>
              <a:off x="640" y="3145"/>
              <a:ext cx="13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92" name="Line 44"/>
            <p:cNvSpPr>
              <a:spLocks noChangeShapeType="1"/>
            </p:cNvSpPr>
            <p:nvPr/>
          </p:nvSpPr>
          <p:spPr bwMode="auto">
            <a:xfrm>
              <a:off x="348" y="3632"/>
              <a:ext cx="13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93" name="Line 45"/>
            <p:cNvSpPr>
              <a:spLocks noChangeShapeType="1"/>
            </p:cNvSpPr>
            <p:nvPr/>
          </p:nvSpPr>
          <p:spPr bwMode="auto">
            <a:xfrm>
              <a:off x="379" y="3053"/>
              <a:ext cx="0" cy="6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sm" len="lg"/>
              <a:tailEnd type="triangle" w="sm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94" name="Line 46"/>
            <p:cNvSpPr>
              <a:spLocks noChangeShapeType="1"/>
            </p:cNvSpPr>
            <p:nvPr/>
          </p:nvSpPr>
          <p:spPr bwMode="auto">
            <a:xfrm>
              <a:off x="772" y="3120"/>
              <a:ext cx="0" cy="5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sm" len="lg"/>
              <a:tailEnd type="triangle" w="sm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95" name="Text Box 47"/>
            <p:cNvSpPr txBox="1">
              <a:spLocks noChangeArrowheads="1"/>
            </p:cNvSpPr>
            <p:nvPr/>
          </p:nvSpPr>
          <p:spPr bwMode="auto">
            <a:xfrm rot="16200000">
              <a:off x="348" y="3304"/>
              <a:ext cx="458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11.0 mm</a:t>
              </a:r>
            </a:p>
          </p:txBody>
        </p:sp>
        <p:sp>
          <p:nvSpPr>
            <p:cNvPr id="232496" name="Line 48"/>
            <p:cNvSpPr>
              <a:spLocks noChangeShapeType="1"/>
            </p:cNvSpPr>
            <p:nvPr/>
          </p:nvSpPr>
          <p:spPr bwMode="auto">
            <a:xfrm>
              <a:off x="1492" y="3853"/>
              <a:ext cx="0" cy="4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97" name="Line 49"/>
            <p:cNvSpPr>
              <a:spLocks noChangeShapeType="1"/>
            </p:cNvSpPr>
            <p:nvPr/>
          </p:nvSpPr>
          <p:spPr bwMode="auto">
            <a:xfrm>
              <a:off x="1752" y="3853"/>
              <a:ext cx="0" cy="4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98" name="Line 50"/>
            <p:cNvSpPr>
              <a:spLocks noChangeShapeType="1"/>
            </p:cNvSpPr>
            <p:nvPr/>
          </p:nvSpPr>
          <p:spPr bwMode="auto">
            <a:xfrm>
              <a:off x="1164" y="4186"/>
              <a:ext cx="3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99" name="Line 51"/>
            <p:cNvSpPr>
              <a:spLocks noChangeShapeType="1"/>
            </p:cNvSpPr>
            <p:nvPr/>
          </p:nvSpPr>
          <p:spPr bwMode="auto">
            <a:xfrm flipH="1">
              <a:off x="1752" y="4186"/>
              <a:ext cx="3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500" name="Text Box 52"/>
            <p:cNvSpPr txBox="1">
              <a:spLocks noChangeArrowheads="1"/>
            </p:cNvSpPr>
            <p:nvPr/>
          </p:nvSpPr>
          <p:spPr bwMode="auto">
            <a:xfrm>
              <a:off x="733" y="4035"/>
              <a:ext cx="410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6.4 mm</a:t>
              </a:r>
            </a:p>
          </p:txBody>
        </p:sp>
        <p:sp>
          <p:nvSpPr>
            <p:cNvPr id="232501" name="AutoShape 53"/>
            <p:cNvSpPr>
              <a:spLocks noChangeArrowheads="1"/>
            </p:cNvSpPr>
            <p:nvPr/>
          </p:nvSpPr>
          <p:spPr bwMode="auto">
            <a:xfrm rot="-5400000">
              <a:off x="1497" y="2445"/>
              <a:ext cx="252" cy="1660"/>
            </a:xfrm>
            <a:prstGeom prst="roundRect">
              <a:avLst>
                <a:gd name="adj" fmla="val 50000"/>
              </a:avLst>
            </a:prstGeom>
            <a:solidFill>
              <a:srgbClr val="BBE0E3">
                <a:alpha val="19000"/>
              </a:srgbClr>
            </a:solidFill>
            <a:ln w="9525" algn="ctr">
              <a:solidFill>
                <a:srgbClr val="00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502" name="Line 54"/>
            <p:cNvSpPr>
              <a:spLocks noChangeShapeType="1"/>
            </p:cNvSpPr>
            <p:nvPr/>
          </p:nvSpPr>
          <p:spPr bwMode="auto">
            <a:xfrm flipH="1">
              <a:off x="2187" y="2642"/>
              <a:ext cx="337" cy="6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503" name="Text Box 55"/>
            <p:cNvSpPr txBox="1">
              <a:spLocks noChangeArrowheads="1"/>
            </p:cNvSpPr>
            <p:nvPr/>
          </p:nvSpPr>
          <p:spPr bwMode="auto">
            <a:xfrm>
              <a:off x="2190" y="2471"/>
              <a:ext cx="680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Horizontal Fin</a:t>
              </a:r>
            </a:p>
          </p:txBody>
        </p:sp>
        <p:sp>
          <p:nvSpPr>
            <p:cNvPr id="232504" name="Oval 56"/>
            <p:cNvSpPr>
              <a:spLocks noChangeArrowheads="1"/>
            </p:cNvSpPr>
            <p:nvPr/>
          </p:nvSpPr>
          <p:spPr bwMode="auto">
            <a:xfrm flipV="1">
              <a:off x="1489" y="3117"/>
              <a:ext cx="252" cy="594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81000"/>
                  </a:srgbClr>
                </a:gs>
                <a:gs pos="100000">
                  <a:srgbClr val="FFFF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293688" y="2495322"/>
            <a:ext cx="3995737" cy="1147762"/>
            <a:chOff x="3097" y="1692"/>
            <a:chExt cx="2377" cy="638"/>
          </a:xfrm>
        </p:grpSpPr>
        <p:grpSp>
          <p:nvGrpSpPr>
            <p:cNvPr id="6" name="Group 58"/>
            <p:cNvGrpSpPr>
              <a:grpSpLocks/>
            </p:cNvGrpSpPr>
            <p:nvPr/>
          </p:nvGrpSpPr>
          <p:grpSpPr bwMode="auto">
            <a:xfrm>
              <a:off x="4371" y="1884"/>
              <a:ext cx="985" cy="446"/>
              <a:chOff x="4433" y="1909"/>
              <a:chExt cx="877" cy="397"/>
            </a:xfrm>
          </p:grpSpPr>
          <p:grpSp>
            <p:nvGrpSpPr>
              <p:cNvPr id="7" name="Group 59"/>
              <p:cNvGrpSpPr>
                <a:grpSpLocks/>
              </p:cNvGrpSpPr>
              <p:nvPr/>
            </p:nvGrpSpPr>
            <p:grpSpPr bwMode="auto">
              <a:xfrm rot="21600000">
                <a:off x="4433" y="1909"/>
                <a:ext cx="877" cy="147"/>
                <a:chOff x="2304" y="1968"/>
                <a:chExt cx="1056" cy="144"/>
              </a:xfrm>
            </p:grpSpPr>
            <p:sp>
              <p:nvSpPr>
                <p:cNvPr id="232508" name="Rectangle 60"/>
                <p:cNvSpPr>
                  <a:spLocks noChangeArrowheads="1"/>
                </p:cNvSpPr>
                <p:nvPr/>
              </p:nvSpPr>
              <p:spPr bwMode="auto">
                <a:xfrm>
                  <a:off x="2352" y="1968"/>
                  <a:ext cx="1008" cy="144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8" name="Group 61"/>
                <p:cNvGrpSpPr>
                  <a:grpSpLocks/>
                </p:cNvGrpSpPr>
                <p:nvPr/>
              </p:nvGrpSpPr>
              <p:grpSpPr bwMode="auto">
                <a:xfrm>
                  <a:off x="2304" y="1968"/>
                  <a:ext cx="1056" cy="144"/>
                  <a:chOff x="2880" y="2112"/>
                  <a:chExt cx="1008" cy="144"/>
                </a:xfrm>
              </p:grpSpPr>
              <p:sp>
                <p:nvSpPr>
                  <p:cNvPr id="232510" name="Arc 62"/>
                  <p:cNvSpPr>
                    <a:spLocks/>
                  </p:cNvSpPr>
                  <p:nvPr/>
                </p:nvSpPr>
                <p:spPr bwMode="auto">
                  <a:xfrm>
                    <a:off x="2880" y="2112"/>
                    <a:ext cx="336" cy="14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2511" name="Arc 63"/>
                  <p:cNvSpPr>
                    <a:spLocks/>
                  </p:cNvSpPr>
                  <p:nvPr/>
                </p:nvSpPr>
                <p:spPr bwMode="auto">
                  <a:xfrm flipH="1">
                    <a:off x="3312" y="2112"/>
                    <a:ext cx="576" cy="14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2512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256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2513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112"/>
                    <a:ext cx="10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" name="Group 66"/>
              <p:cNvGrpSpPr>
                <a:grpSpLocks/>
              </p:cNvGrpSpPr>
              <p:nvPr/>
            </p:nvGrpSpPr>
            <p:grpSpPr bwMode="auto">
              <a:xfrm>
                <a:off x="4433" y="2153"/>
                <a:ext cx="877" cy="153"/>
                <a:chOff x="4433" y="2153"/>
                <a:chExt cx="877" cy="153"/>
              </a:xfrm>
            </p:grpSpPr>
            <p:sp>
              <p:nvSpPr>
                <p:cNvPr id="232515" name="Rectangle 67"/>
                <p:cNvSpPr>
                  <a:spLocks noChangeArrowheads="1"/>
                </p:cNvSpPr>
                <p:nvPr/>
              </p:nvSpPr>
              <p:spPr bwMode="auto">
                <a:xfrm flipV="1">
                  <a:off x="4473" y="2159"/>
                  <a:ext cx="837" cy="147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" name="Group 68"/>
                <p:cNvGrpSpPr>
                  <a:grpSpLocks/>
                </p:cNvGrpSpPr>
                <p:nvPr/>
              </p:nvGrpSpPr>
              <p:grpSpPr bwMode="auto">
                <a:xfrm flipV="1">
                  <a:off x="4433" y="2153"/>
                  <a:ext cx="877" cy="147"/>
                  <a:chOff x="2880" y="2112"/>
                  <a:chExt cx="1008" cy="144"/>
                </a:xfrm>
              </p:grpSpPr>
              <p:sp>
                <p:nvSpPr>
                  <p:cNvPr id="232517" name="Arc 69"/>
                  <p:cNvSpPr>
                    <a:spLocks/>
                  </p:cNvSpPr>
                  <p:nvPr/>
                </p:nvSpPr>
                <p:spPr bwMode="auto">
                  <a:xfrm>
                    <a:off x="2880" y="2112"/>
                    <a:ext cx="336" cy="14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2518" name="Arc 70"/>
                  <p:cNvSpPr>
                    <a:spLocks/>
                  </p:cNvSpPr>
                  <p:nvPr/>
                </p:nvSpPr>
                <p:spPr bwMode="auto">
                  <a:xfrm flipH="1">
                    <a:off x="3312" y="2112"/>
                    <a:ext cx="576" cy="14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2519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256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2520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112"/>
                    <a:ext cx="10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32521" name="Rectangle 73"/>
            <p:cNvSpPr>
              <a:spLocks noChangeArrowheads="1"/>
            </p:cNvSpPr>
            <p:nvPr/>
          </p:nvSpPr>
          <p:spPr bwMode="auto">
            <a:xfrm>
              <a:off x="3410" y="1941"/>
              <a:ext cx="554" cy="104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522" name="Rectangle 74"/>
            <p:cNvSpPr>
              <a:spLocks noChangeArrowheads="1"/>
            </p:cNvSpPr>
            <p:nvPr/>
          </p:nvSpPr>
          <p:spPr bwMode="auto">
            <a:xfrm>
              <a:off x="3410" y="2149"/>
              <a:ext cx="554" cy="104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523" name="Rectangle 75"/>
            <p:cNvSpPr>
              <a:spLocks noChangeArrowheads="1"/>
            </p:cNvSpPr>
            <p:nvPr/>
          </p:nvSpPr>
          <p:spPr bwMode="auto">
            <a:xfrm>
              <a:off x="4014" y="2045"/>
              <a:ext cx="554" cy="104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524" name="Line 76"/>
            <p:cNvSpPr>
              <a:spLocks noChangeShapeType="1"/>
            </p:cNvSpPr>
            <p:nvPr/>
          </p:nvSpPr>
          <p:spPr bwMode="auto">
            <a:xfrm>
              <a:off x="3097" y="2097"/>
              <a:ext cx="96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525" name="Line 77"/>
            <p:cNvSpPr>
              <a:spLocks noChangeShapeType="1"/>
            </p:cNvSpPr>
            <p:nvPr/>
          </p:nvSpPr>
          <p:spPr bwMode="auto">
            <a:xfrm flipV="1">
              <a:off x="4115" y="1941"/>
              <a:ext cx="655" cy="1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526" name="Line 78"/>
            <p:cNvSpPr>
              <a:spLocks noChangeShapeType="1"/>
            </p:cNvSpPr>
            <p:nvPr/>
          </p:nvSpPr>
          <p:spPr bwMode="auto">
            <a:xfrm>
              <a:off x="4770" y="1941"/>
              <a:ext cx="654" cy="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527" name="Text Box 79"/>
            <p:cNvSpPr txBox="1">
              <a:spLocks noChangeArrowheads="1"/>
            </p:cNvSpPr>
            <p:nvPr/>
          </p:nvSpPr>
          <p:spPr bwMode="auto">
            <a:xfrm>
              <a:off x="4012" y="1870"/>
              <a:ext cx="385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latin typeface="Times New Roman" pitchFamily="18" charset="0"/>
                </a:rPr>
                <a:t>Target</a:t>
              </a:r>
            </a:p>
          </p:txBody>
        </p:sp>
        <p:sp>
          <p:nvSpPr>
            <p:cNvPr id="232528" name="Text Box 80"/>
            <p:cNvSpPr txBox="1">
              <a:spLocks noChangeArrowheads="1"/>
            </p:cNvSpPr>
            <p:nvPr/>
          </p:nvSpPr>
          <p:spPr bwMode="auto">
            <a:xfrm>
              <a:off x="4602" y="1692"/>
              <a:ext cx="327" cy="1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latin typeface="Times New Roman" pitchFamily="18" charset="0"/>
                </a:rPr>
                <a:t>Horn</a:t>
              </a:r>
            </a:p>
          </p:txBody>
        </p:sp>
        <p:sp>
          <p:nvSpPr>
            <p:cNvPr id="232529" name="Text Box 81"/>
            <p:cNvSpPr txBox="1">
              <a:spLocks noChangeArrowheads="1"/>
            </p:cNvSpPr>
            <p:nvPr/>
          </p:nvSpPr>
          <p:spPr bwMode="auto">
            <a:xfrm>
              <a:off x="3472" y="1750"/>
              <a:ext cx="374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latin typeface="Times New Roman" pitchFamily="18" charset="0"/>
                </a:rPr>
                <a:t>Baffle</a:t>
              </a:r>
            </a:p>
          </p:txBody>
        </p:sp>
        <p:sp>
          <p:nvSpPr>
            <p:cNvPr id="232530" name="Text Box 82"/>
            <p:cNvSpPr txBox="1">
              <a:spLocks noChangeArrowheads="1"/>
            </p:cNvSpPr>
            <p:nvPr/>
          </p:nvSpPr>
          <p:spPr bwMode="auto">
            <a:xfrm>
              <a:off x="3110" y="1879"/>
              <a:ext cx="178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232531" name="Text Box 83"/>
            <p:cNvSpPr txBox="1">
              <a:spLocks noChangeArrowheads="1"/>
            </p:cNvSpPr>
            <p:nvPr/>
          </p:nvSpPr>
          <p:spPr bwMode="auto">
            <a:xfrm>
              <a:off x="5290" y="1950"/>
              <a:ext cx="18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Symbol" pitchFamily="18" charset="2"/>
                </a:rPr>
                <a:t>p</a:t>
              </a:r>
            </a:p>
          </p:txBody>
        </p:sp>
      </p:grp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PASI neutrino requirements - Phil Adamson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5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Need beam-based alignment to be sure of what you’ve got</a:t>
            </a:r>
          </a:p>
          <a:p>
            <a:pPr lvl="1"/>
            <a:r>
              <a:rPr lang="en-US" dirty="0" err="1" smtClean="0"/>
              <a:t>NuMI</a:t>
            </a:r>
            <a:r>
              <a:rPr lang="en-US" dirty="0" smtClean="0"/>
              <a:t> target hall moves when shielding blocks are installed</a:t>
            </a:r>
          </a:p>
          <a:p>
            <a:pPr lvl="1"/>
            <a:r>
              <a:rPr lang="en-US" dirty="0" smtClean="0"/>
              <a:t>Thermal motion</a:t>
            </a:r>
          </a:p>
          <a:p>
            <a:r>
              <a:rPr lang="en-US" dirty="0" smtClean="0"/>
              <a:t>Target, horns need features that can be located with beam scan</a:t>
            </a:r>
          </a:p>
          <a:p>
            <a:pPr lvl="1"/>
            <a:r>
              <a:rPr lang="en-US" dirty="0" smtClean="0"/>
              <a:t>Monitoring alignment whilst running would be great</a:t>
            </a:r>
          </a:p>
          <a:p>
            <a:pPr lvl="1"/>
            <a:r>
              <a:rPr lang="en-US" dirty="0" err="1" smtClean="0"/>
              <a:t>Hylen</a:t>
            </a:r>
            <a:r>
              <a:rPr lang="en-US" dirty="0" smtClean="0"/>
              <a:t> thermometer for </a:t>
            </a:r>
            <a:r>
              <a:rPr lang="en-US" dirty="0" err="1" smtClean="0"/>
              <a:t>NOvA</a:t>
            </a:r>
            <a:r>
              <a:rPr lang="en-US" dirty="0" smtClean="0"/>
              <a:t> – will it survive 2MW?</a:t>
            </a:r>
            <a:endParaRPr lang="en-US" dirty="0"/>
          </a:p>
          <a:p>
            <a:r>
              <a:rPr lang="en-US" dirty="0" smtClean="0"/>
              <a:t>Particle yields must be insensitive to natural variation in proton beam position</a:t>
            </a:r>
          </a:p>
          <a:p>
            <a:pPr lvl="1"/>
            <a:r>
              <a:rPr lang="en-US" dirty="0" smtClean="0"/>
              <a:t>Machine dependent</a:t>
            </a:r>
          </a:p>
          <a:p>
            <a:pPr lvl="1"/>
            <a:r>
              <a:rPr lang="en-US" dirty="0" err="1" smtClean="0"/>
              <a:t>NuMI</a:t>
            </a:r>
            <a:r>
              <a:rPr lang="en-US" dirty="0" smtClean="0"/>
              <a:t> has 100um RMS</a:t>
            </a:r>
          </a:p>
          <a:p>
            <a:r>
              <a:rPr lang="en-US" dirty="0" smtClean="0"/>
              <a:t>“Insensitive” is a function  of the accuracy of the measurement</a:t>
            </a:r>
          </a:p>
          <a:p>
            <a:pPr lvl="1"/>
            <a:r>
              <a:rPr lang="en-US" dirty="0" smtClean="0"/>
              <a:t>Issue for balls?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PASI neutrino requirements - Phil Adamson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7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Proton beam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know/measure beam sigma</a:t>
            </a:r>
          </a:p>
          <a:p>
            <a:pPr lvl="1"/>
            <a:r>
              <a:rPr lang="en-US" dirty="0" smtClean="0"/>
              <a:t>Variations greater than 100um are bad</a:t>
            </a:r>
          </a:p>
          <a:p>
            <a:r>
              <a:rPr lang="en-US" dirty="0" err="1" smtClean="0"/>
              <a:t>NuMI</a:t>
            </a:r>
            <a:r>
              <a:rPr lang="en-US" dirty="0" smtClean="0"/>
              <a:t> has Ti SEM wires/foils</a:t>
            </a:r>
          </a:p>
          <a:p>
            <a:pPr lvl="1"/>
            <a:r>
              <a:rPr lang="en-US" dirty="0" smtClean="0"/>
              <a:t>Won’t work for 2MW</a:t>
            </a:r>
          </a:p>
          <a:p>
            <a:r>
              <a:rPr lang="en-US" dirty="0" smtClean="0"/>
              <a:t>Will carbon </a:t>
            </a:r>
            <a:r>
              <a:rPr lang="en-US" dirty="0" err="1" smtClean="0"/>
              <a:t>fibre</a:t>
            </a:r>
            <a:r>
              <a:rPr lang="en-US" dirty="0" smtClean="0"/>
              <a:t> survive?</a:t>
            </a:r>
          </a:p>
          <a:p>
            <a:r>
              <a:rPr lang="en-US" dirty="0" smtClean="0"/>
              <a:t>Electron beam?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PASI neutrino requirements - Phil Adamson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8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your target?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mentioned, need target &amp; horn model to extrapolate from near to far detector</a:t>
            </a:r>
          </a:p>
          <a:p>
            <a:pPr lvl="1"/>
            <a:r>
              <a:rPr lang="en-US" dirty="0" smtClean="0"/>
              <a:t>Target has to be the same from pulse to pulse</a:t>
            </a:r>
          </a:p>
          <a:p>
            <a:pPr lvl="2"/>
            <a:r>
              <a:rPr lang="en-US" dirty="0" smtClean="0"/>
              <a:t>Different from </a:t>
            </a:r>
            <a:r>
              <a:rPr lang="en-US" dirty="0" err="1" smtClean="0"/>
              <a:t>pbar</a:t>
            </a:r>
            <a:r>
              <a:rPr lang="en-US" dirty="0" smtClean="0"/>
              <a:t> or </a:t>
            </a:r>
            <a:r>
              <a:rPr lang="en-US" dirty="0" err="1" smtClean="0"/>
              <a:t>muon</a:t>
            </a:r>
            <a:r>
              <a:rPr lang="en-US" dirty="0" smtClean="0"/>
              <a:t> production target, where you don’t care too much exactly what comes out</a:t>
            </a:r>
          </a:p>
          <a:p>
            <a:pPr lvl="2"/>
            <a:r>
              <a:rPr lang="en-US" dirty="0" smtClean="0"/>
              <a:t>For neutrino beam, the target is part of the physics of the experiment</a:t>
            </a:r>
          </a:p>
          <a:p>
            <a:pPr lvl="2"/>
            <a:r>
              <a:rPr lang="en-US" dirty="0" smtClean="0"/>
              <a:t>Difficult to use liquid or powder target for this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PASI neutrino requirements - Phil Adamson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2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295400"/>
            <a:ext cx="9144000" cy="510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2000" dirty="0" err="1" smtClean="0"/>
              <a:t>NuMI</a:t>
            </a:r>
            <a:r>
              <a:rPr lang="en-US" altLang="en-US" sz="2000" dirty="0" smtClean="0"/>
              <a:t> 2</a:t>
            </a:r>
            <a:r>
              <a:rPr lang="en-US" altLang="en-US" sz="2000" baseline="30000" dirty="0" smtClean="0"/>
              <a:t>nd</a:t>
            </a:r>
            <a:r>
              <a:rPr lang="en-US" altLang="en-US" sz="2000" dirty="0" smtClean="0"/>
              <a:t> target depletion  ( ZXF-5Q amorphous graphite )</a:t>
            </a:r>
            <a:br>
              <a:rPr lang="en-US" altLang="en-US" sz="2000" dirty="0" smtClean="0"/>
            </a:br>
            <a:r>
              <a:rPr lang="en-US" altLang="en-US" sz="2000" i="1" dirty="0" smtClean="0"/>
              <a:t>NT-02 replaced when spectrum shift became too large.</a:t>
            </a:r>
            <a:endParaRPr lang="en-US" sz="2000" i="1" dirty="0"/>
          </a:p>
        </p:txBody>
      </p:sp>
      <p:pic>
        <p:nvPicPr>
          <p:cNvPr id="7" name="Picture 16" descr="energySpectrum_RunIIandIII_BinFit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2286000"/>
            <a:ext cx="8839200" cy="3806825"/>
          </a:xfrm>
          <a:prstGeom prst="rect">
            <a:avLst/>
          </a:prstGeom>
          <a:noFill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14400" y="1676400"/>
            <a:ext cx="708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Decrease as expected when decay pipe changed from vacuum to helium fill</a:t>
            </a: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3505200" y="1981200"/>
            <a:ext cx="0" cy="1219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3733800" y="2209800"/>
            <a:ext cx="0" cy="11430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3886200" y="2514600"/>
            <a:ext cx="0" cy="914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200400" y="4648200"/>
            <a:ext cx="26812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Each point in energy bin</a:t>
            </a:r>
          </a:p>
          <a:p>
            <a:r>
              <a:rPr lang="en-US" sz="1600"/>
              <a:t> represents ~ 1 month running,</a:t>
            </a:r>
          </a:p>
          <a:p>
            <a:r>
              <a:rPr lang="en-US" sz="1600"/>
              <a:t>   time from 9/2006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838200" y="1295400"/>
            <a:ext cx="7299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Gradual decrease in neutrino rate attributed to target radiation damage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838200" y="1981200"/>
            <a:ext cx="6642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                                                  </a:t>
            </a:r>
            <a:r>
              <a:rPr lang="en-US">
                <a:solidFill>
                  <a:srgbClr val="009900"/>
                </a:solidFill>
              </a:rPr>
              <a:t>No change when horn 1 was replaced</a:t>
            </a:r>
          </a:p>
          <a:p>
            <a:r>
              <a:rPr lang="en-US"/>
              <a:t>                                                     </a:t>
            </a:r>
            <a:r>
              <a:rPr lang="en-US">
                <a:solidFill>
                  <a:schemeClr val="accent1"/>
                </a:solidFill>
              </a:rPr>
              <a:t>No change when horn 2 was replaced</a:t>
            </a:r>
            <a:endParaRPr lang="en-US">
              <a:solidFill>
                <a:srgbClr val="FF9900"/>
              </a:solidFill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019800" y="5638800"/>
            <a:ext cx="26597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Spectrum recovered when</a:t>
            </a:r>
          </a:p>
          <a:p>
            <a:r>
              <a:rPr lang="en-US" dirty="0">
                <a:solidFill>
                  <a:srgbClr val="FF3300"/>
                </a:solidFill>
              </a:rPr>
              <a:t>  </a:t>
            </a:r>
            <a:r>
              <a:rPr lang="en-US" dirty="0" smtClean="0">
                <a:solidFill>
                  <a:srgbClr val="FF3300"/>
                </a:solidFill>
              </a:rPr>
              <a:t>new target was inserted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PASI neutrino requirements - Phil Adamson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1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Anatomy of a </a:t>
            </a:r>
            <a:r>
              <a:rPr lang="en-US" dirty="0" smtClean="0"/>
              <a:t>neutrino beam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303487"/>
            <a:ext cx="4572000" cy="319355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Primary proton bea</a:t>
            </a:r>
            <a:r>
              <a:rPr lang="en-US" dirty="0" smtClean="0"/>
              <a:t>m</a:t>
            </a:r>
            <a:endParaRPr lang="en-US" dirty="0"/>
          </a:p>
          <a:p>
            <a:pPr lvl="1"/>
            <a:r>
              <a:rPr lang="en-US" dirty="0" smtClean="0"/>
              <a:t>Beam window</a:t>
            </a:r>
          </a:p>
          <a:p>
            <a:r>
              <a:rPr lang="en-US" dirty="0" smtClean="0"/>
              <a:t>Target</a:t>
            </a:r>
          </a:p>
          <a:p>
            <a:pPr lvl="1"/>
            <a:r>
              <a:rPr lang="en-US" dirty="0" smtClean="0"/>
              <a:t>Produce </a:t>
            </a:r>
            <a:r>
              <a:rPr lang="el-GR" dirty="0" smtClean="0"/>
              <a:t>π</a:t>
            </a:r>
            <a:r>
              <a:rPr lang="en-US" dirty="0" smtClean="0"/>
              <a:t>,K</a:t>
            </a:r>
          </a:p>
          <a:p>
            <a:r>
              <a:rPr lang="en-US" dirty="0" smtClean="0"/>
              <a:t>Focusing elements</a:t>
            </a:r>
          </a:p>
          <a:p>
            <a:pPr lvl="1"/>
            <a:r>
              <a:rPr lang="en-US" dirty="0" smtClean="0"/>
              <a:t>Horns sign-select </a:t>
            </a:r>
            <a:r>
              <a:rPr lang="en-US" dirty="0" err="1" smtClean="0"/>
              <a:t>pions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 neutrino requirements - Phil Adamson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9991" y="4188618"/>
            <a:ext cx="8855410" cy="2440782"/>
            <a:chOff x="231775" y="4154488"/>
            <a:chExt cx="8912225" cy="2473325"/>
          </a:xfrm>
        </p:grpSpPr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6538913" y="4487863"/>
              <a:ext cx="2605087" cy="1577975"/>
              <a:chOff x="6538625" y="4487631"/>
              <a:chExt cx="2605375" cy="1578820"/>
            </a:xfrm>
          </p:grpSpPr>
          <p:sp>
            <p:nvSpPr>
              <p:cNvPr id="37" name="Rectangle 36"/>
              <p:cNvSpPr/>
              <p:nvPr/>
            </p:nvSpPr>
            <p:spPr bwMode="auto">
              <a:xfrm>
                <a:off x="6667226" y="4487631"/>
                <a:ext cx="2476774" cy="1578820"/>
              </a:xfrm>
              <a:prstGeom prst="rect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bg2">
                      <a:lumMod val="75000"/>
                    </a:schemeClr>
                  </a:gs>
                  <a:gs pos="66000">
                    <a:schemeClr val="bg2">
                      <a:lumMod val="20000"/>
                      <a:lumOff val="80000"/>
                    </a:scheme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 bwMode="auto">
              <a:xfrm>
                <a:off x="6538625" y="4513045"/>
                <a:ext cx="300070" cy="152799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bg2">
                      <a:lumMod val="75000"/>
                    </a:schemeClr>
                  </a:gs>
                  <a:gs pos="42000">
                    <a:schemeClr val="bg1"/>
                  </a:gs>
                </a:gsLst>
                <a:lin ang="16200000" scaled="0"/>
                <a:tileRect/>
              </a:gradFill>
              <a:ln w="50800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</p:grpSp>
        <p:pic>
          <p:nvPicPr>
            <p:cNvPr id="10" name="Picture 4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8414" r="1350" b="40710"/>
            <a:stretch>
              <a:fillRect/>
            </a:stretch>
          </p:blipFill>
          <p:spPr bwMode="auto">
            <a:xfrm>
              <a:off x="1016000" y="4705350"/>
              <a:ext cx="1636713" cy="11223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1" name="Picture 4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13" t="33955" b="29608"/>
            <a:stretch>
              <a:fillRect/>
            </a:stretch>
          </p:blipFill>
          <p:spPr bwMode="auto">
            <a:xfrm>
              <a:off x="3578225" y="4706938"/>
              <a:ext cx="2470150" cy="11398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2" name="Line 50"/>
            <p:cNvSpPr>
              <a:spLocks noChangeShapeType="1"/>
            </p:cNvSpPr>
            <p:nvPr/>
          </p:nvSpPr>
          <p:spPr bwMode="auto">
            <a:xfrm flipV="1">
              <a:off x="1293813" y="5249863"/>
              <a:ext cx="6334125" cy="0"/>
            </a:xfrm>
            <a:prstGeom prst="line">
              <a:avLst/>
            </a:prstGeom>
            <a:noFill/>
            <a:ln w="1908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Text Box 53"/>
            <p:cNvSpPr txBox="1">
              <a:spLocks noChangeArrowheads="1"/>
            </p:cNvSpPr>
            <p:nvPr/>
          </p:nvSpPr>
          <p:spPr bwMode="auto">
            <a:xfrm>
              <a:off x="2960688" y="4789488"/>
              <a:ext cx="317500" cy="2905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84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i="1">
                  <a:solidFill>
                    <a:srgbClr val="0000FF"/>
                  </a:solidFill>
                  <a:latin typeface="Times New Roman" charset="0"/>
                  <a:ea typeface="Bitstream Vera Sans" charset="0"/>
                  <a:cs typeface="Bitstream Vera Sans" charset="0"/>
                </a:rPr>
                <a:t>π</a:t>
              </a:r>
              <a:r>
                <a:rPr lang="en-GB" i="1" baseline="33000">
                  <a:solidFill>
                    <a:srgbClr val="0000FF"/>
                  </a:solidFill>
                  <a:latin typeface="Times New Roman" charset="0"/>
                  <a:ea typeface="Bitstream Vera Sans" charset="0"/>
                  <a:cs typeface="Bitstream Vera Sans" charset="0"/>
                </a:rPr>
                <a:t>-</a:t>
              </a:r>
            </a:p>
          </p:txBody>
        </p:sp>
        <p:sp>
          <p:nvSpPr>
            <p:cNvPr id="14" name="Text Box 54"/>
            <p:cNvSpPr txBox="1">
              <a:spLocks noChangeArrowheads="1"/>
            </p:cNvSpPr>
            <p:nvPr/>
          </p:nvSpPr>
          <p:spPr bwMode="auto">
            <a:xfrm>
              <a:off x="2908300" y="5565775"/>
              <a:ext cx="342900" cy="2571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84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i="1">
                  <a:solidFill>
                    <a:srgbClr val="FF0000"/>
                  </a:solidFill>
                  <a:latin typeface="Times New Roman" charset="0"/>
                  <a:ea typeface="Bitstream Vera Sans" charset="0"/>
                  <a:cs typeface="Bitstream Vera Sans" charset="0"/>
                </a:rPr>
                <a:t>π</a:t>
              </a:r>
              <a:r>
                <a:rPr lang="en-GB" i="1" baseline="33000">
                  <a:solidFill>
                    <a:srgbClr val="FF0000"/>
                  </a:solidFill>
                  <a:latin typeface="Times New Roman" charset="0"/>
                  <a:ea typeface="Bitstream Vera Sans" charset="0"/>
                  <a:cs typeface="Bitstream Vera Sans" charset="0"/>
                </a:rPr>
                <a:t>+</a:t>
              </a:r>
            </a:p>
          </p:txBody>
        </p:sp>
        <p:sp>
          <p:nvSpPr>
            <p:cNvPr id="15" name="Right Arrow 55"/>
            <p:cNvSpPr>
              <a:spLocks noChangeArrowheads="1"/>
            </p:cNvSpPr>
            <p:nvPr/>
          </p:nvSpPr>
          <p:spPr bwMode="auto">
            <a:xfrm>
              <a:off x="231775" y="5156200"/>
              <a:ext cx="771525" cy="173038"/>
            </a:xfrm>
            <a:prstGeom prst="rightArrow">
              <a:avLst>
                <a:gd name="adj1" fmla="val 50000"/>
                <a:gd name="adj2" fmla="val 49541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16" name="TextBox 62"/>
            <p:cNvSpPr txBox="1">
              <a:spLocks noChangeArrowheads="1"/>
            </p:cNvSpPr>
            <p:nvPr/>
          </p:nvSpPr>
          <p:spPr bwMode="auto">
            <a:xfrm>
              <a:off x="246063" y="4279900"/>
              <a:ext cx="1041400" cy="374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dirty="0">
                  <a:ea typeface="Euphemia UCAS" charset="0"/>
                  <a:cs typeface="Calibri" pitchFamily="34" charset="0"/>
                </a:rPr>
                <a:t>Target</a:t>
              </a:r>
            </a:p>
          </p:txBody>
        </p:sp>
        <p:sp>
          <p:nvSpPr>
            <p:cNvPr id="17" name="TextBox 63"/>
            <p:cNvSpPr txBox="1">
              <a:spLocks noChangeArrowheads="1"/>
            </p:cNvSpPr>
            <p:nvPr/>
          </p:nvSpPr>
          <p:spPr bwMode="auto">
            <a:xfrm>
              <a:off x="2282825" y="4260850"/>
              <a:ext cx="1870075" cy="374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dirty="0">
                  <a:ea typeface="Euphemia UCAS" charset="0"/>
                  <a:cs typeface="Euphemia UCAS" charset="0"/>
                </a:rPr>
                <a:t>Focusing Horns</a:t>
              </a:r>
            </a:p>
          </p:txBody>
        </p:sp>
        <p:cxnSp>
          <p:nvCxnSpPr>
            <p:cNvPr id="18" name="Straight Arrow Connector 67"/>
            <p:cNvCxnSpPr>
              <a:cxnSpLocks noChangeShapeType="1"/>
              <a:stCxn id="16" idx="2"/>
            </p:cNvCxnSpPr>
            <p:nvPr/>
          </p:nvCxnSpPr>
          <p:spPr bwMode="auto">
            <a:xfrm>
              <a:off x="766764" y="4654156"/>
              <a:ext cx="503237" cy="529031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9" name="Straight Arrow Connector 68"/>
            <p:cNvCxnSpPr>
              <a:cxnSpLocks noChangeShapeType="1"/>
              <a:stCxn id="17" idx="2"/>
            </p:cNvCxnSpPr>
            <p:nvPr/>
          </p:nvCxnSpPr>
          <p:spPr bwMode="auto">
            <a:xfrm>
              <a:off x="3217863" y="4635107"/>
              <a:ext cx="1158875" cy="213118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0" name="Straight Arrow Connector 71"/>
            <p:cNvCxnSpPr>
              <a:cxnSpLocks noChangeShapeType="1"/>
              <a:stCxn id="17" idx="2"/>
            </p:cNvCxnSpPr>
            <p:nvPr/>
          </p:nvCxnSpPr>
          <p:spPr bwMode="auto">
            <a:xfrm flipH="1">
              <a:off x="2162175" y="4635107"/>
              <a:ext cx="1055688" cy="341706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1" name="Line 65"/>
            <p:cNvSpPr>
              <a:spLocks noChangeShapeType="1"/>
            </p:cNvSpPr>
            <p:nvPr/>
          </p:nvSpPr>
          <p:spPr bwMode="auto">
            <a:xfrm>
              <a:off x="7232650" y="4484688"/>
              <a:ext cx="0" cy="1573212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triangle" w="lg" len="lg"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65"/>
            <p:cNvSpPr>
              <a:spLocks noChangeShapeType="1"/>
            </p:cNvSpPr>
            <p:nvPr/>
          </p:nvSpPr>
          <p:spPr bwMode="auto">
            <a:xfrm flipV="1">
              <a:off x="6657975" y="6211888"/>
              <a:ext cx="2486025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triangle" w="lg" len="lg"/>
              <a:tailEnd type="non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TextBox 79"/>
            <p:cNvSpPr txBox="1">
              <a:spLocks noChangeArrowheads="1"/>
            </p:cNvSpPr>
            <p:nvPr/>
          </p:nvSpPr>
          <p:spPr bwMode="auto">
            <a:xfrm>
              <a:off x="7254875" y="4689475"/>
              <a:ext cx="8715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>
                  <a:ea typeface="Arial" charset="0"/>
                  <a:cs typeface="Arial" charset="0"/>
                </a:rPr>
                <a:t>2 m</a:t>
              </a:r>
            </a:p>
          </p:txBody>
        </p:sp>
        <p:sp>
          <p:nvSpPr>
            <p:cNvPr id="24" name="TextBox 80"/>
            <p:cNvSpPr txBox="1">
              <a:spLocks noChangeArrowheads="1"/>
            </p:cNvSpPr>
            <p:nvPr/>
          </p:nvSpPr>
          <p:spPr bwMode="auto">
            <a:xfrm>
              <a:off x="6904038" y="6257925"/>
              <a:ext cx="1039812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>
                  <a:latin typeface="Euphemia UCAS" charset="0"/>
                  <a:ea typeface="Euphemia UCAS" charset="0"/>
                  <a:cs typeface="Euphemia UCAS" charset="0"/>
                </a:rPr>
                <a:t>675 m</a:t>
              </a:r>
            </a:p>
          </p:txBody>
        </p:sp>
        <p:cxnSp>
          <p:nvCxnSpPr>
            <p:cNvPr id="25" name="Straight Arrow Connector 58"/>
            <p:cNvCxnSpPr>
              <a:cxnSpLocks noChangeShapeType="1"/>
              <a:stCxn id="12" idx="1"/>
            </p:cNvCxnSpPr>
            <p:nvPr/>
          </p:nvCxnSpPr>
          <p:spPr bwMode="auto">
            <a:xfrm rot="16200000" flipH="1">
              <a:off x="8108157" y="4769644"/>
              <a:ext cx="1587" cy="962025"/>
            </a:xfrm>
            <a:prstGeom prst="straightConnector1">
              <a:avLst/>
            </a:prstGeom>
            <a:noFill/>
            <a:ln w="19050">
              <a:solidFill>
                <a:srgbClr val="0000FF"/>
              </a:solidFill>
              <a:prstDash val="sysDash"/>
              <a:round/>
              <a:headEnd/>
              <a:tailEnd type="triangle" w="med" len="med"/>
            </a:ln>
          </p:spPr>
        </p:cxnSp>
        <p:cxnSp>
          <p:nvCxnSpPr>
            <p:cNvPr id="26" name="Straight Arrow Connector 66"/>
            <p:cNvCxnSpPr>
              <a:cxnSpLocks noChangeShapeType="1"/>
            </p:cNvCxnSpPr>
            <p:nvPr/>
          </p:nvCxnSpPr>
          <p:spPr bwMode="auto">
            <a:xfrm rot="5400000" flipH="1" flipV="1">
              <a:off x="8117682" y="4934744"/>
              <a:ext cx="0" cy="960437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</p:spPr>
        </p:cxnSp>
        <p:sp>
          <p:nvSpPr>
            <p:cNvPr id="27" name="Text Box 53"/>
            <p:cNvSpPr txBox="1">
              <a:spLocks noChangeArrowheads="1"/>
            </p:cNvSpPr>
            <p:nvPr/>
          </p:nvSpPr>
          <p:spPr bwMode="auto">
            <a:xfrm>
              <a:off x="8472488" y="4894263"/>
              <a:ext cx="317500" cy="2889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84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i="1">
                  <a:solidFill>
                    <a:srgbClr val="0000FF"/>
                  </a:solidFill>
                  <a:latin typeface="Times New Roman" charset="0"/>
                  <a:ea typeface="Bitstream Vera Sans" charset="0"/>
                  <a:cs typeface="Bitstream Vera Sans" charset="0"/>
                </a:rPr>
                <a:t>ν</a:t>
              </a:r>
              <a:r>
                <a:rPr lang="en-GB" i="1" baseline="-25000">
                  <a:solidFill>
                    <a:srgbClr val="0000FF"/>
                  </a:solidFill>
                  <a:latin typeface="Times New Roman" charset="0"/>
                  <a:ea typeface="Bitstream Vera Sans" charset="0"/>
                  <a:cs typeface="Bitstream Vera Sans" charset="0"/>
                </a:rPr>
                <a:t>μ</a:t>
              </a:r>
            </a:p>
          </p:txBody>
        </p:sp>
        <p:sp>
          <p:nvSpPr>
            <p:cNvPr id="28" name="Text Box 54"/>
            <p:cNvSpPr txBox="1">
              <a:spLocks noChangeArrowheads="1"/>
            </p:cNvSpPr>
            <p:nvPr/>
          </p:nvSpPr>
          <p:spPr bwMode="auto">
            <a:xfrm>
              <a:off x="8399463" y="5414963"/>
              <a:ext cx="342900" cy="2571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84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i="1">
                  <a:solidFill>
                    <a:srgbClr val="FF0000"/>
                  </a:solidFill>
                  <a:latin typeface="Times New Roman" charset="0"/>
                  <a:ea typeface="Bitstream Vera Sans" charset="0"/>
                  <a:cs typeface="Bitstream Vera Sans" charset="0"/>
                </a:rPr>
                <a:t>ν</a:t>
              </a:r>
              <a:r>
                <a:rPr lang="en-US" i="1" baseline="-25000">
                  <a:solidFill>
                    <a:srgbClr val="FF0000"/>
                  </a:solidFill>
                  <a:latin typeface="Times New Roman" charset="0"/>
                  <a:ea typeface="Bitstream Vera Sans" charset="0"/>
                  <a:cs typeface="Bitstream Vera Sans" charset="0"/>
                </a:rPr>
                <a:t>μ</a:t>
              </a:r>
            </a:p>
          </p:txBody>
        </p:sp>
        <p:cxnSp>
          <p:nvCxnSpPr>
            <p:cNvPr id="29" name="Straight Connector 77"/>
            <p:cNvCxnSpPr>
              <a:cxnSpLocks noChangeShapeType="1"/>
            </p:cNvCxnSpPr>
            <p:nvPr/>
          </p:nvCxnSpPr>
          <p:spPr bwMode="auto">
            <a:xfrm rot="10800000">
              <a:off x="8475663" y="4973638"/>
              <a:ext cx="136525" cy="158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</p:cxnSp>
        <p:sp>
          <p:nvSpPr>
            <p:cNvPr id="30" name="Line 65"/>
            <p:cNvSpPr>
              <a:spLocks noChangeShapeType="1"/>
            </p:cNvSpPr>
            <p:nvPr/>
          </p:nvSpPr>
          <p:spPr bwMode="auto">
            <a:xfrm flipV="1">
              <a:off x="1219200" y="6211888"/>
              <a:ext cx="479425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triangle" w="lg" len="lg"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TextBox 86"/>
            <p:cNvSpPr txBox="1">
              <a:spLocks noChangeArrowheads="1"/>
            </p:cNvSpPr>
            <p:nvPr/>
          </p:nvSpPr>
          <p:spPr bwMode="auto">
            <a:xfrm>
              <a:off x="3203575" y="6257925"/>
              <a:ext cx="10398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>
                  <a:latin typeface="Euphemia UCAS" charset="0"/>
                  <a:ea typeface="Euphemia UCAS" charset="0"/>
                  <a:cs typeface="Euphemia UCAS" charset="0"/>
                </a:rPr>
                <a:t>15 m</a:t>
              </a:r>
            </a:p>
          </p:txBody>
        </p:sp>
        <p:sp>
          <p:nvSpPr>
            <p:cNvPr id="32" name="Line 65"/>
            <p:cNvSpPr>
              <a:spLocks noChangeShapeType="1"/>
            </p:cNvSpPr>
            <p:nvPr/>
          </p:nvSpPr>
          <p:spPr bwMode="auto">
            <a:xfrm flipV="1">
              <a:off x="6013450" y="6218238"/>
              <a:ext cx="636588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triangle" w="lg" len="lg"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TextBox 88"/>
            <p:cNvSpPr txBox="1">
              <a:spLocks noChangeArrowheads="1"/>
            </p:cNvSpPr>
            <p:nvPr/>
          </p:nvSpPr>
          <p:spPr bwMode="auto">
            <a:xfrm>
              <a:off x="5843588" y="6256338"/>
              <a:ext cx="10414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>
                  <a:latin typeface="Euphemia UCAS" charset="0"/>
                  <a:ea typeface="Euphemia UCAS" charset="0"/>
                  <a:cs typeface="Euphemia UCAS" charset="0"/>
                </a:rPr>
                <a:t>30 m</a:t>
              </a:r>
            </a:p>
          </p:txBody>
        </p:sp>
        <p:sp>
          <p:nvSpPr>
            <p:cNvPr id="34" name="Freeform 43"/>
            <p:cNvSpPr>
              <a:spLocks noChangeArrowheads="1"/>
            </p:cNvSpPr>
            <p:nvPr/>
          </p:nvSpPr>
          <p:spPr bwMode="auto">
            <a:xfrm>
              <a:off x="1306513" y="5233988"/>
              <a:ext cx="6323012" cy="317500"/>
            </a:xfrm>
            <a:custGeom>
              <a:avLst/>
              <a:gdLst>
                <a:gd name="T0" fmla="*/ 0 w 6322785"/>
                <a:gd name="T1" fmla="*/ 0 h 317501"/>
                <a:gd name="T2" fmla="*/ 1479703 w 6322785"/>
                <a:gd name="T3" fmla="*/ 281195 h 317501"/>
                <a:gd name="T4" fmla="*/ 4965631 w 6322785"/>
                <a:gd name="T5" fmla="*/ 217695 h 317501"/>
                <a:gd name="T6" fmla="*/ 6327325 w 6322785"/>
                <a:gd name="T7" fmla="*/ 181409 h 3175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22785"/>
                <a:gd name="T13" fmla="*/ 0 h 317501"/>
                <a:gd name="T14" fmla="*/ 6322785 w 6322785"/>
                <a:gd name="T15" fmla="*/ 317501 h 3175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22785" h="317501">
                  <a:moveTo>
                    <a:pt x="0" y="0"/>
                  </a:moveTo>
                  <a:cubicBezTo>
                    <a:pt x="325815" y="122464"/>
                    <a:pt x="651631" y="244929"/>
                    <a:pt x="1478643" y="281215"/>
                  </a:cubicBezTo>
                  <a:cubicBezTo>
                    <a:pt x="2305655" y="317501"/>
                    <a:pt x="4962071" y="217715"/>
                    <a:pt x="4962071" y="217715"/>
                  </a:cubicBezTo>
                  <a:lnTo>
                    <a:pt x="6322785" y="181429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35" name="Freeform 55"/>
            <p:cNvSpPr>
              <a:spLocks noChangeArrowheads="1"/>
            </p:cNvSpPr>
            <p:nvPr/>
          </p:nvSpPr>
          <p:spPr bwMode="auto">
            <a:xfrm>
              <a:off x="1316038" y="4154488"/>
              <a:ext cx="4598987" cy="1079500"/>
            </a:xfrm>
            <a:custGeom>
              <a:avLst/>
              <a:gdLst>
                <a:gd name="T0" fmla="*/ 0 w 4599214"/>
                <a:gd name="T1" fmla="*/ 1079500 h 1079500"/>
                <a:gd name="T2" fmla="*/ 3072174 w 4599214"/>
                <a:gd name="T3" fmla="*/ 752929 h 1079500"/>
                <a:gd name="T4" fmla="*/ 4594674 w 4599214"/>
                <a:gd name="T5" fmla="*/ 0 h 1079500"/>
                <a:gd name="T6" fmla="*/ 0 60000 65536"/>
                <a:gd name="T7" fmla="*/ 0 60000 65536"/>
                <a:gd name="T8" fmla="*/ 0 60000 65536"/>
                <a:gd name="T9" fmla="*/ 0 w 4599214"/>
                <a:gd name="T10" fmla="*/ 0 h 1079500"/>
                <a:gd name="T11" fmla="*/ 4599214 w 4599214"/>
                <a:gd name="T12" fmla="*/ 1079500 h 10795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99214" h="1079500">
                  <a:moveTo>
                    <a:pt x="0" y="1079500"/>
                  </a:moveTo>
                  <a:cubicBezTo>
                    <a:pt x="1154339" y="1006173"/>
                    <a:pt x="2308678" y="932846"/>
                    <a:pt x="3075214" y="752929"/>
                  </a:cubicBezTo>
                  <a:cubicBezTo>
                    <a:pt x="3841750" y="573012"/>
                    <a:pt x="4345214" y="122464"/>
                    <a:pt x="4599214" y="0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36" name="Right Arrow 55"/>
            <p:cNvSpPr>
              <a:spLocks noChangeArrowheads="1"/>
            </p:cNvSpPr>
            <p:nvPr/>
          </p:nvSpPr>
          <p:spPr bwMode="auto">
            <a:xfrm>
              <a:off x="231775" y="5156200"/>
              <a:ext cx="771525" cy="173038"/>
            </a:xfrm>
            <a:prstGeom prst="rightArrow">
              <a:avLst>
                <a:gd name="adj1" fmla="val 50000"/>
                <a:gd name="adj2" fmla="val 49541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</p:grpSp>
      <p:sp>
        <p:nvSpPr>
          <p:cNvPr id="41" name="TextBox 62"/>
          <p:cNvSpPr txBox="1">
            <a:spLocks noChangeArrowheads="1"/>
          </p:cNvSpPr>
          <p:nvPr/>
        </p:nvSpPr>
        <p:spPr bwMode="auto">
          <a:xfrm>
            <a:off x="74188" y="5432508"/>
            <a:ext cx="11450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dirty="0" smtClean="0">
                <a:ea typeface="Euphemia UCAS" charset="0"/>
                <a:cs typeface="Euphemia UCAS" charset="0"/>
              </a:rPr>
              <a:t>120 </a:t>
            </a:r>
            <a:r>
              <a:rPr lang="en-US" sz="1800" dirty="0" err="1" smtClean="0">
                <a:ea typeface="Euphemia UCAS" charset="0"/>
                <a:cs typeface="Euphemia UCAS" charset="0"/>
              </a:rPr>
              <a:t>GeV</a:t>
            </a:r>
            <a:r>
              <a:rPr lang="en-US" sz="1800" dirty="0" smtClean="0">
                <a:ea typeface="Euphemia UCAS" charset="0"/>
                <a:cs typeface="Euphemia UCAS" charset="0"/>
              </a:rPr>
              <a:t> protons</a:t>
            </a:r>
            <a:endParaRPr lang="en-US" sz="1800" dirty="0">
              <a:ea typeface="Euphemia UCAS" charset="0"/>
              <a:cs typeface="Euphemia UCAS" charset="0"/>
            </a:endParaRP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4343400" y="1302241"/>
            <a:ext cx="4572000" cy="31935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Decay volume</a:t>
            </a:r>
          </a:p>
          <a:p>
            <a:pPr lvl="1"/>
            <a:r>
              <a:rPr lang="el-GR" dirty="0" smtClean="0"/>
              <a:t>π</a:t>
            </a:r>
            <a:r>
              <a:rPr lang="en-US" baseline="30000" dirty="0" smtClean="0"/>
              <a:t>+</a:t>
            </a:r>
            <a:r>
              <a:rPr lang="en-US" dirty="0" smtClean="0"/>
              <a:t> -&gt; µ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l-GR" dirty="0" smtClean="0"/>
              <a:t>ν</a:t>
            </a:r>
            <a:r>
              <a:rPr lang="el-GR" baseline="-25000" dirty="0" smtClean="0"/>
              <a:t>µ</a:t>
            </a:r>
            <a:r>
              <a:rPr lang="en-US" dirty="0" smtClean="0"/>
              <a:t>  </a:t>
            </a:r>
          </a:p>
          <a:p>
            <a:r>
              <a:rPr lang="en-US" dirty="0" smtClean="0"/>
              <a:t>Beam Absorber</a:t>
            </a:r>
          </a:p>
          <a:p>
            <a:pPr lvl="1"/>
            <a:r>
              <a:rPr lang="en-US" dirty="0" smtClean="0"/>
              <a:t>Absorb hadrons</a:t>
            </a:r>
          </a:p>
          <a:p>
            <a:r>
              <a:rPr lang="en-US" dirty="0" err="1" smtClean="0"/>
              <a:t>Muons</a:t>
            </a:r>
            <a:r>
              <a:rPr lang="en-US" dirty="0" smtClean="0"/>
              <a:t> range out in rock</a:t>
            </a:r>
          </a:p>
          <a:p>
            <a:pPr lvl="1"/>
            <a:r>
              <a:rPr lang="en-US" dirty="0" smtClean="0"/>
              <a:t>Neutrinos left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13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your target?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NuMI</a:t>
            </a:r>
            <a:r>
              <a:rPr lang="en-US" dirty="0" smtClean="0"/>
              <a:t> observed radiation damage to the graphite of target NT02 (change in neutrino yield)</a:t>
            </a:r>
          </a:p>
          <a:p>
            <a:r>
              <a:rPr lang="en-US" dirty="0" smtClean="0"/>
              <a:t>Effect </a:t>
            </a:r>
            <a:r>
              <a:rPr lang="en-US" dirty="0" err="1" smtClean="0"/>
              <a:t>modelled</a:t>
            </a:r>
            <a:r>
              <a:rPr lang="en-US" dirty="0" smtClean="0"/>
              <a:t> by removing target fins in MC at maximum </a:t>
            </a:r>
            <a:r>
              <a:rPr lang="en-US" dirty="0" err="1" smtClean="0"/>
              <a:t>dpa</a:t>
            </a:r>
            <a:r>
              <a:rPr lang="en-US" dirty="0" smtClean="0"/>
              <a:t> from MARS model</a:t>
            </a:r>
          </a:p>
          <a:p>
            <a:r>
              <a:rPr lang="en-US" dirty="0" err="1" smtClean="0"/>
              <a:t>NuMI</a:t>
            </a:r>
            <a:r>
              <a:rPr lang="en-US" dirty="0" smtClean="0"/>
              <a:t> coped with a loss of yield of 10% with a much better than 1% effect on Near -&gt; Far extrapolation</a:t>
            </a:r>
          </a:p>
          <a:p>
            <a:r>
              <a:rPr lang="en-US" dirty="0" smtClean="0"/>
              <a:t>Would prefer to replace a target before it got to that state</a:t>
            </a:r>
          </a:p>
          <a:p>
            <a:r>
              <a:rPr lang="en-US" dirty="0" smtClean="0"/>
              <a:t>Want </a:t>
            </a:r>
            <a:r>
              <a:rPr lang="en-US" dirty="0" err="1" smtClean="0"/>
              <a:t>muon</a:t>
            </a:r>
            <a:r>
              <a:rPr lang="en-US" dirty="0" smtClean="0"/>
              <a:t> monitor able to track this</a:t>
            </a:r>
          </a:p>
          <a:p>
            <a:pPr lvl="1"/>
            <a:r>
              <a:rPr lang="en-US" dirty="0" smtClean="0"/>
              <a:t>Don’t wait to integrate enough neutrino events to see issue.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PASI neutrino requirements - Phil Adamson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3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Secondary beam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Target hall is a hostile environment</a:t>
            </a:r>
          </a:p>
          <a:p>
            <a:pPr lvl="1"/>
            <a:r>
              <a:rPr lang="en-US" dirty="0" smtClean="0"/>
              <a:t>Want multiple complementary beam monitors to distinguish between real effects and dying instrumentation</a:t>
            </a:r>
          </a:p>
          <a:p>
            <a:r>
              <a:rPr lang="en-US" dirty="0" smtClean="0"/>
              <a:t>Hadron monitor downstream of decay pipe</a:t>
            </a:r>
          </a:p>
          <a:p>
            <a:pPr lvl="1"/>
            <a:r>
              <a:rPr lang="en-US" dirty="0" smtClean="0"/>
              <a:t>Survivability at 2MW?</a:t>
            </a:r>
          </a:p>
          <a:p>
            <a:r>
              <a:rPr lang="en-US" dirty="0" err="1" smtClean="0"/>
              <a:t>Muon</a:t>
            </a:r>
            <a:r>
              <a:rPr lang="en-US" dirty="0" smtClean="0"/>
              <a:t> monitors</a:t>
            </a:r>
          </a:p>
          <a:p>
            <a:pPr lvl="1"/>
            <a:r>
              <a:rPr lang="en-US" dirty="0" err="1" smtClean="0"/>
              <a:t>Muons</a:t>
            </a:r>
            <a:r>
              <a:rPr lang="en-US" dirty="0" smtClean="0"/>
              <a:t> and neutrinos come from same decays</a:t>
            </a:r>
          </a:p>
          <a:p>
            <a:pPr lvl="2"/>
            <a:r>
              <a:rPr lang="en-US" dirty="0" smtClean="0"/>
              <a:t>Calibration, drifts, delta rays, …</a:t>
            </a:r>
          </a:p>
          <a:p>
            <a:r>
              <a:rPr lang="en-US" dirty="0" smtClean="0"/>
              <a:t>Temperature rise in absorber is a great independent measure</a:t>
            </a:r>
          </a:p>
          <a:p>
            <a:r>
              <a:rPr lang="en-US" dirty="0" smtClean="0"/>
              <a:t>This kind of monitoring feeds directly into experiment’s systematic error budget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PASI neutrino requirements - Phil Adamson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4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X / LBNE beam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LBNE beam still comes from Main Injector</a:t>
            </a:r>
          </a:p>
          <a:p>
            <a:pPr lvl="1"/>
            <a:r>
              <a:rPr lang="en-US" dirty="0" smtClean="0"/>
              <a:t>New RF system, but not much change</a:t>
            </a:r>
          </a:p>
          <a:p>
            <a:pPr lvl="1"/>
            <a:r>
              <a:rPr lang="en-US" dirty="0" smtClean="0"/>
              <a:t>53 MHz bunches</a:t>
            </a:r>
          </a:p>
          <a:p>
            <a:pPr lvl="1"/>
            <a:r>
              <a:rPr lang="en-US" dirty="0" smtClean="0"/>
              <a:t>Bunch length &lt; 2ns sigma</a:t>
            </a:r>
          </a:p>
          <a:p>
            <a:pPr lvl="1"/>
            <a:r>
              <a:rPr lang="en-US" dirty="0" smtClean="0"/>
              <a:t>1.2s cycle time at 120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2"/>
            <a:r>
              <a:rPr lang="en-US" dirty="0" smtClean="0"/>
              <a:t>0.75s at 60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1.6E14 protons per spill</a:t>
            </a:r>
          </a:p>
          <a:p>
            <a:pPr lvl="2"/>
            <a:r>
              <a:rPr lang="en-US" dirty="0" smtClean="0"/>
              <a:t>3.3E11 protons per bunch</a:t>
            </a:r>
          </a:p>
          <a:p>
            <a:pPr lvl="2"/>
            <a:r>
              <a:rPr lang="en-US" dirty="0" smtClean="0"/>
              <a:t>Factor 4 increase over now</a:t>
            </a:r>
          </a:p>
          <a:p>
            <a:pPr lvl="1"/>
            <a:r>
              <a:rPr lang="en-US" dirty="0" smtClean="0"/>
              <a:t>2.3 MW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PASI neutrino requirements - Phil Adamson</a:t>
            </a: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6" y="2403442"/>
            <a:ext cx="3895724" cy="4159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5943600" y="5943600"/>
            <a:ext cx="1828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492922" y="591133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3.5ns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4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Uptime (integrated neutrino yield)</a:t>
            </a:r>
          </a:p>
          <a:p>
            <a:pPr lvl="1"/>
            <a:r>
              <a:rPr lang="en-US" dirty="0" smtClean="0"/>
              <a:t>For a given target, integrated number of protons</a:t>
            </a:r>
          </a:p>
          <a:p>
            <a:pPr lvl="1"/>
            <a:r>
              <a:rPr lang="en-US" dirty="0" smtClean="0"/>
              <a:t>It’s probably worth paying a little pion yield for a more robust target</a:t>
            </a:r>
          </a:p>
          <a:p>
            <a:pPr lvl="1"/>
            <a:r>
              <a:rPr lang="en-US" dirty="0" smtClean="0"/>
              <a:t>Robustness/fast replacement</a:t>
            </a:r>
          </a:p>
          <a:p>
            <a:r>
              <a:rPr lang="en-US" dirty="0" smtClean="0"/>
              <a:t>Repeatability</a:t>
            </a:r>
          </a:p>
          <a:p>
            <a:pPr lvl="1"/>
            <a:r>
              <a:rPr lang="en-US" dirty="0" smtClean="0"/>
              <a:t>Target is the same each pulse</a:t>
            </a:r>
          </a:p>
          <a:p>
            <a:r>
              <a:rPr lang="en-US" dirty="0" err="1" smtClean="0"/>
              <a:t>Alignability</a:t>
            </a:r>
            <a:endParaRPr lang="en-US" dirty="0" smtClean="0"/>
          </a:p>
          <a:p>
            <a:pPr lvl="1"/>
            <a:r>
              <a:rPr lang="en-US" dirty="0" smtClean="0"/>
              <a:t>Target hall components can be aligned, and alignment monitored, with beam </a:t>
            </a:r>
          </a:p>
          <a:p>
            <a:r>
              <a:rPr lang="en-US" dirty="0" smtClean="0"/>
              <a:t>Radiation damage</a:t>
            </a:r>
          </a:p>
          <a:p>
            <a:pPr lvl="1"/>
            <a:r>
              <a:rPr lang="en-US" dirty="0" smtClean="0"/>
              <a:t>Model and monitor</a:t>
            </a:r>
          </a:p>
          <a:p>
            <a:r>
              <a:rPr lang="en-US" dirty="0" smtClean="0"/>
              <a:t>Redundant instrumentation</a:t>
            </a:r>
          </a:p>
          <a:p>
            <a:pPr lvl="1"/>
            <a:r>
              <a:rPr lang="en-US" dirty="0" smtClean="0"/>
              <a:t>If you see an effect in hadron monitor and </a:t>
            </a:r>
            <a:r>
              <a:rPr lang="en-US" dirty="0" err="1" smtClean="0"/>
              <a:t>muon</a:t>
            </a:r>
            <a:r>
              <a:rPr lang="en-US" dirty="0" smtClean="0"/>
              <a:t> monitor, it’s more likely to be real</a:t>
            </a:r>
          </a:p>
          <a:p>
            <a:r>
              <a:rPr lang="en-US" dirty="0" smtClean="0"/>
              <a:t>At 2.2MW, expect the unexpected</a:t>
            </a:r>
          </a:p>
          <a:p>
            <a:pPr lvl="1"/>
            <a:r>
              <a:rPr lang="en-US" dirty="0" smtClean="0"/>
              <a:t>Plan &amp; mitigate risks, but…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PASI neutrino requirements - Phil Adamson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4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discuss the requirements on targets and target halls for high power neutrino beams</a:t>
            </a:r>
          </a:p>
          <a:p>
            <a:pPr lvl="1"/>
            <a:r>
              <a:rPr lang="en-US" dirty="0" err="1" smtClean="0"/>
              <a:t>NOvA</a:t>
            </a:r>
            <a:r>
              <a:rPr lang="en-US" dirty="0" smtClean="0"/>
              <a:t> at 700kW</a:t>
            </a:r>
          </a:p>
          <a:p>
            <a:pPr lvl="1"/>
            <a:r>
              <a:rPr lang="en-US" dirty="0" smtClean="0"/>
              <a:t>LBNE at 700kW</a:t>
            </a:r>
          </a:p>
          <a:p>
            <a:pPr lvl="1"/>
            <a:r>
              <a:rPr lang="en-US" dirty="0" err="1" smtClean="0"/>
              <a:t>LBNE+Project</a:t>
            </a:r>
            <a:r>
              <a:rPr lang="en-US" dirty="0" smtClean="0"/>
              <a:t> X at 2.2MW</a:t>
            </a:r>
          </a:p>
          <a:p>
            <a:pPr lvl="1"/>
            <a:r>
              <a:rPr lang="en-US" dirty="0" smtClean="0"/>
              <a:t>Low energy beam with Project X?</a:t>
            </a:r>
          </a:p>
          <a:p>
            <a:r>
              <a:rPr lang="en-US" dirty="0" smtClean="0"/>
              <a:t>Discussion is mostly generic</a:t>
            </a:r>
          </a:p>
          <a:p>
            <a:pPr lvl="1"/>
            <a:r>
              <a:rPr lang="en-US" dirty="0" smtClean="0"/>
              <a:t>Brand-name advice also available in the room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PASI neutrino requirements - Phil Adamson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5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example from </a:t>
            </a:r>
            <a:r>
              <a:rPr lang="en-US" dirty="0" err="1" smtClean="0"/>
              <a:t>NuMI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PASI neutrino requirements - Phil Adamson</a:t>
            </a:r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43000"/>
            <a:ext cx="9144001" cy="4423037"/>
          </a:xfr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228600" y="5486400"/>
            <a:ext cx="86868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Solid consistent running delivered 3.2E20 protons to </a:t>
            </a:r>
            <a:r>
              <a:rPr lang="en-US" dirty="0" err="1" smtClean="0"/>
              <a:t>NuMI</a:t>
            </a:r>
            <a:r>
              <a:rPr lang="en-US" dirty="0" smtClean="0"/>
              <a:t> in FY10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6172198" y="3563034"/>
            <a:ext cx="1981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Scheduled summer shutdown</a:t>
            </a:r>
            <a:endParaRPr lang="en-US" dirty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289858740"/>
              </p:ext>
            </p:extLst>
          </p:nvPr>
        </p:nvGraphicFramePr>
        <p:xfrm>
          <a:off x="6934200" y="4536912"/>
          <a:ext cx="1981200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0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Annus</a:t>
            </a:r>
            <a:r>
              <a:rPr lang="en-US" dirty="0" smtClean="0"/>
              <a:t> </a:t>
            </a:r>
            <a:r>
              <a:rPr lang="en-US" dirty="0" err="1" smtClean="0"/>
              <a:t>Horribilis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562600"/>
            <a:ext cx="8686800" cy="1066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Got 2.2E20 in FY11, thanks to heroic efforts from target folks (and delay to future projects)</a:t>
            </a:r>
          </a:p>
          <a:p>
            <a:r>
              <a:rPr lang="en-US" dirty="0" smtClean="0"/>
              <a:t>Without target problems would have been 4E20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PASI neutrino requirements - Phil Adamson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7" y="1139562"/>
            <a:ext cx="9144000" cy="4423038"/>
          </a:xfrm>
          <a:prstGeom prst="rect">
            <a:avLst/>
          </a:prstGeom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282419371"/>
              </p:ext>
            </p:extLst>
          </p:nvPr>
        </p:nvGraphicFramePr>
        <p:xfrm>
          <a:off x="55729" y="3351081"/>
          <a:ext cx="706272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950517061"/>
              </p:ext>
            </p:extLst>
          </p:nvPr>
        </p:nvGraphicFramePr>
        <p:xfrm>
          <a:off x="2133600" y="3613666"/>
          <a:ext cx="679994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732385552"/>
              </p:ext>
            </p:extLst>
          </p:nvPr>
        </p:nvGraphicFramePr>
        <p:xfrm>
          <a:off x="4800600" y="4572000"/>
          <a:ext cx="679994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711915983"/>
              </p:ext>
            </p:extLst>
          </p:nvPr>
        </p:nvGraphicFramePr>
        <p:xfrm>
          <a:off x="6019800" y="4495800"/>
          <a:ext cx="685800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596395973"/>
              </p:ext>
            </p:extLst>
          </p:nvPr>
        </p:nvGraphicFramePr>
        <p:xfrm>
          <a:off x="7315200" y="4495800"/>
          <a:ext cx="609600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7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was NT06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PASI neutrino requirements - Phil Adamson</a:t>
            </a:r>
            <a:endParaRPr lang="en-US"/>
          </a:p>
        </p:txBody>
      </p:sp>
      <p:pic>
        <p:nvPicPr>
          <p:cNvPr id="5" name="Content Placeholder 7" descr="NT06 autops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1295400"/>
            <a:ext cx="6096000" cy="45720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295400"/>
            <a:ext cx="25908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Water cooling lines sprang leak after a few days</a:t>
            </a:r>
          </a:p>
          <a:p>
            <a:r>
              <a:rPr lang="en-US" dirty="0" smtClean="0"/>
              <a:t>Limped on for a month until outer can failed</a:t>
            </a:r>
          </a:p>
          <a:p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6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Uptime is important!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…but uptime is a Heisenberg number</a:t>
            </a:r>
          </a:p>
          <a:p>
            <a:pPr lvl="1"/>
            <a:r>
              <a:rPr lang="en-US" dirty="0" smtClean="0"/>
              <a:t>When you try to define it, it gets hard to measure </a:t>
            </a:r>
          </a:p>
          <a:p>
            <a:r>
              <a:rPr lang="en-US" dirty="0" err="1" smtClean="0"/>
              <a:t>NuMI</a:t>
            </a:r>
            <a:r>
              <a:rPr lang="en-US" dirty="0" smtClean="0"/>
              <a:t> example: downtime is</a:t>
            </a:r>
          </a:p>
          <a:p>
            <a:pPr lvl="1"/>
            <a:r>
              <a:rPr lang="en-US" dirty="0" smtClean="0"/>
              <a:t>Time removing broken target and installing new target</a:t>
            </a:r>
          </a:p>
          <a:p>
            <a:pPr lvl="1"/>
            <a:r>
              <a:rPr lang="en-US" dirty="0" smtClean="0"/>
              <a:t>Time running at low intensity to try to extend life of dying target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PASI neutrino requirements - Phil Adamson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5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Neutrino experiments care about integrated neutrino flux over the years)</a:t>
            </a:r>
          </a:p>
          <a:p>
            <a:r>
              <a:rPr lang="en-US" dirty="0" smtClean="0"/>
              <a:t>New target design with 10% flux improvement?</a:t>
            </a:r>
          </a:p>
          <a:p>
            <a:pPr lvl="1"/>
            <a:r>
              <a:rPr lang="en-US" dirty="0" smtClean="0"/>
              <a:t>Great, but if it needs replacing twice a year at 2 weeks or so downtime each, you just lost.</a:t>
            </a:r>
          </a:p>
          <a:p>
            <a:pPr lvl="1"/>
            <a:r>
              <a:rPr lang="en-US" dirty="0" smtClean="0"/>
              <a:t>“Yield per proton </a:t>
            </a:r>
            <a:r>
              <a:rPr lang="en-US" dirty="0" err="1" smtClean="0"/>
              <a:t>vs</a:t>
            </a:r>
            <a:r>
              <a:rPr lang="en-US" dirty="0" smtClean="0"/>
              <a:t> design conservatism” – Tristan this morning</a:t>
            </a:r>
          </a:p>
          <a:p>
            <a:r>
              <a:rPr lang="en-US" dirty="0" smtClean="0"/>
              <a:t>Probably guaranteed 4 weeks scheduled downtime per year</a:t>
            </a:r>
          </a:p>
          <a:p>
            <a:pPr lvl="1"/>
            <a:r>
              <a:rPr lang="en-US" dirty="0" smtClean="0"/>
              <a:t>Target hall maintenance in shutdown is “free”</a:t>
            </a:r>
          </a:p>
          <a:p>
            <a:pPr lvl="1"/>
            <a:r>
              <a:rPr lang="en-US" dirty="0" smtClean="0"/>
              <a:t>Replace consumable targets etc.</a:t>
            </a:r>
          </a:p>
          <a:p>
            <a:r>
              <a:rPr lang="en-US" dirty="0" smtClean="0"/>
              <a:t>Otherwise, want target hall components to be quick to replace or robust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PASI neutrino requirements - Phil Adamson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6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Neutrino Flux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95400"/>
                <a:ext cx="3981450" cy="51054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Pions from target have few hundred MeV transverse momentum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ν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=0.43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r>
                  <a:rPr lang="en-US" dirty="0" smtClean="0"/>
                  <a:t>Place target far away from horn for high energy</a:t>
                </a:r>
              </a:p>
              <a:p>
                <a:pPr lvl="1"/>
                <a:r>
                  <a:rPr lang="en-US" dirty="0" smtClean="0"/>
                  <a:t>Close (inside) for low</a:t>
                </a:r>
              </a:p>
              <a:p>
                <a:r>
                  <a:rPr lang="en-US" dirty="0" smtClean="0"/>
                  <a:t>Depth of field etc. makes it a little more complicated</a:t>
                </a:r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95400"/>
                <a:ext cx="3981450" cy="5105400"/>
              </a:xfrm>
              <a:blipFill rotWithShape="1">
                <a:blip r:embed="rId2"/>
                <a:stretch>
                  <a:fillRect l="-3216" t="-3106" r="-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PASI neutrino requirements - Phil Adamson</a:t>
            </a:r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43" y="3429000"/>
            <a:ext cx="4467408" cy="3105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443443" y="1295400"/>
            <a:ext cx="4467408" cy="2133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For LBNE, oscillation maxima at 2.5 and 0.8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Must place target inside horn (cf. </a:t>
            </a:r>
            <a:r>
              <a:rPr lang="en-US" dirty="0" err="1" smtClean="0"/>
              <a:t>NuMI</a:t>
            </a:r>
            <a:r>
              <a:rPr lang="en-US" dirty="0" smtClean="0"/>
              <a:t> LE)</a:t>
            </a:r>
          </a:p>
          <a:p>
            <a:r>
              <a:rPr lang="en-US" dirty="0" smtClean="0"/>
              <a:t>Also low energy (cf. BNB)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7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il-Fermi">
  <a:themeElements>
    <a:clrScheme name="Phil-NOvA">
      <a:dk1>
        <a:srgbClr val="121252"/>
      </a:dk1>
      <a:lt1>
        <a:sysClr val="window" lastClr="FFFFFF"/>
      </a:lt1>
      <a:dk2>
        <a:srgbClr val="1F497D"/>
      </a:dk2>
      <a:lt2>
        <a:srgbClr val="C6C6F2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Phil-Fermi</Template>
  <TotalTime>9641</TotalTime>
  <Words>1506</Words>
  <Application>Microsoft Office PowerPoint</Application>
  <PresentationFormat>On-screen Show (4:3)</PresentationFormat>
  <Paragraphs>260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Times</vt:lpstr>
      <vt:lpstr>Cambria Math</vt:lpstr>
      <vt:lpstr>Times New Roman</vt:lpstr>
      <vt:lpstr>Bitstream Vera Sans</vt:lpstr>
      <vt:lpstr>Symbol</vt:lpstr>
      <vt:lpstr>Euphemia UCAS</vt:lpstr>
      <vt:lpstr>FermiLgo</vt:lpstr>
      <vt:lpstr>Phil-Fermi</vt:lpstr>
      <vt:lpstr>“Conventional” neutrino beams: Target requirements</vt:lpstr>
      <vt:lpstr>Anatomy of a neutrino beam</vt:lpstr>
      <vt:lpstr>Introduction</vt:lpstr>
      <vt:lpstr>An example from NuMI</vt:lpstr>
      <vt:lpstr>Annus Horribilis</vt:lpstr>
      <vt:lpstr>This was NT06</vt:lpstr>
      <vt:lpstr>Uptime is important!</vt:lpstr>
      <vt:lpstr>Design Implications</vt:lpstr>
      <vt:lpstr>Neutrino Flux</vt:lpstr>
      <vt:lpstr>Off-axis this isn’t true: NOνA</vt:lpstr>
      <vt:lpstr>LBNE Flux optimization</vt:lpstr>
      <vt:lpstr>Predicting FD spectra</vt:lpstr>
      <vt:lpstr>Predicting FD spectra</vt:lpstr>
      <vt:lpstr>Constraints from FD prediction</vt:lpstr>
      <vt:lpstr>Target Alignment</vt:lpstr>
      <vt:lpstr>Alignment</vt:lpstr>
      <vt:lpstr>Proton beam alignment</vt:lpstr>
      <vt:lpstr>What’s in your target?</vt:lpstr>
      <vt:lpstr>NuMI 2nd target depletion  ( ZXF-5Q amorphous graphite ) NT-02 replaced when spectrum shift became too large.</vt:lpstr>
      <vt:lpstr>What’s in your target?</vt:lpstr>
      <vt:lpstr>Secondary beam monitoring</vt:lpstr>
      <vt:lpstr>Project X / LBNE beam</vt:lpstr>
      <vt:lpstr>Summary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 Adamson</dc:creator>
  <cp:lastModifiedBy>Phil Adamson</cp:lastModifiedBy>
  <cp:revision>126</cp:revision>
  <dcterms:created xsi:type="dcterms:W3CDTF">2011-07-07T20:33:04Z</dcterms:created>
  <dcterms:modified xsi:type="dcterms:W3CDTF">2012-01-13T16:48:14Z</dcterms:modified>
</cp:coreProperties>
</file>