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2"/>
  </p:notesMasterIdLst>
  <p:sldIdLst>
    <p:sldId id="256" r:id="rId2"/>
    <p:sldId id="796" r:id="rId3"/>
    <p:sldId id="840" r:id="rId4"/>
    <p:sldId id="841" r:id="rId5"/>
    <p:sldId id="797" r:id="rId6"/>
    <p:sldId id="799" r:id="rId7"/>
    <p:sldId id="800" r:id="rId8"/>
    <p:sldId id="801" r:id="rId9"/>
    <p:sldId id="825" r:id="rId10"/>
    <p:sldId id="831" r:id="rId11"/>
    <p:sldId id="802" r:id="rId12"/>
    <p:sldId id="805" r:id="rId13"/>
    <p:sldId id="807" r:id="rId14"/>
    <p:sldId id="809" r:id="rId15"/>
    <p:sldId id="810" r:id="rId16"/>
    <p:sldId id="811" r:id="rId17"/>
    <p:sldId id="812" r:id="rId18"/>
    <p:sldId id="827" r:id="rId19"/>
    <p:sldId id="828" r:id="rId20"/>
    <p:sldId id="829" r:id="rId21"/>
    <p:sldId id="830" r:id="rId22"/>
    <p:sldId id="833" r:id="rId23"/>
    <p:sldId id="832" r:id="rId24"/>
    <p:sldId id="834" r:id="rId25"/>
    <p:sldId id="839" r:id="rId26"/>
    <p:sldId id="835" r:id="rId27"/>
    <p:sldId id="836" r:id="rId28"/>
    <p:sldId id="837" r:id="rId29"/>
    <p:sldId id="842" r:id="rId30"/>
    <p:sldId id="816" r:id="rId31"/>
    <p:sldId id="843" r:id="rId32"/>
    <p:sldId id="813" r:id="rId33"/>
    <p:sldId id="860" r:id="rId34"/>
    <p:sldId id="844" r:id="rId35"/>
    <p:sldId id="845" r:id="rId36"/>
    <p:sldId id="846" r:id="rId37"/>
    <p:sldId id="847" r:id="rId38"/>
    <p:sldId id="848" r:id="rId39"/>
    <p:sldId id="849" r:id="rId40"/>
    <p:sldId id="850" r:id="rId41"/>
    <p:sldId id="851" r:id="rId42"/>
    <p:sldId id="852" r:id="rId43"/>
    <p:sldId id="853" r:id="rId44"/>
    <p:sldId id="854" r:id="rId45"/>
    <p:sldId id="855" r:id="rId46"/>
    <p:sldId id="856" r:id="rId47"/>
    <p:sldId id="857" r:id="rId48"/>
    <p:sldId id="858" r:id="rId49"/>
    <p:sldId id="826" r:id="rId50"/>
    <p:sldId id="838" r:id="rId5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CC00FF"/>
    <a:srgbClr val="CC66FF"/>
    <a:srgbClr val="009999"/>
    <a:srgbClr val="008080"/>
    <a:srgbClr val="9933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98" autoAdjust="0"/>
  </p:normalViewPr>
  <p:slideViewPr>
    <p:cSldViewPr>
      <p:cViewPr varScale="1">
        <p:scale>
          <a:sx n="77" d="100"/>
          <a:sy n="77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448506F-B836-405D-B543-CA95FCF7F2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3D3EA-0E10-4B8B-9963-0B0AC7348141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FCE5B-C581-4E06-989F-1C5CDC3212B4}" type="slidenum">
              <a:rPr lang="en-GB" smtClean="0"/>
              <a:pPr/>
              <a:t>15</a:t>
            </a:fld>
            <a:endParaRPr lang="en-GB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72CA12-5763-4ABA-B24F-A76FACBC1397}" type="slidenum">
              <a:rPr lang="en-GB" sz="1200"/>
              <a:pPr algn="r"/>
              <a:t>16</a:t>
            </a:fld>
            <a:endParaRPr lang="en-GB" sz="1200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4D8B05-E29B-476A-96E5-42D6AC333C68}" type="slidenum">
              <a:rPr lang="en-GB" sz="1200"/>
              <a:pPr algn="r"/>
              <a:t>17</a:t>
            </a:fld>
            <a:endParaRPr lang="en-GB" sz="1200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4B438A-AAF9-4E8C-8190-F5D6B0D9391E}" type="slidenum">
              <a:rPr lang="en-US" smtClean="0">
                <a:latin typeface="Arial" pitchFamily="34" charset="0"/>
              </a:rPr>
              <a:pPr/>
              <a:t>18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B52C2-DBF2-4FFF-9853-5DBD39F55BC9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3F576-4147-468C-9B18-93C22AFA86EF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D3B73-69A3-4DA1-BA54-3D7AE7C4E562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A029D66-B834-44C8-A6CF-05E8F75FF9EA}" type="slidenum">
              <a:rPr lang="en-US" smtClean="0">
                <a:solidFill>
                  <a:srgbClr val="000000"/>
                </a:solidFill>
                <a:latin typeface="Lucida Grande"/>
                <a:ea typeface="ヒラギノ角ゴ Pro W3"/>
                <a:cs typeface="ヒラギノ角ゴ Pro W3"/>
              </a:rPr>
              <a:pPr eaLnBrk="0" hangingPunct="0"/>
              <a:t>23</a:t>
            </a:fld>
            <a:endParaRPr lang="en-US" dirty="0" smtClean="0">
              <a:solidFill>
                <a:srgbClr val="000000"/>
              </a:solidFill>
              <a:latin typeface="Lucida Grande"/>
              <a:ea typeface="ヒラギノ角ゴ Pro W3"/>
              <a:cs typeface="ヒラギノ角ゴ Pro W3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4BC60-3E1F-45CF-940D-C682EF185E61}" type="slidenum">
              <a:rPr lang="en-GB" smtClean="0"/>
              <a:pPr/>
              <a:t>24</a:t>
            </a:fld>
            <a:endParaRPr lang="en-GB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4BC60-3E1F-45CF-940D-C682EF185E61}" type="slidenum">
              <a:rPr lang="en-GB" smtClean="0"/>
              <a:pPr/>
              <a:t>25</a:t>
            </a:fld>
            <a:endParaRPr lang="en-GB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F4AB8-6147-4D16-BB6E-BF9AB6425788}" type="slidenum">
              <a:rPr lang="en-GB" smtClean="0"/>
              <a:pPr/>
              <a:t>5</a:t>
            </a:fld>
            <a:endParaRPr lang="en-GB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4BC60-3E1F-45CF-940D-C682EF185E61}" type="slidenum">
              <a:rPr lang="en-GB" smtClean="0"/>
              <a:pPr/>
              <a:t>26</a:t>
            </a:fld>
            <a:endParaRPr lang="en-GB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4BC60-3E1F-45CF-940D-C682EF185E61}" type="slidenum">
              <a:rPr lang="en-GB" smtClean="0"/>
              <a:pPr/>
              <a:t>27</a:t>
            </a:fld>
            <a:endParaRPr lang="en-GB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4BC60-3E1F-45CF-940D-C682EF185E61}" type="slidenum">
              <a:rPr lang="en-GB" smtClean="0"/>
              <a:pPr/>
              <a:t>28</a:t>
            </a:fld>
            <a:endParaRPr lang="en-GB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4BC60-3E1F-45CF-940D-C682EF185E61}" type="slidenum">
              <a:rPr lang="en-GB" smtClean="0"/>
              <a:pPr/>
              <a:t>29</a:t>
            </a:fld>
            <a:endParaRPr lang="en-GB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455ED-1E1E-4EF1-B251-08B52DD6F8A7}" type="slidenum">
              <a:rPr lang="en-GB" smtClean="0"/>
              <a:pPr/>
              <a:t>30</a:t>
            </a:fld>
            <a:endParaRPr lang="en-GB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4BC60-3E1F-45CF-940D-C682EF185E61}" type="slidenum">
              <a:rPr lang="en-GB" smtClean="0"/>
              <a:pPr/>
              <a:t>31</a:t>
            </a:fld>
            <a:endParaRPr lang="en-GB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4BC60-3E1F-45CF-940D-C682EF185E61}" type="slidenum">
              <a:rPr lang="en-GB" smtClean="0"/>
              <a:pPr/>
              <a:t>32</a:t>
            </a:fld>
            <a:endParaRPr lang="en-GB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FE4B9-6263-490E-B115-2FCC07BD4F90}" type="slidenum">
              <a:rPr lang="en-GB"/>
              <a:pPr/>
              <a:t>33</a:t>
            </a:fld>
            <a:endParaRPr lang="en-GB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Lucida Grande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F8CEE-9A8C-4AF2-80E8-B62E71E58000}" type="slidenum">
              <a:rPr lang="en-GB" smtClean="0"/>
              <a:pPr/>
              <a:t>37</a:t>
            </a:fld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4BC60-3E1F-45CF-940D-C682EF185E61}" type="slidenum">
              <a:rPr lang="en-GB" smtClean="0"/>
              <a:pPr/>
              <a:t>49</a:t>
            </a:fld>
            <a:endParaRPr lang="en-GB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D98A2B-31A6-43D7-BC5A-48A65F0E78AC}" type="slidenum">
              <a:rPr lang="en-GB" smtClean="0"/>
              <a:pPr/>
              <a:t>6</a:t>
            </a:fld>
            <a:endParaRPr lang="en-GB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4BC60-3E1F-45CF-940D-C682EF185E61}" type="slidenum">
              <a:rPr lang="en-GB" smtClean="0"/>
              <a:pPr/>
              <a:t>50</a:t>
            </a:fld>
            <a:endParaRPr lang="en-GB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CF07BC-A455-4C2D-869A-09359E749737}" type="slidenum">
              <a:rPr lang="en-GB" smtClean="0"/>
              <a:pPr/>
              <a:t>7</a:t>
            </a:fld>
            <a:endParaRPr lang="en-GB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FC32C-99C4-4CAD-B4E9-35117E6DB74C}" type="slidenum">
              <a:rPr lang="en-GB" smtClean="0"/>
              <a:pPr/>
              <a:t>8</a:t>
            </a:fld>
            <a:endParaRPr lang="en-GB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E6B226-F0AF-4ECD-AD7A-17C9CF0D3B90}" type="slidenum">
              <a:rPr lang="en-GB" smtClean="0"/>
              <a:pPr/>
              <a:t>11</a:t>
            </a:fld>
            <a:endParaRPr lang="en-GB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326D7-78BA-420D-8D6F-80303C5029E4}" type="slidenum">
              <a:rPr lang="en-GB" smtClean="0"/>
              <a:pPr/>
              <a:t>12</a:t>
            </a:fld>
            <a:endParaRPr lang="en-GB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256BC-9B8D-43B1-96C5-09799E42F2F9}" type="slidenum">
              <a:rPr lang="en-GB" smtClean="0"/>
              <a:pPr/>
              <a:t>13</a:t>
            </a:fld>
            <a:endParaRPr lang="en-GB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8C549-127D-40F2-98E5-AEA8F36F1205}" type="slidenum">
              <a:rPr lang="en-GB" smtClean="0"/>
              <a:pPr/>
              <a:t>14</a:t>
            </a:fld>
            <a:endParaRPr lang="en-GB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SCI_PPT_templ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646738"/>
            <a:ext cx="571500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isisstfclogo_larg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549275"/>
            <a:ext cx="45053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69EC6-7625-4FC1-A840-7A00390D22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8677275" y="6381750"/>
            <a:ext cx="466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A96929E2-65BE-4545-8D01-284DDC2D4A23}" type="slidenum">
              <a:rPr lang="en-GB" sz="1200"/>
              <a:pPr>
                <a:spcBef>
                  <a:spcPct val="50000"/>
                </a:spcBef>
                <a:defRPr/>
              </a:pPr>
              <a:t>‹#›</a:t>
            </a:fld>
            <a:endParaRPr lang="en-GB" sz="1200" dirty="0"/>
          </a:p>
        </p:txBody>
      </p:sp>
      <p:pic>
        <p:nvPicPr>
          <p:cNvPr id="1027" name="Picture 10" descr="BIG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7988" y="260350"/>
            <a:ext cx="8382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1" descr="ralstfclogo_larg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9388" y="115888"/>
            <a:ext cx="352901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1042988" y="2636838"/>
            <a:ext cx="781526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200" b="1" dirty="0" smtClean="0"/>
              <a:t>ISIS upgrades</a:t>
            </a:r>
            <a:endParaRPr lang="en-GB" sz="3200" b="1" dirty="0"/>
          </a:p>
          <a:p>
            <a:pPr eaLnBrk="0" hangingPunct="0">
              <a:spcBef>
                <a:spcPts val="3600"/>
              </a:spcBef>
            </a:pPr>
            <a:r>
              <a:rPr lang="en-GB" sz="1600" dirty="0"/>
              <a:t>David Findlay</a:t>
            </a:r>
            <a:endParaRPr lang="en-GB" sz="1600" dirty="0">
              <a:solidFill>
                <a:srgbClr val="FF0000"/>
              </a:solidFill>
            </a:endParaRPr>
          </a:p>
          <a:p>
            <a:pPr eaLnBrk="0" hangingPunct="0"/>
            <a:r>
              <a:rPr lang="en-GB" sz="1600" dirty="0"/>
              <a:t>Head, Accelerator Division</a:t>
            </a:r>
          </a:p>
          <a:p>
            <a:pPr eaLnBrk="0" hangingPunct="0"/>
            <a:r>
              <a:rPr lang="en-GB" sz="1600" dirty="0"/>
              <a:t>ISIS Department</a:t>
            </a:r>
          </a:p>
          <a:p>
            <a:pPr eaLnBrk="0" hangingPunct="0"/>
            <a:r>
              <a:rPr lang="en-GB" sz="1600" dirty="0"/>
              <a:t>Rutherford Appleton Laboratory / STFC</a:t>
            </a:r>
          </a:p>
          <a:p>
            <a:pPr eaLnBrk="0" hangingPunct="0">
              <a:spcBef>
                <a:spcPts val="3600"/>
              </a:spcBef>
            </a:pPr>
            <a:r>
              <a:rPr lang="en-GB" sz="1600" dirty="0" smtClean="0"/>
              <a:t>Proton Accelerators for Science and Innovation, 12–14 January 2012, FNAL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5650" y="1052513"/>
            <a:ext cx="803116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1800"/>
              </a:spcBef>
              <a:defRPr/>
            </a:pPr>
            <a:r>
              <a:rPr lang="en-GB" sz="2400" dirty="0" smtClean="0"/>
              <a:t>ISIS</a:t>
            </a:r>
            <a:r>
              <a:rPr lang="en-GB" sz="2400" dirty="0"/>
              <a:t> </a:t>
            </a:r>
            <a:r>
              <a:rPr lang="en-GB" sz="2400" dirty="0" smtClean="0"/>
              <a:t>accelerators</a:t>
            </a:r>
          </a:p>
          <a:p>
            <a:pPr lvl="1" eaLnBrk="0" hangingPunct="0">
              <a:spcBef>
                <a:spcPts val="1800"/>
              </a:spcBef>
              <a:defRPr/>
            </a:pPr>
            <a:r>
              <a:rPr lang="en-GB" sz="2400" dirty="0" smtClean="0"/>
              <a:t>Juvenile RFQ</a:t>
            </a:r>
          </a:p>
          <a:p>
            <a:pPr lvl="1" eaLnBrk="0" hangingPunct="0">
              <a:spcBef>
                <a:spcPts val="1800"/>
              </a:spcBef>
              <a:defRPr/>
            </a:pPr>
            <a:r>
              <a:rPr lang="en-GB" sz="2400" dirty="0" smtClean="0"/>
              <a:t>Venerable linac</a:t>
            </a:r>
          </a:p>
          <a:p>
            <a:pPr lvl="1" eaLnBrk="0" hangingPunct="0">
              <a:spcBef>
                <a:spcPts val="1800"/>
              </a:spcBef>
              <a:defRPr/>
            </a:pPr>
            <a:r>
              <a:rPr lang="en-GB" sz="2400" dirty="0" smtClean="0"/>
              <a:t>Mature synchrotron	~0.2 MW, 50 pps</a:t>
            </a:r>
          </a:p>
          <a:p>
            <a:pPr lvl="1" eaLnBrk="0" hangingPunct="0">
              <a:spcBef>
                <a:spcPts val="1800"/>
              </a:spcBef>
              <a:defRPr/>
            </a:pPr>
            <a:r>
              <a:rPr lang="en-GB" sz="2400" dirty="0" smtClean="0"/>
              <a:t>Two target stations	40 pps to TS-1</a:t>
            </a:r>
            <a:br>
              <a:rPr lang="en-GB" sz="2400" dirty="0" smtClean="0"/>
            </a:br>
            <a:r>
              <a:rPr lang="en-GB" sz="2400" dirty="0" smtClean="0"/>
              <a:t>				10 pps to TS-2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55650" y="1052513"/>
            <a:ext cx="81375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dirty="0"/>
              <a:t>RFQ:  665 keV H</a:t>
            </a:r>
            <a:r>
              <a:rPr lang="en-GB" sz="2400" b="1" baseline="30000" dirty="0"/>
              <a:t>–</a:t>
            </a:r>
            <a:r>
              <a:rPr lang="en-GB" sz="2400" dirty="0"/>
              <a:t>, 4-rod, 202 MHz</a:t>
            </a:r>
          </a:p>
          <a:p>
            <a:pPr eaLnBrk="0" hangingPunct="0">
              <a:spcBef>
                <a:spcPts val="1800"/>
              </a:spcBef>
            </a:pPr>
            <a:r>
              <a:rPr lang="en-GB" sz="2400" dirty="0"/>
              <a:t>Linac:  70 MeV H</a:t>
            </a:r>
            <a:r>
              <a:rPr lang="en-GB" sz="2400" b="1" baseline="30000" dirty="0"/>
              <a:t>–</a:t>
            </a:r>
            <a:r>
              <a:rPr lang="en-GB" sz="2400" dirty="0"/>
              <a:t>, 25 mA, 202 MHz, 200 µs, 50 pps</a:t>
            </a:r>
          </a:p>
          <a:p>
            <a:pPr eaLnBrk="0" hangingPunct="0">
              <a:spcBef>
                <a:spcPts val="1800"/>
              </a:spcBef>
            </a:pPr>
            <a:r>
              <a:rPr lang="en-GB" sz="2400" dirty="0"/>
              <a:t>Synchrotron:	800 MeV proton, 50 Hz	</a:t>
            </a:r>
            <a:br>
              <a:rPr lang="en-GB" sz="2400" dirty="0"/>
            </a:br>
            <a:r>
              <a:rPr lang="en-GB" sz="2400" dirty="0"/>
              <a:t>		5 µC each acceleration cycle</a:t>
            </a:r>
            <a:br>
              <a:rPr lang="en-GB" sz="2400" dirty="0"/>
            </a:br>
            <a:r>
              <a:rPr lang="en-GB" sz="2400" dirty="0"/>
              <a:t>		Dual harmonic RF system</a:t>
            </a:r>
          </a:p>
          <a:p>
            <a:pPr eaLnBrk="0" hangingPunct="0">
              <a:spcBef>
                <a:spcPts val="1800"/>
              </a:spcBef>
            </a:pPr>
            <a:r>
              <a:rPr lang="en-GB" sz="2400" dirty="0"/>
              <a:t>Targets:	2 × W (Ta coated)</a:t>
            </a:r>
            <a:br>
              <a:rPr lang="en-GB" sz="2400" dirty="0"/>
            </a:br>
            <a:r>
              <a:rPr lang="en-GB" sz="2400" dirty="0"/>
              <a:t>		Protons:  2 × ~100 ns pulses, ~300 ns apart</a:t>
            </a:r>
          </a:p>
          <a:p>
            <a:pPr eaLnBrk="0" hangingPunct="0">
              <a:spcBef>
                <a:spcPts val="1800"/>
              </a:spcBef>
            </a:pPr>
            <a:r>
              <a:rPr lang="en-GB" sz="2400" dirty="0"/>
              <a:t>Moderators:	TS-1:  2 × H</a:t>
            </a:r>
            <a:r>
              <a:rPr lang="en-GB" sz="2400" baseline="-25000" dirty="0"/>
              <a:t>2</a:t>
            </a:r>
            <a:r>
              <a:rPr lang="en-GB" sz="2400" dirty="0"/>
              <a:t>O, 1 × liq. CH</a:t>
            </a:r>
            <a:r>
              <a:rPr lang="en-GB" sz="2400" baseline="-25000" dirty="0"/>
              <a:t>4</a:t>
            </a:r>
            <a:r>
              <a:rPr lang="en-GB" sz="2400" dirty="0"/>
              <a:t>, 1 × liq. H</a:t>
            </a:r>
            <a:r>
              <a:rPr lang="en-GB" sz="2400" baseline="-25000" dirty="0"/>
              <a:t>2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		TS-2:  1 × liq. H</a:t>
            </a:r>
            <a:r>
              <a:rPr lang="en-GB" sz="2400" baseline="-25000" dirty="0"/>
              <a:t>2</a:t>
            </a:r>
            <a:r>
              <a:rPr lang="en-GB" sz="2400" dirty="0"/>
              <a:t> / solid CH</a:t>
            </a:r>
            <a:r>
              <a:rPr lang="en-GB" sz="2400" baseline="-25000" dirty="0"/>
              <a:t>4</a:t>
            </a:r>
            <a:r>
              <a:rPr lang="en-GB" sz="2400" dirty="0"/>
              <a:t>, 1 × solid CH</a:t>
            </a:r>
            <a:r>
              <a:rPr lang="en-GB" sz="2400" baseline="-25000" dirty="0"/>
              <a:t>4</a:t>
            </a:r>
          </a:p>
          <a:p>
            <a:pPr eaLnBrk="0" hangingPunct="0">
              <a:spcBef>
                <a:spcPts val="1800"/>
              </a:spcBef>
            </a:pPr>
            <a:r>
              <a:rPr lang="en-GB" sz="2400" dirty="0"/>
              <a:t>Instruments:	TS-1:  20	TS-2:  7 (+ 4 more now funded)</a:t>
            </a:r>
          </a:p>
          <a:p>
            <a:pPr eaLnBrk="0" hangingPunct="0">
              <a:spcBef>
                <a:spcPts val="1800"/>
              </a:spcBef>
            </a:pPr>
            <a:r>
              <a:rPr lang="en-GB" sz="2400" dirty="0"/>
              <a:t>~340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42988" y="5949950"/>
            <a:ext cx="712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/>
              <a:t>70 MeV 202 MHz 4-tank H</a:t>
            </a:r>
            <a:r>
              <a:rPr lang="en-GB" sz="2400" b="1" baseline="30000" dirty="0"/>
              <a:t>–</a:t>
            </a:r>
            <a:r>
              <a:rPr lang="en-GB" sz="2400" dirty="0"/>
              <a:t> linac</a:t>
            </a:r>
          </a:p>
        </p:txBody>
      </p:sp>
      <p:pic>
        <p:nvPicPr>
          <p:cNvPr id="14339" name="Picture 3" descr="viewdownnorthside99RC52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04813"/>
            <a:ext cx="5400675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insidetank3jul03DSC03441mirr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989138"/>
            <a:ext cx="3313112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injectionregionwithhedsline94RC1037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727200" y="404813"/>
            <a:ext cx="568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4675" y="5949950"/>
            <a:ext cx="7993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/>
              <a:t>1.3–3.1 + 2.6–6.2 MHz 70–800 MeV proton synchrotron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42988" y="5949950"/>
            <a:ext cx="712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/>
              <a:t>ISIS TS-1 experimental hall, 20 instruments</a:t>
            </a:r>
          </a:p>
        </p:txBody>
      </p:sp>
      <p:pic>
        <p:nvPicPr>
          <p:cNvPr id="18435" name="Picture 3" descr="98rc1178lowerres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881188" y="404813"/>
            <a:ext cx="53800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76263" y="5949950"/>
            <a:ext cx="799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/>
              <a:t>ISIS TS-2 experimental hall, 7 instruments + 4 under way</a:t>
            </a:r>
          </a:p>
        </p:txBody>
      </p:sp>
      <p:pic>
        <p:nvPicPr>
          <p:cNvPr id="19459" name="Picture 3" descr="r80-interior_09C3152_sep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" y="415925"/>
            <a:ext cx="808990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targetreflectormoderator85RC29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34290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643438" y="5214938"/>
            <a:ext cx="3071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TS-1 tungsten </a:t>
            </a:r>
            <a:r>
              <a:rPr lang="en-GB" sz="2400" dirty="0" smtClean="0"/>
              <a:t>target (plate target)</a:t>
            </a:r>
            <a:endParaRPr lang="en-GB" sz="2400" dirty="0"/>
          </a:p>
        </p:txBody>
      </p:sp>
      <p:pic>
        <p:nvPicPr>
          <p:cNvPr id="20484" name="Picture 4" descr="targetreflector85RC294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142875"/>
            <a:ext cx="473075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newreflectorfourpeople04EC304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3643313"/>
            <a:ext cx="407035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targetmoderatorsreflectoroct08vie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428625"/>
            <a:ext cx="3376612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749425" y="5949950"/>
            <a:ext cx="564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/>
              <a:t>TS-2 tungsten </a:t>
            </a:r>
            <a:r>
              <a:rPr lang="en-GB" sz="2400" dirty="0" smtClean="0"/>
              <a:t>target (~solid cylinder)</a:t>
            </a:r>
            <a:endParaRPr lang="en-GB" sz="2400" dirty="0"/>
          </a:p>
        </p:txBody>
      </p:sp>
      <p:pic>
        <p:nvPicPr>
          <p:cNvPr id="21508" name="Picture 4" descr="targetassembly_07EC411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428625"/>
            <a:ext cx="53736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3895725" y="573088"/>
            <a:ext cx="1187450" cy="304800"/>
            <a:chOff x="3895165" y="573740"/>
            <a:chExt cx="1187823" cy="304800"/>
          </a:xfrm>
        </p:grpSpPr>
        <p:sp>
          <p:nvSpPr>
            <p:cNvPr id="72" name="Rectangle 71"/>
            <p:cNvSpPr/>
            <p:nvPr/>
          </p:nvSpPr>
          <p:spPr>
            <a:xfrm>
              <a:off x="4643113" y="573740"/>
              <a:ext cx="439875" cy="3048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74" name="Straight Connector 73"/>
            <p:cNvCxnSpPr>
              <a:stCxn id="48" idx="0"/>
              <a:endCxn id="72" idx="1"/>
            </p:cNvCxnSpPr>
            <p:nvPr/>
          </p:nvCxnSpPr>
          <p:spPr>
            <a:xfrm rot="10800000" flipH="1">
              <a:off x="3895165" y="726140"/>
              <a:ext cx="747948" cy="95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Isosceles Triangle 74"/>
            <p:cNvSpPr/>
            <p:nvPr/>
          </p:nvSpPr>
          <p:spPr bwMode="auto">
            <a:xfrm rot="5400000">
              <a:off x="4344587" y="648329"/>
              <a:ext cx="111125" cy="14927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538163" y="636588"/>
            <a:ext cx="3916362" cy="1273175"/>
            <a:chOff x="537882" y="636494"/>
            <a:chExt cx="3916643" cy="1272989"/>
          </a:xfrm>
        </p:grpSpPr>
        <p:cxnSp>
          <p:nvCxnSpPr>
            <p:cNvPr id="62" name="Straight Connector 61"/>
            <p:cNvCxnSpPr>
              <a:stCxn id="48" idx="2"/>
              <a:endCxn id="42" idx="6"/>
            </p:cNvCxnSpPr>
            <p:nvPr/>
          </p:nvCxnSpPr>
          <p:spPr>
            <a:xfrm rot="16200000" flipH="1">
              <a:off x="4203735" y="1555521"/>
              <a:ext cx="484116" cy="174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537882" y="636494"/>
              <a:ext cx="2438575" cy="20634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8" name="Arc 47"/>
            <p:cNvSpPr/>
            <p:nvPr/>
          </p:nvSpPr>
          <p:spPr>
            <a:xfrm>
              <a:off x="3352721" y="734905"/>
              <a:ext cx="1084341" cy="1174578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50" name="Straight Connector 49"/>
            <p:cNvCxnSpPr>
              <a:stCxn id="47" idx="3"/>
              <a:endCxn id="48" idx="0"/>
            </p:cNvCxnSpPr>
            <p:nvPr/>
          </p:nvCxnSpPr>
          <p:spPr>
            <a:xfrm flipV="1">
              <a:off x="2976457" y="734905"/>
              <a:ext cx="919228" cy="47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Isosceles Triangle 69"/>
            <p:cNvSpPr/>
            <p:nvPr/>
          </p:nvSpPr>
          <p:spPr bwMode="auto">
            <a:xfrm rot="5400000">
              <a:off x="3771069" y="657906"/>
              <a:ext cx="111109" cy="14764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5364110" y="188550"/>
            <a:ext cx="230426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400" dirty="0">
                <a:cs typeface="Arial" pitchFamily="34" charset="0"/>
              </a:rPr>
              <a:t>ISIS Upgrades</a:t>
            </a:r>
            <a:endParaRPr lang="pl-PL" sz="2400" dirty="0">
              <a:cs typeface="Arial" pitchFamily="34" charset="0"/>
            </a:endParaRPr>
          </a:p>
        </p:txBody>
      </p:sp>
      <p:pic>
        <p:nvPicPr>
          <p:cNvPr id="17414" name="Picture 6" descr="ISIS plus MIC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7163" y="819150"/>
            <a:ext cx="3551237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50552" y="5445280"/>
            <a:ext cx="58209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en-GB" sz="2400" dirty="0">
                <a:cs typeface="Arial" pitchFamily="34" charset="0"/>
              </a:rPr>
              <a:t>4) Upgrade 3) + long pulse mode option</a:t>
            </a:r>
            <a:endParaRPr lang="en-GB" sz="24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9440" y="3140960"/>
            <a:ext cx="4823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>
                <a:cs typeface="Arial" pitchFamily="34" charset="0"/>
              </a:rPr>
              <a:t>0) Linac and </a:t>
            </a:r>
            <a:r>
              <a:rPr lang="en-GB" sz="2400" dirty="0" smtClean="0">
                <a:cs typeface="Arial" pitchFamily="34" charset="0"/>
              </a:rPr>
              <a:t>TS-1 </a:t>
            </a:r>
            <a:r>
              <a:rPr lang="en-GB" sz="2400" dirty="0">
                <a:cs typeface="Arial" pitchFamily="34" charset="0"/>
              </a:rPr>
              <a:t>refurbishment</a:t>
            </a:r>
            <a:endParaRPr lang="en-GB" sz="2400" dirty="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29916" y="3717040"/>
            <a:ext cx="5081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cs typeface="Arial" pitchFamily="34" charset="0"/>
              </a:rPr>
              <a:t>1) Linac </a:t>
            </a:r>
            <a:r>
              <a:rPr lang="en-GB" sz="2400" dirty="0" smtClean="0">
                <a:solidFill>
                  <a:srgbClr val="00B050"/>
                </a:solidFill>
                <a:cs typeface="Arial" pitchFamily="34" charset="0"/>
              </a:rPr>
              <a:t>upgrade, </a:t>
            </a:r>
            <a:r>
              <a:rPr lang="en-GB" sz="2400" dirty="0">
                <a:solidFill>
                  <a:srgbClr val="00B050"/>
                </a:solidFill>
                <a:cs typeface="Arial" pitchFamily="34" charset="0"/>
              </a:rPr>
              <a:t>~0.5 MW </a:t>
            </a:r>
            <a:r>
              <a:rPr lang="en-GB" sz="2400" dirty="0" smtClean="0">
                <a:solidFill>
                  <a:srgbClr val="00B050"/>
                </a:solidFill>
                <a:cs typeface="Arial" pitchFamily="34" charset="0"/>
              </a:rPr>
              <a:t>on TS-1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47378" y="4293120"/>
            <a:ext cx="60536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cs typeface="Arial" pitchFamily="34" charset="0"/>
              </a:rPr>
              <a:t>2) ~</a:t>
            </a:r>
            <a:r>
              <a:rPr lang="en-GB" sz="2400" dirty="0" smtClean="0">
                <a:solidFill>
                  <a:srgbClr val="0070C0"/>
                </a:solidFill>
                <a:cs typeface="Arial" pitchFamily="34" charset="0"/>
              </a:rPr>
              <a:t>3 </a:t>
            </a:r>
            <a:r>
              <a:rPr lang="en-GB" sz="2400" dirty="0">
                <a:solidFill>
                  <a:srgbClr val="0070C0"/>
                </a:solidFill>
                <a:cs typeface="Arial" pitchFamily="34" charset="0"/>
              </a:rPr>
              <a:t>GeV booster synchrotron: MW </a:t>
            </a:r>
            <a:r>
              <a:rPr lang="en-GB" sz="2400" dirty="0" smtClean="0">
                <a:solidFill>
                  <a:srgbClr val="0070C0"/>
                </a:solidFill>
                <a:cs typeface="Arial" pitchFamily="34" charset="0"/>
              </a:rPr>
              <a:t>target</a:t>
            </a:r>
            <a:endParaRPr lang="en-GB" sz="2400" dirty="0">
              <a:solidFill>
                <a:srgbClr val="0070C0"/>
              </a:solidFill>
            </a:endParaRPr>
          </a:p>
        </p:txBody>
      </p: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2151063" y="990600"/>
            <a:ext cx="1528762" cy="111125"/>
            <a:chOff x="2151810" y="991312"/>
            <a:chExt cx="1527761" cy="111097"/>
          </a:xfrm>
        </p:grpSpPr>
        <p:cxnSp>
          <p:nvCxnSpPr>
            <p:cNvPr id="51" name="Straight Connector 50"/>
            <p:cNvCxnSpPr>
              <a:stCxn id="8" idx="0"/>
              <a:endCxn id="42" idx="0"/>
            </p:cNvCxnSpPr>
            <p:nvPr/>
          </p:nvCxnSpPr>
          <p:spPr>
            <a:xfrm rot="5400000" flipH="1" flipV="1">
              <a:off x="2904580" y="281394"/>
              <a:ext cx="22219" cy="152776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Isosceles Triangle 58"/>
            <p:cNvSpPr/>
            <p:nvPr/>
          </p:nvSpPr>
          <p:spPr>
            <a:xfrm rot="5400000">
              <a:off x="2767334" y="972297"/>
              <a:ext cx="111097" cy="149127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5" name="Group 97"/>
          <p:cNvGrpSpPr>
            <a:grpSpLocks/>
          </p:cNvGrpSpPr>
          <p:nvPr/>
        </p:nvGrpSpPr>
        <p:grpSpPr bwMode="auto">
          <a:xfrm>
            <a:off x="1068388" y="1033463"/>
            <a:ext cx="3427412" cy="1674812"/>
            <a:chOff x="1068227" y="1034040"/>
            <a:chExt cx="3426863" cy="1674977"/>
          </a:xfrm>
        </p:grpSpPr>
        <p:sp>
          <p:nvSpPr>
            <p:cNvPr id="57" name="Isosceles Triangle 56"/>
            <p:cNvSpPr/>
            <p:nvPr/>
          </p:nvSpPr>
          <p:spPr>
            <a:xfrm>
              <a:off x="2425322" y="2066017"/>
              <a:ext cx="93648" cy="146064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grpSp>
          <p:nvGrpSpPr>
            <p:cNvPr id="6" name="Group 96"/>
            <p:cNvGrpSpPr>
              <a:grpSpLocks/>
            </p:cNvGrpSpPr>
            <p:nvPr/>
          </p:nvGrpSpPr>
          <p:grpSpPr bwMode="auto">
            <a:xfrm>
              <a:off x="1068227" y="1034040"/>
              <a:ext cx="3426863" cy="1674977"/>
              <a:chOff x="1068227" y="1034040"/>
              <a:chExt cx="3426863" cy="1674977"/>
            </a:xfrm>
          </p:grpSpPr>
          <p:cxnSp>
            <p:nvCxnSpPr>
              <p:cNvPr id="53" name="Straight Connector 52"/>
              <p:cNvCxnSpPr>
                <a:endCxn id="46" idx="2"/>
              </p:cNvCxnSpPr>
              <p:nvPr/>
            </p:nvCxnSpPr>
            <p:spPr>
              <a:xfrm rot="16200000" flipH="1">
                <a:off x="2272894" y="2042202"/>
                <a:ext cx="401678" cy="793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48"/>
              <p:cNvGrpSpPr>
                <a:grpSpLocks/>
              </p:cNvGrpSpPr>
              <p:nvPr/>
            </p:nvGrpSpPr>
            <p:grpSpPr bwMode="auto">
              <a:xfrm>
                <a:off x="1068227" y="1034040"/>
                <a:ext cx="3385345" cy="1674977"/>
                <a:chOff x="1085316" y="495655"/>
                <a:chExt cx="3385345" cy="1674977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2923347" y="495655"/>
                  <a:ext cx="1547564" cy="1546377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cxnSp>
              <p:nvCxnSpPr>
                <p:cNvPr id="44" name="Straight Connector 43"/>
                <p:cNvCxnSpPr>
                  <a:stCxn id="42" idx="4"/>
                </p:cNvCxnSpPr>
                <p:nvPr/>
              </p:nvCxnSpPr>
              <p:spPr>
                <a:xfrm rot="5400000">
                  <a:off x="2570184" y="915882"/>
                  <a:ext cx="0" cy="2252301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Rectangle 44"/>
                <p:cNvSpPr/>
                <p:nvPr/>
              </p:nvSpPr>
              <p:spPr>
                <a:xfrm>
                  <a:off x="1085316" y="1905494"/>
                  <a:ext cx="419033" cy="265138"/>
                </a:xfrm>
                <a:prstGeom prst="rect">
                  <a:avLst/>
                </a:prstGeom>
                <a:solidFill>
                  <a:srgbClr val="00B0F0"/>
                </a:solidFill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6" name="Arc 45"/>
                <p:cNvSpPr/>
                <p:nvPr/>
              </p:nvSpPr>
              <p:spPr>
                <a:xfrm rot="10800000">
                  <a:off x="2494790" y="1375217"/>
                  <a:ext cx="615851" cy="666816"/>
                </a:xfrm>
                <a:prstGeom prst="arc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sp>
            <p:nvSpPr>
              <p:cNvPr id="56" name="Isosceles Triangle 55"/>
              <p:cNvSpPr/>
              <p:nvPr/>
            </p:nvSpPr>
            <p:spPr>
              <a:xfrm>
                <a:off x="2863401" y="1718319"/>
                <a:ext cx="93648" cy="144477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 rot="10800000">
                <a:off x="4398269" y="1691330"/>
                <a:ext cx="96821" cy="163528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5400000" flipV="1">
                <a:off x="1963418" y="2505816"/>
                <a:ext cx="120662" cy="149201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</p:grpSp>
      <p:grpSp>
        <p:nvGrpSpPr>
          <p:cNvPr id="13" name="Group 88"/>
          <p:cNvGrpSpPr>
            <a:grpSpLocks/>
          </p:cNvGrpSpPr>
          <p:nvPr/>
        </p:nvGrpSpPr>
        <p:grpSpPr bwMode="auto">
          <a:xfrm>
            <a:off x="1042988" y="1025525"/>
            <a:ext cx="1333500" cy="879475"/>
            <a:chOff x="1042588" y="1025495"/>
            <a:chExt cx="1333144" cy="880217"/>
          </a:xfrm>
        </p:grpSpPr>
        <p:sp>
          <p:nvSpPr>
            <p:cNvPr id="31" name="Oval 30"/>
            <p:cNvSpPr/>
            <p:nvPr/>
          </p:nvSpPr>
          <p:spPr>
            <a:xfrm>
              <a:off x="1974201" y="1581589"/>
              <a:ext cx="272977" cy="263747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18626" y="1521213"/>
              <a:ext cx="188862" cy="384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grpSp>
          <p:nvGrpSpPr>
            <p:cNvPr id="14" name="Group 22"/>
            <p:cNvGrpSpPr>
              <a:grpSpLocks/>
            </p:cNvGrpSpPr>
            <p:nvPr/>
          </p:nvGrpSpPr>
          <p:grpSpPr bwMode="auto">
            <a:xfrm>
              <a:off x="1163265" y="1025495"/>
              <a:ext cx="964638" cy="69617"/>
              <a:chOff x="1905712" y="1044189"/>
              <a:chExt cx="1076489" cy="7530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905646" y="1044189"/>
                <a:ext cx="577378" cy="756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11" name="Straight Connector 10"/>
              <p:cNvCxnSpPr>
                <a:stCxn id="9" idx="3"/>
              </p:cNvCxnSpPr>
              <p:nvPr/>
            </p:nvCxnSpPr>
            <p:spPr>
              <a:xfrm flipV="1">
                <a:off x="2483024" y="1071689"/>
                <a:ext cx="499450" cy="10313"/>
              </a:xfrm>
              <a:prstGeom prst="line">
                <a:avLst/>
              </a:prstGeom>
              <a:ln w="28575">
                <a:solidFill>
                  <a:srgbClr val="89A4A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>
              <a:stCxn id="31" idx="4"/>
            </p:cNvCxnSpPr>
            <p:nvPr/>
          </p:nvCxnSpPr>
          <p:spPr>
            <a:xfrm rot="16200000" flipH="1">
              <a:off x="2243211" y="1712814"/>
              <a:ext cx="0" cy="265042"/>
            </a:xfrm>
            <a:prstGeom prst="line">
              <a:avLst/>
            </a:prstGeom>
            <a:ln w="28575">
              <a:solidFill>
                <a:srgbClr val="89A4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36"/>
            <p:cNvGrpSpPr>
              <a:grpSpLocks/>
            </p:cNvGrpSpPr>
            <p:nvPr/>
          </p:nvGrpSpPr>
          <p:grpSpPr bwMode="auto">
            <a:xfrm>
              <a:off x="1042588" y="1488964"/>
              <a:ext cx="1100677" cy="194557"/>
              <a:chOff x="2068082" y="1283865"/>
              <a:chExt cx="1100677" cy="194557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rot="5400000">
                <a:off x="2746556" y="953534"/>
                <a:ext cx="1588" cy="844324"/>
              </a:xfrm>
              <a:prstGeom prst="line">
                <a:avLst/>
              </a:prstGeom>
              <a:ln w="28575">
                <a:solidFill>
                  <a:srgbClr val="89A4A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068082" y="1284337"/>
                <a:ext cx="255519" cy="1938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  <p:sp>
          <p:nvSpPr>
            <p:cNvPr id="65" name="Isosceles Triangle 64"/>
            <p:cNvSpPr/>
            <p:nvPr/>
          </p:nvSpPr>
          <p:spPr>
            <a:xfrm rot="5400000">
              <a:off x="2133641" y="1766771"/>
              <a:ext cx="111219" cy="147598"/>
            </a:xfrm>
            <a:prstGeom prst="triangle">
              <a:avLst/>
            </a:prstGeom>
            <a:solidFill>
              <a:srgbClr val="89A4A7"/>
            </a:solidFill>
            <a:ln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6" name="Isosceles Triangle 65"/>
            <p:cNvSpPr/>
            <p:nvPr/>
          </p:nvSpPr>
          <p:spPr>
            <a:xfrm rot="5400000" flipV="1">
              <a:off x="1567844" y="1513351"/>
              <a:ext cx="120752" cy="149185"/>
            </a:xfrm>
            <a:prstGeom prst="triangle">
              <a:avLst/>
            </a:prstGeom>
            <a:solidFill>
              <a:srgbClr val="89A4A7"/>
            </a:solidFill>
            <a:ln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1858963" y="1057275"/>
            <a:ext cx="598487" cy="531813"/>
            <a:chOff x="1833345" y="1048054"/>
            <a:chExt cx="598206" cy="532523"/>
          </a:xfrm>
        </p:grpSpPr>
        <p:sp>
          <p:nvSpPr>
            <p:cNvPr id="67" name="Isosceles Triangle 66"/>
            <p:cNvSpPr/>
            <p:nvPr/>
          </p:nvSpPr>
          <p:spPr>
            <a:xfrm>
              <a:off x="1833345" y="1237219"/>
              <a:ext cx="93618" cy="146245"/>
            </a:xfrm>
            <a:prstGeom prst="triangle">
              <a:avLst/>
            </a:prstGeom>
            <a:solidFill>
              <a:srgbClr val="89A4A7"/>
            </a:solidFill>
            <a:ln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8" name="Isosceles Triangle 67"/>
            <p:cNvSpPr/>
            <p:nvPr/>
          </p:nvSpPr>
          <p:spPr>
            <a:xfrm rot="10800000">
              <a:off x="2334759" y="1237219"/>
              <a:ext cx="96792" cy="162141"/>
            </a:xfrm>
            <a:prstGeom prst="triangle">
              <a:avLst/>
            </a:prstGeom>
            <a:solidFill>
              <a:srgbClr val="89A4A7"/>
            </a:solidFill>
            <a:ln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868254" y="1048054"/>
              <a:ext cx="515695" cy="532523"/>
            </a:xfrm>
            <a:prstGeom prst="ellipse">
              <a:avLst/>
            </a:prstGeom>
            <a:noFill/>
            <a:ln w="38100"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2339975" y="1725613"/>
            <a:ext cx="266700" cy="206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278" name="TextBox 78"/>
          <p:cNvSpPr txBox="1">
            <a:spLocks noChangeArrowheads="1"/>
          </p:cNvSpPr>
          <p:nvPr/>
        </p:nvSpPr>
        <p:spPr bwMode="auto">
          <a:xfrm>
            <a:off x="547378" y="4869200"/>
            <a:ext cx="6167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cs typeface="Arial" pitchFamily="34" charset="0"/>
              </a:rPr>
              <a:t>3) 800 MeV direct 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injection: 2–5 </a:t>
            </a:r>
            <a:r>
              <a:rPr lang="en-GB" sz="2400" dirty="0">
                <a:solidFill>
                  <a:srgbClr val="FF0000"/>
                </a:solidFill>
                <a:cs typeface="Arial" pitchFamily="34" charset="0"/>
              </a:rPr>
              <a:t>MW 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target</a:t>
            </a:r>
            <a:endParaRPr lang="en-GB" sz="2400" dirty="0">
              <a:solidFill>
                <a:srgbClr val="FF0000"/>
              </a:solidFill>
            </a:endParaRPr>
          </a:p>
        </p:txBody>
      </p:sp>
      <p:grpSp>
        <p:nvGrpSpPr>
          <p:cNvPr id="17" name="Group 63"/>
          <p:cNvGrpSpPr>
            <a:grpSpLocks/>
          </p:cNvGrpSpPr>
          <p:nvPr/>
        </p:nvGrpSpPr>
        <p:grpSpPr bwMode="auto">
          <a:xfrm>
            <a:off x="838200" y="1008063"/>
            <a:ext cx="1263650" cy="120650"/>
            <a:chOff x="880217" y="743484"/>
            <a:chExt cx="1264777" cy="119641"/>
          </a:xfrm>
        </p:grpSpPr>
        <p:sp>
          <p:nvSpPr>
            <p:cNvPr id="40" name="Rectangle 39"/>
            <p:cNvSpPr/>
            <p:nvPr/>
          </p:nvSpPr>
          <p:spPr>
            <a:xfrm>
              <a:off x="880217" y="743484"/>
              <a:ext cx="880259" cy="11964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63" name="Straight Connector 62"/>
            <p:cNvCxnSpPr>
              <a:stCxn id="40" idx="3"/>
            </p:cNvCxnSpPr>
            <p:nvPr/>
          </p:nvCxnSpPr>
          <p:spPr>
            <a:xfrm flipV="1">
              <a:off x="1760476" y="795433"/>
              <a:ext cx="384518" cy="787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60"/>
          <p:cNvGrpSpPr/>
          <p:nvPr/>
        </p:nvGrpSpPr>
        <p:grpSpPr>
          <a:xfrm>
            <a:off x="395420" y="4293120"/>
            <a:ext cx="8360191" cy="1644016"/>
            <a:chOff x="395420" y="4293120"/>
            <a:chExt cx="8360191" cy="1644016"/>
          </a:xfrm>
        </p:grpSpPr>
        <p:sp>
          <p:nvSpPr>
            <p:cNvPr id="77" name="Rectangle 76"/>
            <p:cNvSpPr/>
            <p:nvPr/>
          </p:nvSpPr>
          <p:spPr bwMode="auto">
            <a:xfrm>
              <a:off x="395420" y="4293120"/>
              <a:ext cx="6265862" cy="108015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7428" name="TextBox 77"/>
            <p:cNvSpPr txBox="1">
              <a:spLocks noChangeArrowheads="1"/>
            </p:cNvSpPr>
            <p:nvPr/>
          </p:nvSpPr>
          <p:spPr bwMode="auto">
            <a:xfrm>
              <a:off x="6732300" y="5229250"/>
              <a:ext cx="202331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rgbClr val="FFC000"/>
                  </a:solidFill>
                </a:rPr>
                <a:t>Overlap with NF</a:t>
              </a:r>
            </a:p>
            <a:p>
              <a:r>
                <a:rPr lang="en-GB" sz="2000" dirty="0">
                  <a:solidFill>
                    <a:srgbClr val="FFC000"/>
                  </a:solidFill>
                </a:rPr>
                <a:t>proton driver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39440" y="6021360"/>
            <a:ext cx="756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Seen as one of four “big opportunities” for STFC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39" grpId="0"/>
      <p:bldP spid="55" grpId="0"/>
      <p:bldP spid="28" grpId="0" animBg="1"/>
      <p:bldP spid="112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 descr="Wide upward diagonal"/>
          <p:cNvSpPr txBox="1">
            <a:spLocks noChangeArrowheads="1"/>
          </p:cNvSpPr>
          <p:nvPr/>
        </p:nvSpPr>
        <p:spPr bwMode="auto">
          <a:xfrm>
            <a:off x="5881688" y="2780910"/>
            <a:ext cx="2795587" cy="13239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GB" sz="1600" dirty="0" smtClean="0">
                <a:solidFill>
                  <a:srgbClr val="0070C0"/>
                </a:solidFill>
                <a:cs typeface="Arial" charset="0"/>
              </a:rPr>
              <a:t>2)  ~3.3 GeV RCS fed by bucket-to-bucket transfer from ISIS 800 MeV synchrotron (1MW, perhaps more)</a:t>
            </a:r>
            <a:r>
              <a:rPr lang="en-US" sz="1600" dirty="0" smtClean="0">
                <a:solidFill>
                  <a:srgbClr val="0070C0"/>
                </a:solidFill>
                <a:cs typeface="Arial" charset="0"/>
              </a:rPr>
              <a:t> </a:t>
            </a:r>
            <a:endParaRPr lang="en-GB" sz="16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8435" name="Text Box 4" descr="Wide upward diagonal"/>
          <p:cNvSpPr txBox="1">
            <a:spLocks noChangeArrowheads="1"/>
          </p:cNvSpPr>
          <p:nvPr/>
        </p:nvSpPr>
        <p:spPr bwMode="auto">
          <a:xfrm>
            <a:off x="5881688" y="4725180"/>
            <a:ext cx="2841625" cy="83099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GB" sz="1600" dirty="0" smtClean="0">
                <a:solidFill>
                  <a:srgbClr val="FF0000"/>
                </a:solidFill>
                <a:cs typeface="Arial" charset="0"/>
              </a:rPr>
              <a:t>3)  Charge-exchange injection from 800 MeV linac (2 – 5 MW)</a:t>
            </a: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en-GB" sz="1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436" name="Text Box 3" descr="Wide upward diagonal"/>
          <p:cNvSpPr txBox="1">
            <a:spLocks noChangeArrowheads="1"/>
          </p:cNvSpPr>
          <p:nvPr/>
        </p:nvSpPr>
        <p:spPr bwMode="auto">
          <a:xfrm>
            <a:off x="5883275" y="1020763"/>
            <a:ext cx="2865305" cy="101566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en-GB" sz="2000" dirty="0" smtClean="0">
                <a:solidFill>
                  <a:srgbClr val="00B050"/>
                </a:solidFill>
                <a:cs typeface="Arial" charset="0"/>
              </a:rPr>
              <a:t>1)  Replace 70 MeV ISIS </a:t>
            </a:r>
            <a:r>
              <a:rPr lang="en-GB" sz="2000" dirty="0">
                <a:solidFill>
                  <a:srgbClr val="00B050"/>
                </a:solidFill>
                <a:cs typeface="Arial" charset="0"/>
              </a:rPr>
              <a:t>linac </a:t>
            </a:r>
            <a:r>
              <a:rPr lang="en-GB" sz="2000" dirty="0" smtClean="0">
                <a:solidFill>
                  <a:srgbClr val="00B050"/>
                </a:solidFill>
                <a:cs typeface="Arial" charset="0"/>
              </a:rPr>
              <a:t>by new ~1</a:t>
            </a:r>
            <a:r>
              <a:rPr lang="en-US" sz="2000" dirty="0" smtClean="0">
                <a:solidFill>
                  <a:srgbClr val="00B050"/>
                </a:solidFill>
                <a:cs typeface="Arial" charset="0"/>
              </a:rPr>
              <a:t>80 </a:t>
            </a:r>
            <a:r>
              <a:rPr lang="en-US" sz="2000" dirty="0">
                <a:solidFill>
                  <a:srgbClr val="00B050"/>
                </a:solidFill>
                <a:cs typeface="Arial" charset="0"/>
              </a:rPr>
              <a:t>MeV </a:t>
            </a:r>
            <a:r>
              <a:rPr lang="en-US" sz="2000" dirty="0" smtClean="0">
                <a:solidFill>
                  <a:srgbClr val="00B050"/>
                </a:solidFill>
                <a:cs typeface="Arial" charset="0"/>
              </a:rPr>
              <a:t>linac (~0.5 MW</a:t>
            </a:r>
            <a:r>
              <a:rPr lang="en-US" sz="2000" dirty="0">
                <a:solidFill>
                  <a:srgbClr val="00B050"/>
                </a:solidFill>
                <a:cs typeface="Arial" charset="0"/>
              </a:rPr>
              <a:t>) </a:t>
            </a:r>
            <a:endParaRPr lang="en-GB" sz="2000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8437" name="Rectangle 2"/>
          <p:cNvSpPr txBox="1">
            <a:spLocks noChangeArrowheads="1"/>
          </p:cNvSpPr>
          <p:nvPr/>
        </p:nvSpPr>
        <p:spPr bwMode="auto">
          <a:xfrm>
            <a:off x="2464594" y="285750"/>
            <a:ext cx="4214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400" dirty="0">
                <a:cs typeface="Arial" charset="0"/>
              </a:rPr>
              <a:t>ISIS MW Upgrade Scenarios</a:t>
            </a:r>
            <a:endParaRPr lang="pl-PL" sz="2400" dirty="0">
              <a:cs typeface="Arial" charset="0"/>
            </a:endParaRPr>
          </a:p>
        </p:txBody>
      </p:sp>
      <p:pic>
        <p:nvPicPr>
          <p:cNvPr id="18438" name="Picture 6" descr="upgrad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688" y="982663"/>
            <a:ext cx="532923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5650" y="1052513"/>
            <a:ext cx="8031163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1800"/>
              </a:spcBef>
            </a:pPr>
            <a:r>
              <a:rPr lang="en-GB" sz="2400" dirty="0" smtClean="0"/>
              <a:t>ISIS</a:t>
            </a:r>
            <a:endParaRPr lang="en-GB" sz="2400" dirty="0"/>
          </a:p>
          <a:p>
            <a:pPr marL="803275" lvl="1" indent="-346075" eaLnBrk="0" hangingPunct="0">
              <a:spcBef>
                <a:spcPts val="1200"/>
              </a:spcBef>
            </a:pPr>
            <a:r>
              <a:rPr lang="en-GB" sz="2400" dirty="0"/>
              <a:t>World’s most productive spallation neutron source</a:t>
            </a:r>
            <a:br>
              <a:rPr lang="en-GB" sz="2400" dirty="0"/>
            </a:br>
            <a:r>
              <a:rPr lang="en-GB" sz="2400" dirty="0"/>
              <a:t>(if no longer highest pulsed beam power)</a:t>
            </a:r>
          </a:p>
          <a:p>
            <a:pPr marL="803275" lvl="1" indent="-346075" eaLnBrk="0" hangingPunct="0">
              <a:spcBef>
                <a:spcPts val="1200"/>
              </a:spcBef>
            </a:pPr>
            <a:r>
              <a:rPr lang="en-GB" sz="2400" dirty="0"/>
              <a:t>World-leading centre for research in the physical and life sciences </a:t>
            </a:r>
          </a:p>
          <a:p>
            <a:pPr marL="803275" lvl="1" indent="-346075" eaLnBrk="0" hangingPunct="0">
              <a:spcBef>
                <a:spcPts val="1200"/>
              </a:spcBef>
            </a:pPr>
            <a:r>
              <a:rPr lang="en-GB" sz="2400" dirty="0"/>
              <a:t>National and international community of &gt;2000 scientists  —  ISIS has been running since 1984</a:t>
            </a:r>
          </a:p>
          <a:p>
            <a:pPr marL="803275" lvl="1" indent="-346075" eaLnBrk="0" hangingPunct="0">
              <a:spcBef>
                <a:spcPts val="1200"/>
              </a:spcBef>
            </a:pPr>
            <a:r>
              <a:rPr lang="en-GB" sz="2400" dirty="0"/>
              <a:t>Research fields include clean energy, the environment, pharmaceuticals and health care, nanotechnology, materials engineering and IT</a:t>
            </a:r>
          </a:p>
          <a:p>
            <a:pPr marL="803275" lvl="1" indent="-346075" eaLnBrk="0" hangingPunct="0">
              <a:spcBef>
                <a:spcPts val="1200"/>
              </a:spcBef>
            </a:pPr>
            <a:r>
              <a:rPr lang="en-GB" sz="2400" dirty="0"/>
              <a:t>~450 publications/year (~9000 total over 26 years)</a:t>
            </a:r>
          </a:p>
          <a:p>
            <a:pPr marL="803275" lvl="1" indent="-346075" eaLnBrk="0" hangingPunct="0">
              <a:spcBef>
                <a:spcPts val="1200"/>
              </a:spcBef>
            </a:pPr>
            <a:r>
              <a:rPr lang="en-GB" sz="2400" dirty="0"/>
              <a:t>MICE (Muon Ionisation Cooling Experiment)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 descr="Wide upward diagonal"/>
          <p:cNvSpPr txBox="1">
            <a:spLocks noChangeArrowheads="1"/>
          </p:cNvSpPr>
          <p:nvPr/>
        </p:nvSpPr>
        <p:spPr bwMode="auto">
          <a:xfrm>
            <a:off x="5881688" y="2348850"/>
            <a:ext cx="2795587" cy="1631216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GB" sz="2000" dirty="0">
                <a:solidFill>
                  <a:srgbClr val="0070C0"/>
                </a:solidFill>
                <a:cs typeface="Arial" charset="0"/>
              </a:rPr>
              <a:t>2</a:t>
            </a:r>
            <a:r>
              <a:rPr lang="en-GB" sz="2000" dirty="0" smtClean="0">
                <a:solidFill>
                  <a:srgbClr val="0070C0"/>
                </a:solidFill>
                <a:cs typeface="Arial" charset="0"/>
              </a:rPr>
              <a:t>)  ~</a:t>
            </a: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3.3 </a:t>
            </a:r>
            <a:r>
              <a:rPr lang="en-US" sz="2000" dirty="0">
                <a:solidFill>
                  <a:srgbClr val="0070C0"/>
                </a:solidFill>
                <a:cs typeface="Arial" charset="0"/>
              </a:rPr>
              <a:t>GeV RCS fed by bucket-to-bucket transfer from ISIS 800 MeV synchrotron (1MW, perhaps more) </a:t>
            </a:r>
            <a:endParaRPr lang="en-GB" sz="20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39939" name="Text Box 4" descr="Wide upward diagonal"/>
          <p:cNvSpPr txBox="1">
            <a:spLocks noChangeArrowheads="1"/>
          </p:cNvSpPr>
          <p:nvPr/>
        </p:nvSpPr>
        <p:spPr bwMode="auto">
          <a:xfrm>
            <a:off x="5881688" y="4725180"/>
            <a:ext cx="2841625" cy="83099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GB" sz="1600" dirty="0" smtClean="0">
                <a:solidFill>
                  <a:srgbClr val="FF0000"/>
                </a:solidFill>
                <a:cs typeface="Arial" charset="0"/>
              </a:rPr>
              <a:t>3)  Charge-exchange injection from 800 MeV linac (2 – 5 MW)</a:t>
            </a: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en-GB" sz="1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9940" name="Text Box 3" descr="Wide upward diagonal"/>
          <p:cNvSpPr txBox="1">
            <a:spLocks noChangeArrowheads="1"/>
          </p:cNvSpPr>
          <p:nvPr/>
        </p:nvSpPr>
        <p:spPr bwMode="auto">
          <a:xfrm>
            <a:off x="5883275" y="1020763"/>
            <a:ext cx="2865305" cy="83099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en-GB" sz="1600" dirty="0" smtClean="0">
                <a:solidFill>
                  <a:srgbClr val="00B050"/>
                </a:solidFill>
                <a:cs typeface="Arial" charset="0"/>
              </a:rPr>
              <a:t>1)  Replace 70 MeV ISIS linac by new ~180 MeV linac (~0.5 MW)</a:t>
            </a:r>
            <a:r>
              <a:rPr lang="en-US" sz="1600" dirty="0" smtClean="0">
                <a:solidFill>
                  <a:srgbClr val="00B050"/>
                </a:solidFill>
                <a:cs typeface="Arial" charset="0"/>
              </a:rPr>
              <a:t> </a:t>
            </a:r>
            <a:endParaRPr lang="en-GB" sz="1600" dirty="0">
              <a:solidFill>
                <a:srgbClr val="00B050"/>
              </a:solidFill>
              <a:cs typeface="Arial" charset="0"/>
            </a:endParaRPr>
          </a:p>
        </p:txBody>
      </p:sp>
      <p:pic>
        <p:nvPicPr>
          <p:cNvPr id="39942" name="Picture 6" descr="upgrad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688" y="982663"/>
            <a:ext cx="532923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64594" y="285750"/>
            <a:ext cx="4214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400" dirty="0">
                <a:cs typeface="Arial" charset="0"/>
              </a:rPr>
              <a:t>ISIS MW Upgrade Scenarios</a:t>
            </a:r>
            <a:endParaRPr lang="pl-PL" sz="24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4" descr="Wide upward diagonal"/>
          <p:cNvSpPr txBox="1">
            <a:spLocks noChangeArrowheads="1"/>
          </p:cNvSpPr>
          <p:nvPr/>
        </p:nvSpPr>
        <p:spPr bwMode="auto">
          <a:xfrm>
            <a:off x="5881688" y="4653170"/>
            <a:ext cx="2841625" cy="101566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GB" sz="2000" dirty="0">
                <a:solidFill>
                  <a:srgbClr val="FF0000"/>
                </a:solidFill>
                <a:cs typeface="Arial" charset="0"/>
              </a:rPr>
              <a:t>3) </a:t>
            </a:r>
            <a:r>
              <a:rPr lang="en-GB" sz="2000" dirty="0" smtClean="0">
                <a:solidFill>
                  <a:srgbClr val="FF0000"/>
                </a:solidFill>
                <a:cs typeface="Arial" charset="0"/>
              </a:rPr>
              <a:t> Charge-exchange injection from 800 MeV linac (</a:t>
            </a:r>
            <a:r>
              <a:rPr lang="en-GB" sz="2000" dirty="0">
                <a:solidFill>
                  <a:srgbClr val="FF0000"/>
                </a:solidFill>
                <a:cs typeface="Arial" charset="0"/>
              </a:rPr>
              <a:t>2 – 5 MW)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 </a:t>
            </a:r>
            <a:endParaRPr lang="en-GB" sz="20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45062" name="Picture 6" descr="upgrad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688" y="982663"/>
            <a:ext cx="532923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 descr="Wide upward diagonal"/>
          <p:cNvSpPr txBox="1">
            <a:spLocks noChangeArrowheads="1"/>
          </p:cNvSpPr>
          <p:nvPr/>
        </p:nvSpPr>
        <p:spPr bwMode="auto">
          <a:xfrm>
            <a:off x="5883275" y="1020763"/>
            <a:ext cx="2865305" cy="83099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en-GB" sz="1600" dirty="0" smtClean="0">
                <a:solidFill>
                  <a:srgbClr val="00B050"/>
                </a:solidFill>
                <a:cs typeface="Arial" charset="0"/>
              </a:rPr>
              <a:t>1)  Replace ISIS 70 MeV linac by new ~180 MeV linac (~0.5 MW)</a:t>
            </a:r>
            <a:r>
              <a:rPr lang="en-US" sz="1600" dirty="0" smtClean="0">
                <a:solidFill>
                  <a:srgbClr val="00B050"/>
                </a:solidFill>
                <a:cs typeface="Arial" charset="0"/>
              </a:rPr>
              <a:t> </a:t>
            </a:r>
            <a:endParaRPr lang="en-GB" sz="1600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464594" y="285750"/>
            <a:ext cx="4214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400" dirty="0">
                <a:cs typeface="Arial" charset="0"/>
              </a:rPr>
              <a:t>ISIS MW Upgrade Scenarios</a:t>
            </a:r>
            <a:endParaRPr lang="pl-PL" sz="2400" dirty="0">
              <a:cs typeface="Arial" charset="0"/>
            </a:endParaRPr>
          </a:p>
        </p:txBody>
      </p:sp>
      <p:sp>
        <p:nvSpPr>
          <p:cNvPr id="10" name="Text Box 3" descr="Wide upward diagonal"/>
          <p:cNvSpPr txBox="1">
            <a:spLocks noChangeArrowheads="1"/>
          </p:cNvSpPr>
          <p:nvPr/>
        </p:nvSpPr>
        <p:spPr bwMode="auto">
          <a:xfrm>
            <a:off x="5881688" y="2780910"/>
            <a:ext cx="2795587" cy="13239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GB" sz="1600" dirty="0">
                <a:solidFill>
                  <a:srgbClr val="0070C0"/>
                </a:solidFill>
                <a:cs typeface="Arial" charset="0"/>
              </a:rPr>
              <a:t>2) </a:t>
            </a:r>
            <a:r>
              <a:rPr lang="en-GB" sz="1600" dirty="0" smtClean="0">
                <a:solidFill>
                  <a:srgbClr val="0070C0"/>
                </a:solidFill>
                <a:cs typeface="Arial" charset="0"/>
              </a:rPr>
              <a:t> Based </a:t>
            </a:r>
            <a:r>
              <a:rPr lang="en-GB" sz="1600" dirty="0">
                <a:solidFill>
                  <a:srgbClr val="0070C0"/>
                </a:solidFill>
                <a:cs typeface="Arial" charset="0"/>
              </a:rPr>
              <a:t>on a </a:t>
            </a:r>
            <a:r>
              <a:rPr lang="en-US" sz="1600" dirty="0">
                <a:solidFill>
                  <a:srgbClr val="0070C0"/>
                </a:solidFill>
                <a:cs typeface="Arial" charset="0"/>
              </a:rPr>
              <a:t>≈ 3.3 GeV RCS fed by bucket-to-bucket transfer from ISIS 800 MeV synchrotron (1MW, perhaps more) </a:t>
            </a:r>
            <a:endParaRPr lang="en-GB" sz="16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880" y="6165380"/>
            <a:ext cx="4392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More details:  John Thomason’s talk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 txBox="1">
            <a:spLocks noChangeArrowheads="1"/>
          </p:cNvSpPr>
          <p:nvPr/>
        </p:nvSpPr>
        <p:spPr bwMode="auto">
          <a:xfrm>
            <a:off x="467430" y="332570"/>
            <a:ext cx="7381535" cy="47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400" dirty="0" smtClean="0"/>
              <a:t>Common proton driver for neutrons and neutrinos</a:t>
            </a:r>
            <a:endParaRPr lang="en-GB" sz="2400" dirty="0"/>
          </a:p>
        </p:txBody>
      </p:sp>
      <p:pic>
        <p:nvPicPr>
          <p:cNvPr id="50179" name="Picture 17" descr="RAL si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1795463"/>
            <a:ext cx="6142038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13"/>
          <p:cNvSpPr txBox="1">
            <a:spLocks noChangeArrowheads="1"/>
          </p:cNvSpPr>
          <p:nvPr/>
        </p:nvSpPr>
        <p:spPr bwMode="auto">
          <a:xfrm>
            <a:off x="611188" y="1216025"/>
            <a:ext cx="32432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l-PL" sz="1600" dirty="0">
                <a:solidFill>
                  <a:srgbClr val="000000"/>
                </a:solidFill>
                <a:cs typeface="Arial" pitchFamily="34" charset="0"/>
              </a:rPr>
              <a:t> Based on MW ISIS upgrade </a:t>
            </a:r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pl-PL" sz="1600" dirty="0">
                <a:solidFill>
                  <a:srgbClr val="000000"/>
                </a:solidFill>
                <a:cs typeface="Arial" pitchFamily="34" charset="0"/>
              </a:rPr>
              <a:t>with </a:t>
            </a:r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800</a:t>
            </a:r>
            <a:r>
              <a:rPr lang="pl-PL" sz="1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M</a:t>
            </a:r>
            <a:r>
              <a:rPr lang="pl-PL" sz="1600" dirty="0">
                <a:solidFill>
                  <a:srgbClr val="000000"/>
                </a:solidFill>
                <a:cs typeface="Arial" pitchFamily="34" charset="0"/>
              </a:rPr>
              <a:t>eV </a:t>
            </a:r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lang="pl-PL" sz="1600" dirty="0">
                <a:solidFill>
                  <a:srgbClr val="000000"/>
                </a:solidFill>
                <a:cs typeface="Arial" pitchFamily="34" charset="0"/>
              </a:rPr>
              <a:t>inac </a:t>
            </a:r>
            <a:r>
              <a:rPr lang="pl-PL" sz="1600" dirty="0" smtClean="0">
                <a:solidFill>
                  <a:srgbClr val="000000"/>
                </a:solidFill>
                <a:cs typeface="Arial" pitchFamily="34" charset="0"/>
              </a:rPr>
              <a:t>and</a:t>
            </a: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l-PL" sz="1600" dirty="0" smtClean="0">
                <a:solidFill>
                  <a:srgbClr val="000000"/>
                </a:solidFill>
                <a:cs typeface="Arial" pitchFamily="34" charset="0"/>
              </a:rPr>
              <a:t>3.2 </a:t>
            </a:r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pl-PL" sz="1600" dirty="0" smtClean="0">
                <a:solidFill>
                  <a:srgbClr val="000000"/>
                </a:solidFill>
                <a:cs typeface="Arial" pitchFamily="34" charset="0"/>
              </a:rPr>
              <a:t>GeV </a:t>
            </a:r>
            <a:r>
              <a:rPr lang="pl-PL" sz="1600" dirty="0">
                <a:solidFill>
                  <a:srgbClr val="000000"/>
                </a:solidFill>
                <a:cs typeface="Arial" pitchFamily="34" charset="0"/>
              </a:rPr>
              <a:t>RCS</a:t>
            </a:r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endParaRPr lang="pl-PL" sz="16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1600" dirty="0">
                <a:solidFill>
                  <a:srgbClr val="000000"/>
                </a:solidFill>
                <a:cs typeface="Arial" pitchFamily="34" charset="0"/>
              </a:rPr>
              <a:t> Assumes a sharing of the beam </a:t>
            </a:r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pl-PL" sz="1600" dirty="0">
                <a:solidFill>
                  <a:srgbClr val="000000"/>
                </a:solidFill>
                <a:cs typeface="Arial" pitchFamily="34" charset="0"/>
              </a:rPr>
              <a:t>power at 3.2 GeV between the </a:t>
            </a:r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pl-PL" sz="1600" dirty="0">
                <a:solidFill>
                  <a:srgbClr val="000000"/>
                </a:solidFill>
                <a:cs typeface="Arial" pitchFamily="34" charset="0"/>
              </a:rPr>
              <a:t>two facilities</a:t>
            </a:r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5645150" y="1806575"/>
            <a:ext cx="32527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1600" dirty="0">
                <a:cs typeface="Arial" pitchFamily="34" charset="0"/>
              </a:rPr>
              <a:t> </a:t>
            </a:r>
            <a:r>
              <a:rPr lang="pl-PL" sz="1600" dirty="0">
                <a:cs typeface="Arial" pitchFamily="34" charset="0"/>
              </a:rPr>
              <a:t>Both facilities can have the </a:t>
            </a:r>
            <a:endParaRPr lang="en-GB" sz="1600" dirty="0">
              <a:cs typeface="Arial" pitchFamily="34" charset="0"/>
            </a:endParaRPr>
          </a:p>
          <a:p>
            <a:r>
              <a:rPr lang="en-GB" sz="1600" dirty="0">
                <a:cs typeface="Arial" pitchFamily="34" charset="0"/>
              </a:rPr>
              <a:t>  </a:t>
            </a:r>
            <a:r>
              <a:rPr lang="pl-PL" sz="1600" dirty="0">
                <a:cs typeface="Arial" pitchFamily="34" charset="0"/>
              </a:rPr>
              <a:t>same ion source, RFQ, chopper, </a:t>
            </a:r>
            <a:endParaRPr lang="en-GB" sz="1600" dirty="0">
              <a:cs typeface="Arial" pitchFamily="34" charset="0"/>
            </a:endParaRPr>
          </a:p>
          <a:p>
            <a:r>
              <a:rPr lang="en-GB" sz="1600" dirty="0">
                <a:cs typeface="Arial" pitchFamily="34" charset="0"/>
              </a:rPr>
              <a:t>  </a:t>
            </a:r>
            <a:r>
              <a:rPr lang="pl-PL" sz="1600" dirty="0">
                <a:cs typeface="Arial" pitchFamily="34" charset="0"/>
              </a:rPr>
              <a:t>linac, H</a:t>
            </a:r>
            <a:r>
              <a:rPr lang="pl-PL" sz="1600" baseline="30000" dirty="0">
                <a:latin typeface="Palatino" pitchFamily="18" charset="0"/>
                <a:cs typeface="Arial" pitchFamily="34" charset="0"/>
              </a:rPr>
              <a:t>−</a:t>
            </a:r>
            <a:r>
              <a:rPr lang="pl-PL" sz="1600" dirty="0">
                <a:cs typeface="Arial" pitchFamily="34" charset="0"/>
              </a:rPr>
              <a:t> injection, accumulation </a:t>
            </a:r>
            <a:endParaRPr lang="en-GB" sz="1600" dirty="0">
              <a:cs typeface="Arial" pitchFamily="34" charset="0"/>
            </a:endParaRPr>
          </a:p>
          <a:p>
            <a:r>
              <a:rPr lang="en-GB" sz="1600" dirty="0">
                <a:cs typeface="Arial" pitchFamily="34" charset="0"/>
              </a:rPr>
              <a:t>  </a:t>
            </a:r>
            <a:r>
              <a:rPr lang="pl-PL" sz="1600" dirty="0">
                <a:cs typeface="Arial" pitchFamily="34" charset="0"/>
              </a:rPr>
              <a:t>and acceleration to 3.2 GeV</a:t>
            </a:r>
          </a:p>
        </p:txBody>
      </p: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546100" y="5041900"/>
            <a:ext cx="38877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1600" dirty="0">
                <a:solidFill>
                  <a:srgbClr val="FF9900"/>
                </a:solidFill>
                <a:cs typeface="Arial" pitchFamily="34" charset="0"/>
              </a:rPr>
              <a:t> </a:t>
            </a:r>
            <a:r>
              <a:rPr lang="pl-PL" sz="1600">
                <a:solidFill>
                  <a:srgbClr val="FF9900"/>
                </a:solidFill>
                <a:cs typeface="Arial" pitchFamily="34" charset="0"/>
              </a:rPr>
              <a:t>Requires additional RCS machine in </a:t>
            </a:r>
            <a:endParaRPr lang="en-GB" sz="1600" dirty="0">
              <a:solidFill>
                <a:srgbClr val="FF9900"/>
              </a:solidFill>
              <a:cs typeface="Arial" pitchFamily="34" charset="0"/>
            </a:endParaRPr>
          </a:p>
          <a:p>
            <a:r>
              <a:rPr lang="en-GB" sz="1600" dirty="0">
                <a:solidFill>
                  <a:srgbClr val="FF9900"/>
                </a:solidFill>
                <a:cs typeface="Arial" pitchFamily="34" charset="0"/>
              </a:rPr>
              <a:t>  </a:t>
            </a:r>
            <a:r>
              <a:rPr lang="pl-PL" sz="1600">
                <a:solidFill>
                  <a:srgbClr val="FF9900"/>
                </a:solidFill>
                <a:cs typeface="Arial" pitchFamily="34" charset="0"/>
              </a:rPr>
              <a:t>order to meet the</a:t>
            </a:r>
            <a:r>
              <a:rPr lang="en-GB" sz="1600" dirty="0">
                <a:solidFill>
                  <a:srgbClr val="FF9900"/>
                </a:solidFill>
                <a:cs typeface="Arial" pitchFamily="34" charset="0"/>
              </a:rPr>
              <a:t> </a:t>
            </a:r>
            <a:r>
              <a:rPr lang="pl-PL" sz="1600">
                <a:solidFill>
                  <a:srgbClr val="FF9900"/>
                </a:solidFill>
                <a:cs typeface="Arial" pitchFamily="34" charset="0"/>
              </a:rPr>
              <a:t>power and energy </a:t>
            </a:r>
            <a:endParaRPr lang="en-GB" sz="1600" dirty="0">
              <a:solidFill>
                <a:srgbClr val="FF9900"/>
              </a:solidFill>
              <a:cs typeface="Arial" pitchFamily="34" charset="0"/>
            </a:endParaRPr>
          </a:p>
          <a:p>
            <a:r>
              <a:rPr lang="en-GB" sz="1600" dirty="0">
                <a:solidFill>
                  <a:srgbClr val="FF9900"/>
                </a:solidFill>
                <a:cs typeface="Arial" pitchFamily="34" charset="0"/>
              </a:rPr>
              <a:t>  </a:t>
            </a:r>
            <a:r>
              <a:rPr lang="pl-PL" sz="1600">
                <a:solidFill>
                  <a:srgbClr val="FF9900"/>
                </a:solidFill>
                <a:cs typeface="Arial" pitchFamily="34" charset="0"/>
              </a:rPr>
              <a:t>needs of the</a:t>
            </a:r>
            <a:r>
              <a:rPr lang="en-GB" sz="1600" dirty="0">
                <a:solidFill>
                  <a:srgbClr val="FF9900"/>
                </a:solidFill>
                <a:cs typeface="Arial" pitchFamily="34" charset="0"/>
              </a:rPr>
              <a:t> </a:t>
            </a:r>
            <a:r>
              <a:rPr lang="pl-PL" sz="1600">
                <a:solidFill>
                  <a:srgbClr val="FF9900"/>
                </a:solidFill>
                <a:cs typeface="Arial" pitchFamily="34" charset="0"/>
              </a:rPr>
              <a:t>Neutrino Factory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 104"/>
          <p:cNvSpPr>
            <a:spLocks noChangeArrowheads="1"/>
          </p:cNvSpPr>
          <p:nvPr/>
        </p:nvSpPr>
        <p:spPr bwMode="auto">
          <a:xfrm>
            <a:off x="1811338" y="3630613"/>
            <a:ext cx="1541462" cy="2197100"/>
          </a:xfrm>
          <a:custGeom>
            <a:avLst/>
            <a:gdLst>
              <a:gd name="T0" fmla="*/ 168436 w 1541929"/>
              <a:gd name="T1" fmla="*/ 0 h 2196353"/>
              <a:gd name="T2" fmla="*/ 168436 w 1541929"/>
              <a:gd name="T3" fmla="*/ 263273 h 2196353"/>
              <a:gd name="T4" fmla="*/ 97502 w 1541929"/>
              <a:gd name="T5" fmla="*/ 771658 h 2196353"/>
              <a:gd name="T6" fmla="*/ 132973 w 1541929"/>
              <a:gd name="T7" fmla="*/ 1080327 h 2196353"/>
              <a:gd name="T8" fmla="*/ 0 w 1541929"/>
              <a:gd name="T9" fmla="*/ 2169711 h 2196353"/>
              <a:gd name="T10" fmla="*/ 478699 w 1541929"/>
              <a:gd name="T11" fmla="*/ 2187871 h 2196353"/>
              <a:gd name="T12" fmla="*/ 576213 w 1541929"/>
              <a:gd name="T13" fmla="*/ 2224181 h 2196353"/>
              <a:gd name="T14" fmla="*/ 718046 w 1541929"/>
              <a:gd name="T15" fmla="*/ 2006304 h 2196353"/>
              <a:gd name="T16" fmla="*/ 762373 w 1541929"/>
              <a:gd name="T17" fmla="*/ 2006304 h 2196353"/>
              <a:gd name="T18" fmla="*/ 992853 w 1541929"/>
              <a:gd name="T19" fmla="*/ 1724881 h 2196353"/>
              <a:gd name="T20" fmla="*/ 753507 w 1541929"/>
              <a:gd name="T21" fmla="*/ 1507003 h 2196353"/>
              <a:gd name="T22" fmla="*/ 1524745 w 1541929"/>
              <a:gd name="T23" fmla="*/ 444837 h 2196353"/>
              <a:gd name="T24" fmla="*/ 1507015 w 1541929"/>
              <a:gd name="T25" fmla="*/ 245113 h 2196353"/>
              <a:gd name="T26" fmla="*/ 168436 w 1541929"/>
              <a:gd name="T27" fmla="*/ 0 h 21963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41929"/>
              <a:gd name="T43" fmla="*/ 0 h 2196353"/>
              <a:gd name="T44" fmla="*/ 1541929 w 1541929"/>
              <a:gd name="T45" fmla="*/ 2196353 h 21963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41929" h="2196353">
                <a:moveTo>
                  <a:pt x="170329" y="0"/>
                </a:moveTo>
                <a:lnTo>
                  <a:pt x="170329" y="259976"/>
                </a:lnTo>
                <a:lnTo>
                  <a:pt x="98612" y="762000"/>
                </a:lnTo>
                <a:lnTo>
                  <a:pt x="134470" y="1066800"/>
                </a:lnTo>
                <a:lnTo>
                  <a:pt x="0" y="2142565"/>
                </a:lnTo>
                <a:lnTo>
                  <a:pt x="484094" y="2160494"/>
                </a:lnTo>
                <a:lnTo>
                  <a:pt x="582706" y="2196353"/>
                </a:lnTo>
                <a:lnTo>
                  <a:pt x="726141" y="1981200"/>
                </a:lnTo>
                <a:lnTo>
                  <a:pt x="770964" y="1981200"/>
                </a:lnTo>
                <a:lnTo>
                  <a:pt x="1004047" y="1703294"/>
                </a:lnTo>
                <a:lnTo>
                  <a:pt x="762000" y="1488141"/>
                </a:lnTo>
                <a:lnTo>
                  <a:pt x="1541929" y="439270"/>
                </a:lnTo>
                <a:lnTo>
                  <a:pt x="1524000" y="242047"/>
                </a:lnTo>
                <a:lnTo>
                  <a:pt x="170329" y="0"/>
                </a:lnTo>
                <a:close/>
              </a:path>
            </a:pathLst>
          </a:custGeom>
          <a:solidFill>
            <a:srgbClr val="FF505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6083" name="Rectangle 2"/>
          <p:cNvSpPr txBox="1">
            <a:spLocks noChangeArrowheads="1"/>
          </p:cNvSpPr>
          <p:nvPr/>
        </p:nvSpPr>
        <p:spPr bwMode="auto">
          <a:xfrm>
            <a:off x="467430" y="332570"/>
            <a:ext cx="248714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Neutrino factory</a:t>
            </a:r>
            <a:r>
              <a:rPr lang="pl-PL" sz="2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on Harwell site</a:t>
            </a:r>
            <a:endParaRPr lang="pl-PL" sz="240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46084" name="Picture 3" descr="7120sk68p2lowrescroppe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1620838" y="0"/>
            <a:ext cx="4881562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RAL site (no buildings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3950" y="4176713"/>
            <a:ext cx="2509838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2416175" y="3706813"/>
            <a:ext cx="476250" cy="603250"/>
            <a:chOff x="1465510" y="3706504"/>
            <a:chExt cx="476728" cy="602998"/>
          </a:xfrm>
        </p:grpSpPr>
        <p:sp>
          <p:nvSpPr>
            <p:cNvPr id="88" name="Freeform 87"/>
            <p:cNvSpPr/>
            <p:nvPr/>
          </p:nvSpPr>
          <p:spPr bwMode="auto">
            <a:xfrm>
              <a:off x="1570390" y="3938182"/>
              <a:ext cx="73098" cy="255480"/>
            </a:xfrm>
            <a:custGeom>
              <a:avLst/>
              <a:gdLst>
                <a:gd name="connsiteX0" fmla="*/ 0 w 60570"/>
                <a:gd name="connsiteY0" fmla="*/ 234461 h 234461"/>
                <a:gd name="connsiteX1" fmla="*/ 54708 w 60570"/>
                <a:gd name="connsiteY1" fmla="*/ 125046 h 234461"/>
                <a:gd name="connsiteX2" fmla="*/ 35170 w 60570"/>
                <a:gd name="connsiteY2" fmla="*/ 0 h 23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70" h="234461">
                  <a:moveTo>
                    <a:pt x="0" y="234461"/>
                  </a:moveTo>
                  <a:cubicBezTo>
                    <a:pt x="24423" y="199292"/>
                    <a:pt x="48846" y="164123"/>
                    <a:pt x="54708" y="125046"/>
                  </a:cubicBezTo>
                  <a:cubicBezTo>
                    <a:pt x="60570" y="85969"/>
                    <a:pt x="47870" y="42984"/>
                    <a:pt x="35170" y="0"/>
                  </a:cubicBezTo>
                </a:path>
              </a:pathLst>
            </a:custGeom>
            <a:noFill/>
            <a:ln w="190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2400" dirty="0">
                <a:solidFill>
                  <a:srgbClr val="000000"/>
                </a:solidFill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1567212" y="3903272"/>
              <a:ext cx="168444" cy="282457"/>
            </a:xfrm>
            <a:custGeom>
              <a:avLst/>
              <a:gdLst>
                <a:gd name="connsiteX0" fmla="*/ 0 w 149794"/>
                <a:gd name="connsiteY0" fmla="*/ 269630 h 269630"/>
                <a:gd name="connsiteX1" fmla="*/ 93785 w 149794"/>
                <a:gd name="connsiteY1" fmla="*/ 191477 h 269630"/>
                <a:gd name="connsiteX2" fmla="*/ 148492 w 149794"/>
                <a:gd name="connsiteY2" fmla="*/ 89877 h 269630"/>
                <a:gd name="connsiteX3" fmla="*/ 101600 w 149794"/>
                <a:gd name="connsiteY3" fmla="*/ 11723 h 269630"/>
                <a:gd name="connsiteX4" fmla="*/ 27354 w 149794"/>
                <a:gd name="connsiteY4" fmla="*/ 19538 h 269630"/>
                <a:gd name="connsiteX5" fmla="*/ 27354 w 149794"/>
                <a:gd name="connsiteY5" fmla="*/ 19538 h 26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794" h="269630">
                  <a:moveTo>
                    <a:pt x="0" y="269630"/>
                  </a:moveTo>
                  <a:cubicBezTo>
                    <a:pt x="34518" y="245533"/>
                    <a:pt x="69036" y="221436"/>
                    <a:pt x="93785" y="191477"/>
                  </a:cubicBezTo>
                  <a:cubicBezTo>
                    <a:pt x="118534" y="161518"/>
                    <a:pt x="147190" y="119836"/>
                    <a:pt x="148492" y="89877"/>
                  </a:cubicBezTo>
                  <a:cubicBezTo>
                    <a:pt x="149794" y="59918"/>
                    <a:pt x="121790" y="23446"/>
                    <a:pt x="101600" y="11723"/>
                  </a:cubicBezTo>
                  <a:cubicBezTo>
                    <a:pt x="81410" y="0"/>
                    <a:pt x="27354" y="19538"/>
                    <a:pt x="27354" y="19538"/>
                  </a:cubicBezTo>
                  <a:lnTo>
                    <a:pt x="27354" y="19538"/>
                  </a:lnTo>
                </a:path>
              </a:pathLst>
            </a:custGeom>
            <a:noFill/>
            <a:ln w="190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2400" dirty="0">
                <a:solidFill>
                  <a:srgbClr val="000000"/>
                </a:solidFill>
                <a:latin typeface="Lucida Grande" pitchFamily="84" charset="0"/>
                <a:ea typeface="ヒラギノ角ゴ Pro W3" pitchFamily="84" charset="-128"/>
              </a:endParaRPr>
            </a:p>
          </p:txBody>
        </p:sp>
        <p:grpSp>
          <p:nvGrpSpPr>
            <p:cNvPr id="4" name="Group 40"/>
            <p:cNvGrpSpPr>
              <a:grpSpLocks/>
            </p:cNvGrpSpPr>
            <p:nvPr/>
          </p:nvGrpSpPr>
          <p:grpSpPr bwMode="auto">
            <a:xfrm rot="4645665">
              <a:off x="1402375" y="3769639"/>
              <a:ext cx="602998" cy="476728"/>
              <a:chOff x="5838235" y="3376227"/>
              <a:chExt cx="1893371" cy="1395523"/>
            </a:xfrm>
          </p:grpSpPr>
          <p:cxnSp>
            <p:nvCxnSpPr>
              <p:cNvPr id="46150" name="Straight Connector 11"/>
              <p:cNvCxnSpPr>
                <a:cxnSpLocks noChangeShapeType="1"/>
              </p:cNvCxnSpPr>
              <p:nvPr/>
            </p:nvCxnSpPr>
            <p:spPr bwMode="auto">
              <a:xfrm rot="407281" flipV="1">
                <a:off x="6243186" y="3563406"/>
                <a:ext cx="1079500" cy="100965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 rot="-2046681">
                <a:off x="7349820" y="3376227"/>
                <a:ext cx="381786" cy="287518"/>
                <a:chOff x="5938886" y="3723588"/>
                <a:chExt cx="381786" cy="287518"/>
              </a:xfrm>
            </p:grpSpPr>
            <p:sp>
              <p:nvSpPr>
                <p:cNvPr id="46155" name="Freeform 36"/>
                <p:cNvSpPr>
                  <a:spLocks noChangeArrowheads="1"/>
                </p:cNvSpPr>
                <p:nvPr/>
              </p:nvSpPr>
              <p:spPr bwMode="auto">
                <a:xfrm>
                  <a:off x="5938886" y="3723588"/>
                  <a:ext cx="381786" cy="287518"/>
                </a:xfrm>
                <a:custGeom>
                  <a:avLst/>
                  <a:gdLst>
                    <a:gd name="T0" fmla="*/ 0 w 428921"/>
                    <a:gd name="T1" fmla="*/ 523 h 334652"/>
                    <a:gd name="T2" fmla="*/ 1681 w 428921"/>
                    <a:gd name="T3" fmla="*/ 150 h 334652"/>
                    <a:gd name="T4" fmla="*/ 3109 w 428921"/>
                    <a:gd name="T5" fmla="*/ 0 h 334652"/>
                    <a:gd name="T6" fmla="*/ 4538 w 428921"/>
                    <a:gd name="T7" fmla="*/ 150 h 334652"/>
                    <a:gd name="T8" fmla="*/ 5144 w 428921"/>
                    <a:gd name="T9" fmla="*/ 523 h 334652"/>
                    <a:gd name="T10" fmla="*/ 4538 w 428921"/>
                    <a:gd name="T11" fmla="*/ 895 h 334652"/>
                    <a:gd name="T12" fmla="*/ 3109 w 428921"/>
                    <a:gd name="T13" fmla="*/ 1046 h 334652"/>
                    <a:gd name="T14" fmla="*/ 1681 w 428921"/>
                    <a:gd name="T15" fmla="*/ 895 h 334652"/>
                    <a:gd name="T16" fmla="*/ 0 w 428921"/>
                    <a:gd name="T17" fmla="*/ 523 h 3346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8921"/>
                    <a:gd name="T28" fmla="*/ 0 h 334652"/>
                    <a:gd name="T29" fmla="*/ 428921 w 428921"/>
                    <a:gd name="T30" fmla="*/ 334652 h 3346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8921" h="334652">
                      <a:moveTo>
                        <a:pt x="0" y="167326"/>
                      </a:moveTo>
                      <a:cubicBezTo>
                        <a:pt x="108408" y="122543"/>
                        <a:pt x="107760" y="79628"/>
                        <a:pt x="140096" y="48184"/>
                      </a:cubicBezTo>
                      <a:cubicBezTo>
                        <a:pt x="171847" y="17309"/>
                        <a:pt x="214646" y="0"/>
                        <a:pt x="259238" y="0"/>
                      </a:cubicBezTo>
                      <a:cubicBezTo>
                        <a:pt x="303830" y="0"/>
                        <a:pt x="346629" y="17309"/>
                        <a:pt x="378380" y="48184"/>
                      </a:cubicBezTo>
                      <a:cubicBezTo>
                        <a:pt x="410716" y="79628"/>
                        <a:pt x="428921" y="122543"/>
                        <a:pt x="428921" y="167326"/>
                      </a:cubicBezTo>
                      <a:cubicBezTo>
                        <a:pt x="428921" y="212109"/>
                        <a:pt x="410716" y="255024"/>
                        <a:pt x="378380" y="286468"/>
                      </a:cubicBezTo>
                      <a:cubicBezTo>
                        <a:pt x="346629" y="317343"/>
                        <a:pt x="303830" y="334652"/>
                        <a:pt x="259238" y="334652"/>
                      </a:cubicBezTo>
                      <a:cubicBezTo>
                        <a:pt x="214646" y="334652"/>
                        <a:pt x="171847" y="317343"/>
                        <a:pt x="140096" y="286468"/>
                      </a:cubicBezTo>
                      <a:cubicBezTo>
                        <a:pt x="107760" y="255024"/>
                        <a:pt x="108410" y="221536"/>
                        <a:pt x="0" y="167326"/>
                      </a:cubicBezTo>
                      <a:close/>
                    </a:path>
                  </a:pathLst>
                </a:custGeom>
                <a:noFill/>
                <a:ln w="19050" algn="ctr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56" name="Freeform 37"/>
                <p:cNvSpPr>
                  <a:spLocks noChangeArrowheads="1"/>
                </p:cNvSpPr>
                <p:nvPr/>
              </p:nvSpPr>
              <p:spPr bwMode="auto">
                <a:xfrm>
                  <a:off x="5946742" y="3789575"/>
                  <a:ext cx="171254" cy="149260"/>
                </a:xfrm>
                <a:custGeom>
                  <a:avLst/>
                  <a:gdLst>
                    <a:gd name="T0" fmla="*/ 0 w 428921"/>
                    <a:gd name="T1" fmla="*/ 0 h 334652"/>
                    <a:gd name="T2" fmla="*/ 0 w 428921"/>
                    <a:gd name="T3" fmla="*/ 0 h 334652"/>
                    <a:gd name="T4" fmla="*/ 0 w 428921"/>
                    <a:gd name="T5" fmla="*/ 0 h 334652"/>
                    <a:gd name="T6" fmla="*/ 0 w 428921"/>
                    <a:gd name="T7" fmla="*/ 0 h 334652"/>
                    <a:gd name="T8" fmla="*/ 0 w 428921"/>
                    <a:gd name="T9" fmla="*/ 0 h 334652"/>
                    <a:gd name="T10" fmla="*/ 0 w 428921"/>
                    <a:gd name="T11" fmla="*/ 0 h 334652"/>
                    <a:gd name="T12" fmla="*/ 0 w 428921"/>
                    <a:gd name="T13" fmla="*/ 0 h 334652"/>
                    <a:gd name="T14" fmla="*/ 0 w 428921"/>
                    <a:gd name="T15" fmla="*/ 0 h 334652"/>
                    <a:gd name="T16" fmla="*/ 0 w 428921"/>
                    <a:gd name="T17" fmla="*/ 0 h 3346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8921"/>
                    <a:gd name="T28" fmla="*/ 0 h 334652"/>
                    <a:gd name="T29" fmla="*/ 428921 w 428921"/>
                    <a:gd name="T30" fmla="*/ 334652 h 3346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8921" h="334652">
                      <a:moveTo>
                        <a:pt x="0" y="167326"/>
                      </a:moveTo>
                      <a:cubicBezTo>
                        <a:pt x="108408" y="122543"/>
                        <a:pt x="107760" y="79628"/>
                        <a:pt x="140096" y="48184"/>
                      </a:cubicBezTo>
                      <a:cubicBezTo>
                        <a:pt x="171847" y="17309"/>
                        <a:pt x="214646" y="0"/>
                        <a:pt x="259238" y="0"/>
                      </a:cubicBezTo>
                      <a:cubicBezTo>
                        <a:pt x="303830" y="0"/>
                        <a:pt x="346629" y="17309"/>
                        <a:pt x="378380" y="48184"/>
                      </a:cubicBezTo>
                      <a:cubicBezTo>
                        <a:pt x="410716" y="79628"/>
                        <a:pt x="428921" y="122543"/>
                        <a:pt x="428921" y="167326"/>
                      </a:cubicBezTo>
                      <a:cubicBezTo>
                        <a:pt x="428921" y="212109"/>
                        <a:pt x="410716" y="255024"/>
                        <a:pt x="378380" y="286468"/>
                      </a:cubicBezTo>
                      <a:cubicBezTo>
                        <a:pt x="346629" y="317343"/>
                        <a:pt x="303830" y="334652"/>
                        <a:pt x="259238" y="334652"/>
                      </a:cubicBezTo>
                      <a:cubicBezTo>
                        <a:pt x="214646" y="334652"/>
                        <a:pt x="171847" y="317343"/>
                        <a:pt x="140096" y="286468"/>
                      </a:cubicBezTo>
                      <a:cubicBezTo>
                        <a:pt x="107760" y="255024"/>
                        <a:pt x="108410" y="221536"/>
                        <a:pt x="0" y="167326"/>
                      </a:cubicBezTo>
                      <a:close/>
                    </a:path>
                  </a:pathLst>
                </a:custGeom>
                <a:noFill/>
                <a:ln w="19050" algn="ctr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 rot="8538586">
                <a:off x="5838235" y="4484232"/>
                <a:ext cx="381786" cy="287518"/>
                <a:chOff x="5938886" y="3723588"/>
                <a:chExt cx="381786" cy="287518"/>
              </a:xfrm>
            </p:grpSpPr>
            <p:sp>
              <p:nvSpPr>
                <p:cNvPr id="46153" name="Freeform 34"/>
                <p:cNvSpPr>
                  <a:spLocks noChangeArrowheads="1"/>
                </p:cNvSpPr>
                <p:nvPr/>
              </p:nvSpPr>
              <p:spPr bwMode="auto">
                <a:xfrm>
                  <a:off x="5938886" y="3723588"/>
                  <a:ext cx="381786" cy="287518"/>
                </a:xfrm>
                <a:custGeom>
                  <a:avLst/>
                  <a:gdLst>
                    <a:gd name="T0" fmla="*/ 0 w 428921"/>
                    <a:gd name="T1" fmla="*/ 523 h 334652"/>
                    <a:gd name="T2" fmla="*/ 1681 w 428921"/>
                    <a:gd name="T3" fmla="*/ 150 h 334652"/>
                    <a:gd name="T4" fmla="*/ 3109 w 428921"/>
                    <a:gd name="T5" fmla="*/ 0 h 334652"/>
                    <a:gd name="T6" fmla="*/ 4538 w 428921"/>
                    <a:gd name="T7" fmla="*/ 150 h 334652"/>
                    <a:gd name="T8" fmla="*/ 5144 w 428921"/>
                    <a:gd name="T9" fmla="*/ 523 h 334652"/>
                    <a:gd name="T10" fmla="*/ 4538 w 428921"/>
                    <a:gd name="T11" fmla="*/ 895 h 334652"/>
                    <a:gd name="T12" fmla="*/ 3109 w 428921"/>
                    <a:gd name="T13" fmla="*/ 1046 h 334652"/>
                    <a:gd name="T14" fmla="*/ 1681 w 428921"/>
                    <a:gd name="T15" fmla="*/ 895 h 334652"/>
                    <a:gd name="T16" fmla="*/ 0 w 428921"/>
                    <a:gd name="T17" fmla="*/ 523 h 3346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8921"/>
                    <a:gd name="T28" fmla="*/ 0 h 334652"/>
                    <a:gd name="T29" fmla="*/ 428921 w 428921"/>
                    <a:gd name="T30" fmla="*/ 334652 h 3346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8921" h="334652">
                      <a:moveTo>
                        <a:pt x="0" y="167326"/>
                      </a:moveTo>
                      <a:cubicBezTo>
                        <a:pt x="108408" y="122543"/>
                        <a:pt x="107760" y="79628"/>
                        <a:pt x="140096" y="48184"/>
                      </a:cubicBezTo>
                      <a:cubicBezTo>
                        <a:pt x="171847" y="17309"/>
                        <a:pt x="214646" y="0"/>
                        <a:pt x="259238" y="0"/>
                      </a:cubicBezTo>
                      <a:cubicBezTo>
                        <a:pt x="303830" y="0"/>
                        <a:pt x="346629" y="17309"/>
                        <a:pt x="378380" y="48184"/>
                      </a:cubicBezTo>
                      <a:cubicBezTo>
                        <a:pt x="410716" y="79628"/>
                        <a:pt x="428921" y="122543"/>
                        <a:pt x="428921" y="167326"/>
                      </a:cubicBezTo>
                      <a:cubicBezTo>
                        <a:pt x="428921" y="212109"/>
                        <a:pt x="410716" y="255024"/>
                        <a:pt x="378380" y="286468"/>
                      </a:cubicBezTo>
                      <a:cubicBezTo>
                        <a:pt x="346629" y="317343"/>
                        <a:pt x="303830" y="334652"/>
                        <a:pt x="259238" y="334652"/>
                      </a:cubicBezTo>
                      <a:cubicBezTo>
                        <a:pt x="214646" y="334652"/>
                        <a:pt x="171847" y="317343"/>
                        <a:pt x="140096" y="286468"/>
                      </a:cubicBezTo>
                      <a:cubicBezTo>
                        <a:pt x="107760" y="255024"/>
                        <a:pt x="108410" y="221536"/>
                        <a:pt x="0" y="167326"/>
                      </a:cubicBezTo>
                      <a:close/>
                    </a:path>
                  </a:pathLst>
                </a:custGeom>
                <a:noFill/>
                <a:ln w="19050" algn="ctr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54" name="Freeform 35"/>
                <p:cNvSpPr>
                  <a:spLocks noChangeArrowheads="1"/>
                </p:cNvSpPr>
                <p:nvPr/>
              </p:nvSpPr>
              <p:spPr bwMode="auto">
                <a:xfrm>
                  <a:off x="5946742" y="3789575"/>
                  <a:ext cx="171254" cy="149260"/>
                </a:xfrm>
                <a:custGeom>
                  <a:avLst/>
                  <a:gdLst>
                    <a:gd name="T0" fmla="*/ 0 w 428921"/>
                    <a:gd name="T1" fmla="*/ 0 h 334652"/>
                    <a:gd name="T2" fmla="*/ 0 w 428921"/>
                    <a:gd name="T3" fmla="*/ 0 h 334652"/>
                    <a:gd name="T4" fmla="*/ 0 w 428921"/>
                    <a:gd name="T5" fmla="*/ 0 h 334652"/>
                    <a:gd name="T6" fmla="*/ 0 w 428921"/>
                    <a:gd name="T7" fmla="*/ 0 h 334652"/>
                    <a:gd name="T8" fmla="*/ 0 w 428921"/>
                    <a:gd name="T9" fmla="*/ 0 h 334652"/>
                    <a:gd name="T10" fmla="*/ 0 w 428921"/>
                    <a:gd name="T11" fmla="*/ 0 h 334652"/>
                    <a:gd name="T12" fmla="*/ 0 w 428921"/>
                    <a:gd name="T13" fmla="*/ 0 h 334652"/>
                    <a:gd name="T14" fmla="*/ 0 w 428921"/>
                    <a:gd name="T15" fmla="*/ 0 h 334652"/>
                    <a:gd name="T16" fmla="*/ 0 w 428921"/>
                    <a:gd name="T17" fmla="*/ 0 h 3346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8921"/>
                    <a:gd name="T28" fmla="*/ 0 h 334652"/>
                    <a:gd name="T29" fmla="*/ 428921 w 428921"/>
                    <a:gd name="T30" fmla="*/ 334652 h 3346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8921" h="334652">
                      <a:moveTo>
                        <a:pt x="0" y="167326"/>
                      </a:moveTo>
                      <a:cubicBezTo>
                        <a:pt x="108408" y="122543"/>
                        <a:pt x="107760" y="79628"/>
                        <a:pt x="140096" y="48184"/>
                      </a:cubicBezTo>
                      <a:cubicBezTo>
                        <a:pt x="171847" y="17309"/>
                        <a:pt x="214646" y="0"/>
                        <a:pt x="259238" y="0"/>
                      </a:cubicBezTo>
                      <a:cubicBezTo>
                        <a:pt x="303830" y="0"/>
                        <a:pt x="346629" y="17309"/>
                        <a:pt x="378380" y="48184"/>
                      </a:cubicBezTo>
                      <a:cubicBezTo>
                        <a:pt x="410716" y="79628"/>
                        <a:pt x="428921" y="122543"/>
                        <a:pt x="428921" y="167326"/>
                      </a:cubicBezTo>
                      <a:cubicBezTo>
                        <a:pt x="428921" y="212109"/>
                        <a:pt x="410716" y="255024"/>
                        <a:pt x="378380" y="286468"/>
                      </a:cubicBezTo>
                      <a:cubicBezTo>
                        <a:pt x="346629" y="317343"/>
                        <a:pt x="303830" y="334652"/>
                        <a:pt x="259238" y="334652"/>
                      </a:cubicBezTo>
                      <a:cubicBezTo>
                        <a:pt x="214646" y="334652"/>
                        <a:pt x="171847" y="317343"/>
                        <a:pt x="140096" y="286468"/>
                      </a:cubicBezTo>
                      <a:cubicBezTo>
                        <a:pt x="107760" y="255024"/>
                        <a:pt x="108410" y="221536"/>
                        <a:pt x="0" y="167326"/>
                      </a:cubicBezTo>
                      <a:close/>
                    </a:path>
                  </a:pathLst>
                </a:custGeom>
                <a:noFill/>
                <a:ln w="19050" algn="ctr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2135188" y="4176713"/>
            <a:ext cx="393700" cy="911225"/>
            <a:chOff x="1185379" y="4177324"/>
            <a:chExt cx="393328" cy="910494"/>
          </a:xfrm>
        </p:grpSpPr>
        <p:cxnSp>
          <p:nvCxnSpPr>
            <p:cNvPr id="61" name="Straight Connector 60"/>
            <p:cNvCxnSpPr/>
            <p:nvPr/>
          </p:nvCxnSpPr>
          <p:spPr bwMode="auto">
            <a:xfrm rot="10800000">
              <a:off x="1218685" y="4802297"/>
              <a:ext cx="352092" cy="28552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Arc 63"/>
            <p:cNvSpPr/>
            <p:nvPr/>
          </p:nvSpPr>
          <p:spPr bwMode="auto">
            <a:xfrm rot="11268942">
              <a:off x="1185379" y="4632571"/>
              <a:ext cx="204594" cy="195106"/>
            </a:xfrm>
            <a:prstGeom prst="arc">
              <a:avLst>
                <a:gd name="adj1" fmla="val 18189272"/>
                <a:gd name="adj2" fmla="val 1831800"/>
              </a:avLst>
            </a:prstGeom>
            <a:noFill/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2400" dirty="0">
                <a:solidFill>
                  <a:srgbClr val="000000"/>
                </a:solidFill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46143" name="Straight Connector 65"/>
            <p:cNvCxnSpPr>
              <a:cxnSpLocks noChangeShapeType="1"/>
              <a:stCxn id="64" idx="2"/>
            </p:cNvCxnSpPr>
            <p:nvPr/>
          </p:nvCxnSpPr>
          <p:spPr bwMode="auto">
            <a:xfrm rot="5400000" flipH="1" flipV="1">
              <a:off x="1148568" y="4237066"/>
              <a:ext cx="489882" cy="37039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46144" name="Rectangle 67"/>
            <p:cNvSpPr>
              <a:spLocks noChangeArrowheads="1"/>
            </p:cNvSpPr>
            <p:nvPr/>
          </p:nvSpPr>
          <p:spPr bwMode="auto">
            <a:xfrm rot="2494368">
              <a:off x="1215294" y="4802553"/>
              <a:ext cx="105508" cy="66431"/>
            </a:xfrm>
            <a:prstGeom prst="rect">
              <a:avLst/>
            </a:prstGeom>
            <a:solidFill>
              <a:srgbClr val="FF0066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dirty="0">
                <a:solidFill>
                  <a:srgbClr val="000000"/>
                </a:solidFill>
                <a:latin typeface="Lucida Grande"/>
                <a:ea typeface="ヒラギノ角ゴ Pro W3"/>
                <a:cs typeface="ヒラギノ角ゴ Pro W3"/>
              </a:endParaRPr>
            </a:p>
          </p:txBody>
        </p:sp>
        <p:sp>
          <p:nvSpPr>
            <p:cNvPr id="46145" name="Rectangle 68"/>
            <p:cNvSpPr>
              <a:spLocks noChangeArrowheads="1"/>
            </p:cNvSpPr>
            <p:nvPr/>
          </p:nvSpPr>
          <p:spPr bwMode="auto">
            <a:xfrm rot="2494368">
              <a:off x="1317945" y="4879991"/>
              <a:ext cx="83706" cy="71053"/>
            </a:xfrm>
            <a:prstGeom prst="rect">
              <a:avLst/>
            </a:prstGeom>
            <a:solidFill>
              <a:srgbClr val="A50021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dirty="0">
                <a:solidFill>
                  <a:srgbClr val="000000"/>
                </a:solidFill>
                <a:latin typeface="Lucida Grande"/>
                <a:ea typeface="ヒラギノ角ゴ Pro W3"/>
                <a:cs typeface="ヒラギノ角ゴ Pro W3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 rot="2494368">
              <a:off x="1415349" y="4954575"/>
              <a:ext cx="84058" cy="713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2400" dirty="0">
                <a:solidFill>
                  <a:srgbClr val="000000"/>
                </a:solidFill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  <p:grpSp>
        <p:nvGrpSpPr>
          <p:cNvPr id="8" name="Group 103"/>
          <p:cNvGrpSpPr>
            <a:grpSpLocks/>
          </p:cNvGrpSpPr>
          <p:nvPr/>
        </p:nvGrpSpPr>
        <p:grpSpPr bwMode="auto">
          <a:xfrm>
            <a:off x="2138363" y="2949575"/>
            <a:ext cx="3305175" cy="1528763"/>
            <a:chOff x="1188760" y="2950333"/>
            <a:chExt cx="3304338" cy="1527259"/>
          </a:xfrm>
        </p:grpSpPr>
        <p:sp>
          <p:nvSpPr>
            <p:cNvPr id="46125" name="Freeform 91"/>
            <p:cNvSpPr>
              <a:spLocks noChangeArrowheads="1"/>
            </p:cNvSpPr>
            <p:nvPr/>
          </p:nvSpPr>
          <p:spPr bwMode="auto">
            <a:xfrm>
              <a:off x="3055758" y="3688862"/>
              <a:ext cx="311336" cy="179753"/>
            </a:xfrm>
            <a:custGeom>
              <a:avLst/>
              <a:gdLst>
                <a:gd name="T0" fmla="*/ 2147483647 w 239020"/>
                <a:gd name="T1" fmla="*/ 0 h 179753"/>
                <a:gd name="T2" fmla="*/ 1814527860 w 239020"/>
                <a:gd name="T3" fmla="*/ 11723 h 179753"/>
                <a:gd name="T4" fmla="*/ 284928714 w 239020"/>
                <a:gd name="T5" fmla="*/ 62523 h 179753"/>
                <a:gd name="T6" fmla="*/ 104969373 w 239020"/>
                <a:gd name="T7" fmla="*/ 128953 h 179753"/>
                <a:gd name="T8" fmla="*/ 464862003 w 239020"/>
                <a:gd name="T9" fmla="*/ 160215 h 179753"/>
                <a:gd name="T10" fmla="*/ 914757958 w 239020"/>
                <a:gd name="T11" fmla="*/ 179753 h 1797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9020"/>
                <a:gd name="T19" fmla="*/ 0 h 179753"/>
                <a:gd name="T20" fmla="*/ 239020 w 239020"/>
                <a:gd name="T21" fmla="*/ 179753 h 1797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9020" h="179753">
                  <a:moveTo>
                    <a:pt x="239020" y="0"/>
                  </a:moveTo>
                  <a:cubicBezTo>
                    <a:pt x="177799" y="651"/>
                    <a:pt x="116579" y="1303"/>
                    <a:pt x="78805" y="11723"/>
                  </a:cubicBezTo>
                  <a:cubicBezTo>
                    <a:pt x="41031" y="22144"/>
                    <a:pt x="24748" y="42985"/>
                    <a:pt x="12374" y="62523"/>
                  </a:cubicBezTo>
                  <a:cubicBezTo>
                    <a:pt x="0" y="82061"/>
                    <a:pt x="3257" y="112671"/>
                    <a:pt x="4559" y="128953"/>
                  </a:cubicBezTo>
                  <a:cubicBezTo>
                    <a:pt x="5861" y="145235"/>
                    <a:pt x="14328" y="151748"/>
                    <a:pt x="20189" y="160215"/>
                  </a:cubicBezTo>
                  <a:cubicBezTo>
                    <a:pt x="26050" y="168682"/>
                    <a:pt x="32889" y="174217"/>
                    <a:pt x="39728" y="179753"/>
                  </a:cubicBezTo>
                </a:path>
              </a:pathLst>
            </a:custGeom>
            <a:noFill/>
            <a:ln w="19050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26" name="Freeform 95"/>
            <p:cNvSpPr>
              <a:spLocks noChangeArrowheads="1"/>
            </p:cNvSpPr>
            <p:nvPr/>
          </p:nvSpPr>
          <p:spPr bwMode="auto">
            <a:xfrm rot="1089122">
              <a:off x="2672094" y="3223106"/>
              <a:ext cx="408052" cy="227740"/>
            </a:xfrm>
            <a:custGeom>
              <a:avLst/>
              <a:gdLst>
                <a:gd name="T0" fmla="*/ 1 w 797820"/>
                <a:gd name="T1" fmla="*/ 0 h 191477"/>
                <a:gd name="T2" fmla="*/ 1 w 797820"/>
                <a:gd name="T3" fmla="*/ 119517236 h 191477"/>
                <a:gd name="T4" fmla="*/ 1 w 797820"/>
                <a:gd name="T5" fmla="*/ 119517236 h 191477"/>
                <a:gd name="T6" fmla="*/ 1 w 797820"/>
                <a:gd name="T7" fmla="*/ 116670627 h 191477"/>
                <a:gd name="T8" fmla="*/ 1 w 797820"/>
                <a:gd name="T9" fmla="*/ 116670627 h 191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7820"/>
                <a:gd name="T16" fmla="*/ 0 h 191477"/>
                <a:gd name="T17" fmla="*/ 797820 w 797820"/>
                <a:gd name="T18" fmla="*/ 191477 h 1914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7820" h="191477">
                  <a:moveTo>
                    <a:pt x="797820" y="0"/>
                  </a:moveTo>
                  <a:cubicBezTo>
                    <a:pt x="743763" y="68384"/>
                    <a:pt x="689707" y="136769"/>
                    <a:pt x="571174" y="164123"/>
                  </a:cubicBezTo>
                  <a:cubicBezTo>
                    <a:pt x="452641" y="191477"/>
                    <a:pt x="173240" y="164774"/>
                    <a:pt x="86620" y="164123"/>
                  </a:cubicBezTo>
                  <a:cubicBezTo>
                    <a:pt x="0" y="163472"/>
                    <a:pt x="51451" y="160215"/>
                    <a:pt x="51451" y="160215"/>
                  </a:cubicBezTo>
                </a:path>
              </a:pathLst>
            </a:custGeom>
            <a:noFill/>
            <a:ln w="19050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2773808" y="3859478"/>
              <a:ext cx="1719290" cy="534984"/>
              <a:chOff x="5927074" y="4033874"/>
              <a:chExt cx="1719290" cy="534984"/>
            </a:xfrm>
          </p:grpSpPr>
          <p:sp>
            <p:nvSpPr>
              <p:cNvPr id="43" name="Arc 42"/>
              <p:cNvSpPr/>
              <p:nvPr/>
            </p:nvSpPr>
            <p:spPr bwMode="auto">
              <a:xfrm rot="224265">
                <a:off x="7198802" y="4106426"/>
                <a:ext cx="447562" cy="459922"/>
              </a:xfrm>
              <a:prstGeom prst="arc">
                <a:avLst>
                  <a:gd name="adj1" fmla="val 16200000"/>
                  <a:gd name="adj2" fmla="val 5300566"/>
                </a:avLst>
              </a:prstGeom>
              <a:noFill/>
              <a:ln w="381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GB" sz="2400" dirty="0">
                  <a:solidFill>
                    <a:srgbClr val="000000"/>
                  </a:solidFill>
                  <a:latin typeface="Lucida Grande" pitchFamily="84" charset="0"/>
                  <a:ea typeface="ヒラギノ角ゴ Pro W3" pitchFamily="84" charset="-128"/>
                </a:endParaRPr>
              </a:p>
            </p:txBody>
          </p:sp>
          <p:sp>
            <p:nvSpPr>
              <p:cNvPr id="42" name="Arc 41"/>
              <p:cNvSpPr/>
              <p:nvPr/>
            </p:nvSpPr>
            <p:spPr bwMode="auto">
              <a:xfrm rot="11188087">
                <a:off x="5930711" y="4033472"/>
                <a:ext cx="450736" cy="459922"/>
              </a:xfrm>
              <a:prstGeom prst="arc">
                <a:avLst>
                  <a:gd name="adj1" fmla="val 16200000"/>
                  <a:gd name="adj2" fmla="val 5144963"/>
                </a:avLst>
              </a:prstGeom>
              <a:noFill/>
              <a:ln w="381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GB" sz="2400" dirty="0">
                  <a:solidFill>
                    <a:srgbClr val="000000"/>
                  </a:solidFill>
                  <a:latin typeface="Lucida Grande" pitchFamily="84" charset="0"/>
                  <a:ea typeface="ヒラギノ角ゴ Pro W3" pitchFamily="84" charset="-128"/>
                </a:endParaRPr>
              </a:p>
            </p:txBody>
          </p:sp>
          <p:sp>
            <p:nvSpPr>
              <p:cNvPr id="46138" name="Rounded Rectangle 44"/>
              <p:cNvSpPr>
                <a:spLocks noChangeArrowheads="1"/>
              </p:cNvSpPr>
              <p:nvPr/>
            </p:nvSpPr>
            <p:spPr bwMode="auto">
              <a:xfrm rot="188079">
                <a:off x="5927074" y="4067377"/>
                <a:ext cx="1716087" cy="462768"/>
              </a:xfrm>
              <a:prstGeom prst="roundRect">
                <a:avLst>
                  <a:gd name="adj" fmla="val 50000"/>
                </a:avLst>
              </a:prstGeom>
              <a:noFill/>
              <a:ln w="28575" cap="sq" algn="ctr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 dirty="0">
                  <a:solidFill>
                    <a:srgbClr val="000000"/>
                  </a:solidFill>
                  <a:latin typeface="Lucida Grande"/>
                  <a:ea typeface="ヒラギノ角ゴ Pro W3"/>
                  <a:cs typeface="ヒラギノ角ゴ Pro W3"/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 bwMode="auto">
              <a:xfrm>
                <a:off x="6165602" y="4038230"/>
                <a:ext cx="1272852" cy="6660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>
                <a:off x="6148144" y="4502910"/>
                <a:ext cx="1272852" cy="6660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 rot="1897798">
              <a:off x="1188760" y="2950333"/>
              <a:ext cx="1719290" cy="534984"/>
              <a:chOff x="5927074" y="4033874"/>
              <a:chExt cx="1719290" cy="534984"/>
            </a:xfrm>
          </p:grpSpPr>
          <p:sp>
            <p:nvSpPr>
              <p:cNvPr id="55" name="Arc 54"/>
              <p:cNvSpPr/>
              <p:nvPr/>
            </p:nvSpPr>
            <p:spPr bwMode="auto">
              <a:xfrm rot="224265">
                <a:off x="7173008" y="4101981"/>
                <a:ext cx="445974" cy="447234"/>
              </a:xfrm>
              <a:prstGeom prst="arc">
                <a:avLst>
                  <a:gd name="adj1" fmla="val 16200000"/>
                  <a:gd name="adj2" fmla="val 5300566"/>
                </a:avLst>
              </a:prstGeom>
              <a:noFill/>
              <a:ln w="381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GB" sz="2400" dirty="0">
                  <a:solidFill>
                    <a:srgbClr val="000000"/>
                  </a:solidFill>
                  <a:latin typeface="Lucida Grande" pitchFamily="84" charset="0"/>
                  <a:ea typeface="ヒラギノ角ゴ Pro W3" pitchFamily="84" charset="-128"/>
                </a:endParaRPr>
              </a:p>
            </p:txBody>
          </p:sp>
          <p:sp>
            <p:nvSpPr>
              <p:cNvPr id="56" name="Arc 55"/>
              <p:cNvSpPr/>
              <p:nvPr/>
            </p:nvSpPr>
            <p:spPr bwMode="auto">
              <a:xfrm rot="11188087">
                <a:off x="5926705" y="4031957"/>
                <a:ext cx="450736" cy="455164"/>
              </a:xfrm>
              <a:prstGeom prst="arc">
                <a:avLst>
                  <a:gd name="adj1" fmla="val 16200000"/>
                  <a:gd name="adj2" fmla="val 5144963"/>
                </a:avLst>
              </a:prstGeom>
              <a:noFill/>
              <a:ln w="381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GB" sz="2400" dirty="0">
                  <a:solidFill>
                    <a:srgbClr val="000000"/>
                  </a:solidFill>
                  <a:latin typeface="Lucida Grande" pitchFamily="84" charset="0"/>
                  <a:ea typeface="ヒラギノ角ゴ Pro W3" pitchFamily="84" charset="-128"/>
                </a:endParaRPr>
              </a:p>
            </p:txBody>
          </p:sp>
          <p:sp>
            <p:nvSpPr>
              <p:cNvPr id="46133" name="Rounded Rectangle 56"/>
              <p:cNvSpPr>
                <a:spLocks noChangeArrowheads="1"/>
              </p:cNvSpPr>
              <p:nvPr/>
            </p:nvSpPr>
            <p:spPr bwMode="auto">
              <a:xfrm rot="188079">
                <a:off x="5927074" y="4067377"/>
                <a:ext cx="1716087" cy="462768"/>
              </a:xfrm>
              <a:prstGeom prst="roundRect">
                <a:avLst>
                  <a:gd name="adj" fmla="val 50000"/>
                </a:avLst>
              </a:prstGeom>
              <a:noFill/>
              <a:ln w="28575" cap="sq" algn="ctr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 dirty="0">
                  <a:solidFill>
                    <a:srgbClr val="000000"/>
                  </a:solidFill>
                  <a:latin typeface="Lucida Grande"/>
                  <a:ea typeface="ヒラギノ角ゴ Pro W3"/>
                  <a:cs typeface="ヒラギノ角ゴ Pro W3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 bwMode="auto">
              <a:xfrm>
                <a:off x="6161981" y="4037977"/>
                <a:ext cx="1272852" cy="6660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6129966" y="4487274"/>
                <a:ext cx="1268090" cy="6343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6129" name="Freeform 99"/>
            <p:cNvSpPr>
              <a:spLocks noChangeArrowheads="1"/>
            </p:cNvSpPr>
            <p:nvPr/>
          </p:nvSpPr>
          <p:spPr bwMode="auto">
            <a:xfrm>
              <a:off x="2647045" y="3290306"/>
              <a:ext cx="516466" cy="1187286"/>
            </a:xfrm>
            <a:custGeom>
              <a:avLst/>
              <a:gdLst>
                <a:gd name="T0" fmla="*/ 461759 w 516466"/>
                <a:gd name="T1" fmla="*/ 0 h 1187286"/>
                <a:gd name="T2" fmla="*/ 180405 w 516466"/>
                <a:gd name="T3" fmla="*/ 324338 h 1187286"/>
                <a:gd name="T4" fmla="*/ 651 w 516466"/>
                <a:gd name="T5" fmla="*/ 785446 h 1187286"/>
                <a:gd name="T6" fmla="*/ 184313 w 516466"/>
                <a:gd name="T7" fmla="*/ 1144953 h 1187286"/>
                <a:gd name="T8" fmla="*/ 512559 w 516466"/>
                <a:gd name="T9" fmla="*/ 1039446 h 1187286"/>
                <a:gd name="T10" fmla="*/ 512559 w 516466"/>
                <a:gd name="T11" fmla="*/ 1039446 h 1187286"/>
                <a:gd name="T12" fmla="*/ 516466 w 516466"/>
                <a:gd name="T13" fmla="*/ 1035538 h 1187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6466"/>
                <a:gd name="T22" fmla="*/ 0 h 1187286"/>
                <a:gd name="T23" fmla="*/ 516466 w 516466"/>
                <a:gd name="T24" fmla="*/ 1187286 h 1187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6466" h="1187286">
                  <a:moveTo>
                    <a:pt x="461759" y="0"/>
                  </a:moveTo>
                  <a:cubicBezTo>
                    <a:pt x="359507" y="96715"/>
                    <a:pt x="257256" y="193430"/>
                    <a:pt x="180405" y="324338"/>
                  </a:cubicBezTo>
                  <a:cubicBezTo>
                    <a:pt x="103554" y="455246"/>
                    <a:pt x="0" y="648677"/>
                    <a:pt x="651" y="785446"/>
                  </a:cubicBezTo>
                  <a:cubicBezTo>
                    <a:pt x="1302" y="922215"/>
                    <a:pt x="98995" y="1102620"/>
                    <a:pt x="184313" y="1144953"/>
                  </a:cubicBezTo>
                  <a:cubicBezTo>
                    <a:pt x="269631" y="1187286"/>
                    <a:pt x="512559" y="1039446"/>
                    <a:pt x="512559" y="1039446"/>
                  </a:cubicBezTo>
                  <a:lnTo>
                    <a:pt x="516466" y="1035538"/>
                  </a:lnTo>
                </a:path>
              </a:pathLst>
            </a:custGeom>
            <a:noFill/>
            <a:ln w="19050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30" name="Freeform 102"/>
            <p:cNvSpPr>
              <a:spLocks noChangeArrowheads="1"/>
            </p:cNvSpPr>
            <p:nvPr/>
          </p:nvSpPr>
          <p:spPr bwMode="auto">
            <a:xfrm>
              <a:off x="2197885" y="3604399"/>
              <a:ext cx="1167107" cy="369085"/>
            </a:xfrm>
            <a:custGeom>
              <a:avLst/>
              <a:gdLst>
                <a:gd name="T0" fmla="*/ 1167107 w 1167107"/>
                <a:gd name="T1" fmla="*/ 83127 h 369085"/>
                <a:gd name="T2" fmla="*/ 831273 w 1167107"/>
                <a:gd name="T3" fmla="*/ 106402 h 369085"/>
                <a:gd name="T4" fmla="*/ 402336 w 1167107"/>
                <a:gd name="T5" fmla="*/ 339159 h 369085"/>
                <a:gd name="T6" fmla="*/ 103078 w 1167107"/>
                <a:gd name="T7" fmla="*/ 285957 h 369085"/>
                <a:gd name="T8" fmla="*/ 0 w 1167107"/>
                <a:gd name="T9" fmla="*/ 0 h 369085"/>
                <a:gd name="T10" fmla="*/ 0 w 1167107"/>
                <a:gd name="T11" fmla="*/ 0 h 3690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7107"/>
                <a:gd name="T19" fmla="*/ 0 h 369085"/>
                <a:gd name="T20" fmla="*/ 1167107 w 1167107"/>
                <a:gd name="T21" fmla="*/ 369085 h 3690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7107" h="369085">
                  <a:moveTo>
                    <a:pt x="1167107" y="83127"/>
                  </a:moveTo>
                  <a:cubicBezTo>
                    <a:pt x="1062921" y="73428"/>
                    <a:pt x="958735" y="63730"/>
                    <a:pt x="831273" y="106402"/>
                  </a:cubicBezTo>
                  <a:cubicBezTo>
                    <a:pt x="703811" y="149074"/>
                    <a:pt x="523702" y="309233"/>
                    <a:pt x="402336" y="339159"/>
                  </a:cubicBezTo>
                  <a:cubicBezTo>
                    <a:pt x="280970" y="369085"/>
                    <a:pt x="170134" y="342483"/>
                    <a:pt x="103078" y="285957"/>
                  </a:cubicBezTo>
                  <a:cubicBezTo>
                    <a:pt x="36022" y="229431"/>
                    <a:pt x="0" y="0"/>
                    <a:pt x="0" y="0"/>
                  </a:cubicBezTo>
                </a:path>
              </a:pathLst>
            </a:custGeom>
            <a:noFill/>
            <a:ln w="19050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90"/>
          <p:cNvGrpSpPr>
            <a:grpSpLocks/>
          </p:cNvGrpSpPr>
          <p:nvPr/>
        </p:nvGrpSpPr>
        <p:grpSpPr bwMode="auto">
          <a:xfrm>
            <a:off x="2492375" y="3078163"/>
            <a:ext cx="1989138" cy="1820862"/>
            <a:chOff x="1542853" y="3078684"/>
            <a:chExt cx="1988668" cy="1820110"/>
          </a:xfrm>
        </p:grpSpPr>
        <p:sp>
          <p:nvSpPr>
            <p:cNvPr id="86" name="Freeform 85"/>
            <p:cNvSpPr/>
            <p:nvPr/>
          </p:nvSpPr>
          <p:spPr bwMode="auto">
            <a:xfrm>
              <a:off x="1985661" y="4122828"/>
              <a:ext cx="363451" cy="82516"/>
            </a:xfrm>
            <a:custGeom>
              <a:avLst/>
              <a:gdLst>
                <a:gd name="connsiteX0" fmla="*/ 0 w 363415"/>
                <a:gd name="connsiteY0" fmla="*/ 58616 h 83364"/>
                <a:gd name="connsiteX1" fmla="*/ 93785 w 363415"/>
                <a:gd name="connsiteY1" fmla="*/ 78154 h 83364"/>
                <a:gd name="connsiteX2" fmla="*/ 269631 w 363415"/>
                <a:gd name="connsiteY2" fmla="*/ 27354 h 83364"/>
                <a:gd name="connsiteX3" fmla="*/ 363415 w 363415"/>
                <a:gd name="connsiteY3" fmla="*/ 0 h 8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415" h="83364">
                  <a:moveTo>
                    <a:pt x="0" y="58616"/>
                  </a:moveTo>
                  <a:cubicBezTo>
                    <a:pt x="24423" y="70990"/>
                    <a:pt x="48847" y="83364"/>
                    <a:pt x="93785" y="78154"/>
                  </a:cubicBezTo>
                  <a:cubicBezTo>
                    <a:pt x="138724" y="72944"/>
                    <a:pt x="269631" y="27354"/>
                    <a:pt x="269631" y="27354"/>
                  </a:cubicBezTo>
                  <a:lnTo>
                    <a:pt x="363415" y="0"/>
                  </a:lnTo>
                </a:path>
              </a:pathLst>
            </a:custGeom>
            <a:noFill/>
            <a:ln w="190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2400" dirty="0">
                <a:solidFill>
                  <a:srgbClr val="000000"/>
                </a:solidFill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1926937" y="4133935"/>
              <a:ext cx="422175" cy="239614"/>
            </a:xfrm>
            <a:custGeom>
              <a:avLst/>
              <a:gdLst>
                <a:gd name="connsiteX0" fmla="*/ 0 w 422031"/>
                <a:gd name="connsiteY0" fmla="*/ 121139 h 239021"/>
                <a:gd name="connsiteX1" fmla="*/ 246185 w 422031"/>
                <a:gd name="connsiteY1" fmla="*/ 218831 h 239021"/>
                <a:gd name="connsiteX2" fmla="*/ 422031 w 422031"/>
                <a:gd name="connsiteY2" fmla="*/ 0 h 239021"/>
                <a:gd name="connsiteX3" fmla="*/ 422031 w 422031"/>
                <a:gd name="connsiteY3" fmla="*/ 0 h 239021"/>
                <a:gd name="connsiteX4" fmla="*/ 422031 w 422031"/>
                <a:gd name="connsiteY4" fmla="*/ 0 h 23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031" h="239021">
                  <a:moveTo>
                    <a:pt x="0" y="121139"/>
                  </a:moveTo>
                  <a:cubicBezTo>
                    <a:pt x="87923" y="180080"/>
                    <a:pt x="175846" y="239021"/>
                    <a:pt x="246185" y="218831"/>
                  </a:cubicBezTo>
                  <a:cubicBezTo>
                    <a:pt x="316524" y="198641"/>
                    <a:pt x="422031" y="0"/>
                    <a:pt x="422031" y="0"/>
                  </a:cubicBezTo>
                  <a:lnTo>
                    <a:pt x="422031" y="0"/>
                  </a:lnTo>
                  <a:lnTo>
                    <a:pt x="422031" y="0"/>
                  </a:lnTo>
                </a:path>
              </a:pathLst>
            </a:custGeom>
            <a:noFill/>
            <a:ln w="190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2400" dirty="0">
                <a:solidFill>
                  <a:srgbClr val="000000"/>
                </a:solidFill>
                <a:latin typeface="Lucida Grande" pitchFamily="84" charset="0"/>
                <a:ea typeface="ヒラギノ角ゴ Pro W3" pitchFamily="84" charset="-128"/>
              </a:endParaRPr>
            </a:p>
          </p:txBody>
        </p:sp>
        <p:grpSp>
          <p:nvGrpSpPr>
            <p:cNvPr id="12" name="Group 28"/>
            <p:cNvGrpSpPr>
              <a:grpSpLocks/>
            </p:cNvGrpSpPr>
            <p:nvPr/>
          </p:nvGrpSpPr>
          <p:grpSpPr bwMode="auto">
            <a:xfrm rot="407281">
              <a:off x="1542853" y="3078684"/>
              <a:ext cx="1988668" cy="1820110"/>
              <a:chOff x="5497398" y="2692186"/>
              <a:chExt cx="1988668" cy="1820110"/>
            </a:xfrm>
          </p:grpSpPr>
          <p:grpSp>
            <p:nvGrpSpPr>
              <p:cNvPr id="13" name="Group 27"/>
              <p:cNvGrpSpPr>
                <a:grpSpLocks/>
              </p:cNvGrpSpPr>
              <p:nvPr/>
            </p:nvGrpSpPr>
            <p:grpSpPr bwMode="auto">
              <a:xfrm>
                <a:off x="6841100" y="2692186"/>
                <a:ext cx="644966" cy="555947"/>
                <a:chOff x="7288873" y="3545312"/>
                <a:chExt cx="644966" cy="555947"/>
              </a:xfrm>
            </p:grpSpPr>
            <p:sp>
              <p:nvSpPr>
                <p:cNvPr id="26" name="Freeform 25"/>
                <p:cNvSpPr/>
                <p:nvPr/>
              </p:nvSpPr>
              <p:spPr bwMode="auto">
                <a:xfrm rot="19146038">
                  <a:off x="7263877" y="3511536"/>
                  <a:ext cx="618979" cy="493509"/>
                </a:xfrm>
                <a:custGeom>
                  <a:avLst/>
                  <a:gdLst>
                    <a:gd name="connsiteX0" fmla="*/ 0 w 339365"/>
                    <a:gd name="connsiteY0" fmla="*/ 167326 h 334652"/>
                    <a:gd name="connsiteX1" fmla="*/ 50541 w 339365"/>
                    <a:gd name="connsiteY1" fmla="*/ 48184 h 334652"/>
                    <a:gd name="connsiteX2" fmla="*/ 169683 w 339365"/>
                    <a:gd name="connsiteY2" fmla="*/ 0 h 334652"/>
                    <a:gd name="connsiteX3" fmla="*/ 288825 w 339365"/>
                    <a:gd name="connsiteY3" fmla="*/ 48184 h 334652"/>
                    <a:gd name="connsiteX4" fmla="*/ 339366 w 339365"/>
                    <a:gd name="connsiteY4" fmla="*/ 167326 h 334652"/>
                    <a:gd name="connsiteX5" fmla="*/ 288825 w 339365"/>
                    <a:gd name="connsiteY5" fmla="*/ 286468 h 334652"/>
                    <a:gd name="connsiteX6" fmla="*/ 169683 w 339365"/>
                    <a:gd name="connsiteY6" fmla="*/ 334652 h 334652"/>
                    <a:gd name="connsiteX7" fmla="*/ 50541 w 339365"/>
                    <a:gd name="connsiteY7" fmla="*/ 286468 h 334652"/>
                    <a:gd name="connsiteX8" fmla="*/ 0 w 339365"/>
                    <a:gd name="connsiteY8" fmla="*/ 167326 h 334652"/>
                    <a:gd name="connsiteX0" fmla="*/ 0 w 428921"/>
                    <a:gd name="connsiteY0" fmla="*/ 167326 h 334652"/>
                    <a:gd name="connsiteX1" fmla="*/ 140096 w 428921"/>
                    <a:gd name="connsiteY1" fmla="*/ 48184 h 334652"/>
                    <a:gd name="connsiteX2" fmla="*/ 259238 w 428921"/>
                    <a:gd name="connsiteY2" fmla="*/ 0 h 334652"/>
                    <a:gd name="connsiteX3" fmla="*/ 378380 w 428921"/>
                    <a:gd name="connsiteY3" fmla="*/ 48184 h 334652"/>
                    <a:gd name="connsiteX4" fmla="*/ 428921 w 428921"/>
                    <a:gd name="connsiteY4" fmla="*/ 167326 h 334652"/>
                    <a:gd name="connsiteX5" fmla="*/ 378380 w 428921"/>
                    <a:gd name="connsiteY5" fmla="*/ 286468 h 334652"/>
                    <a:gd name="connsiteX6" fmla="*/ 259238 w 428921"/>
                    <a:gd name="connsiteY6" fmla="*/ 334652 h 334652"/>
                    <a:gd name="connsiteX7" fmla="*/ 140096 w 428921"/>
                    <a:gd name="connsiteY7" fmla="*/ 286468 h 334652"/>
                    <a:gd name="connsiteX8" fmla="*/ 0 w 428921"/>
                    <a:gd name="connsiteY8" fmla="*/ 167326 h 334652"/>
                    <a:gd name="connsiteX0" fmla="*/ 0 w 428921"/>
                    <a:gd name="connsiteY0" fmla="*/ 167326 h 334652"/>
                    <a:gd name="connsiteX1" fmla="*/ 140096 w 428921"/>
                    <a:gd name="connsiteY1" fmla="*/ 48184 h 334652"/>
                    <a:gd name="connsiteX2" fmla="*/ 259238 w 428921"/>
                    <a:gd name="connsiteY2" fmla="*/ 0 h 334652"/>
                    <a:gd name="connsiteX3" fmla="*/ 378380 w 428921"/>
                    <a:gd name="connsiteY3" fmla="*/ 48184 h 334652"/>
                    <a:gd name="connsiteX4" fmla="*/ 428921 w 428921"/>
                    <a:gd name="connsiteY4" fmla="*/ 167326 h 334652"/>
                    <a:gd name="connsiteX5" fmla="*/ 378380 w 428921"/>
                    <a:gd name="connsiteY5" fmla="*/ 286468 h 334652"/>
                    <a:gd name="connsiteX6" fmla="*/ 259238 w 428921"/>
                    <a:gd name="connsiteY6" fmla="*/ 334652 h 334652"/>
                    <a:gd name="connsiteX7" fmla="*/ 140096 w 428921"/>
                    <a:gd name="connsiteY7" fmla="*/ 286468 h 334652"/>
                    <a:gd name="connsiteX8" fmla="*/ 0 w 428921"/>
                    <a:gd name="connsiteY8" fmla="*/ 167326 h 334652"/>
                    <a:gd name="connsiteX0" fmla="*/ 0 w 428921"/>
                    <a:gd name="connsiteY0" fmla="*/ 167326 h 334652"/>
                    <a:gd name="connsiteX1" fmla="*/ 140096 w 428921"/>
                    <a:gd name="connsiteY1" fmla="*/ 48184 h 334652"/>
                    <a:gd name="connsiteX2" fmla="*/ 259238 w 428921"/>
                    <a:gd name="connsiteY2" fmla="*/ 0 h 334652"/>
                    <a:gd name="connsiteX3" fmla="*/ 378380 w 428921"/>
                    <a:gd name="connsiteY3" fmla="*/ 48184 h 334652"/>
                    <a:gd name="connsiteX4" fmla="*/ 428921 w 428921"/>
                    <a:gd name="connsiteY4" fmla="*/ 167326 h 334652"/>
                    <a:gd name="connsiteX5" fmla="*/ 378380 w 428921"/>
                    <a:gd name="connsiteY5" fmla="*/ 286468 h 334652"/>
                    <a:gd name="connsiteX6" fmla="*/ 259238 w 428921"/>
                    <a:gd name="connsiteY6" fmla="*/ 334652 h 334652"/>
                    <a:gd name="connsiteX7" fmla="*/ 140096 w 428921"/>
                    <a:gd name="connsiteY7" fmla="*/ 286468 h 334652"/>
                    <a:gd name="connsiteX8" fmla="*/ 0 w 428921"/>
                    <a:gd name="connsiteY8" fmla="*/ 167326 h 334652"/>
                    <a:gd name="connsiteX0" fmla="*/ 0 w 428921"/>
                    <a:gd name="connsiteY0" fmla="*/ 167326 h 334652"/>
                    <a:gd name="connsiteX1" fmla="*/ 140096 w 428921"/>
                    <a:gd name="connsiteY1" fmla="*/ 48184 h 334652"/>
                    <a:gd name="connsiteX2" fmla="*/ 259238 w 428921"/>
                    <a:gd name="connsiteY2" fmla="*/ 0 h 334652"/>
                    <a:gd name="connsiteX3" fmla="*/ 378380 w 428921"/>
                    <a:gd name="connsiteY3" fmla="*/ 48184 h 334652"/>
                    <a:gd name="connsiteX4" fmla="*/ 428921 w 428921"/>
                    <a:gd name="connsiteY4" fmla="*/ 167326 h 334652"/>
                    <a:gd name="connsiteX5" fmla="*/ 378380 w 428921"/>
                    <a:gd name="connsiteY5" fmla="*/ 286468 h 334652"/>
                    <a:gd name="connsiteX6" fmla="*/ 259238 w 428921"/>
                    <a:gd name="connsiteY6" fmla="*/ 334652 h 334652"/>
                    <a:gd name="connsiteX7" fmla="*/ 140096 w 428921"/>
                    <a:gd name="connsiteY7" fmla="*/ 286468 h 334652"/>
                    <a:gd name="connsiteX8" fmla="*/ 0 w 428921"/>
                    <a:gd name="connsiteY8" fmla="*/ 167326 h 334652"/>
                    <a:gd name="connsiteX0" fmla="*/ 0 w 428921"/>
                    <a:gd name="connsiteY0" fmla="*/ 167326 h 334652"/>
                    <a:gd name="connsiteX1" fmla="*/ 140096 w 428921"/>
                    <a:gd name="connsiteY1" fmla="*/ 48184 h 334652"/>
                    <a:gd name="connsiteX2" fmla="*/ 259238 w 428921"/>
                    <a:gd name="connsiteY2" fmla="*/ 0 h 334652"/>
                    <a:gd name="connsiteX3" fmla="*/ 378380 w 428921"/>
                    <a:gd name="connsiteY3" fmla="*/ 48184 h 334652"/>
                    <a:gd name="connsiteX4" fmla="*/ 428921 w 428921"/>
                    <a:gd name="connsiteY4" fmla="*/ 167326 h 334652"/>
                    <a:gd name="connsiteX5" fmla="*/ 378380 w 428921"/>
                    <a:gd name="connsiteY5" fmla="*/ 286468 h 334652"/>
                    <a:gd name="connsiteX6" fmla="*/ 259238 w 428921"/>
                    <a:gd name="connsiteY6" fmla="*/ 334652 h 334652"/>
                    <a:gd name="connsiteX7" fmla="*/ 140096 w 428921"/>
                    <a:gd name="connsiteY7" fmla="*/ 286468 h 334652"/>
                    <a:gd name="connsiteX8" fmla="*/ 0 w 428921"/>
                    <a:gd name="connsiteY8" fmla="*/ 167326 h 334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8921" h="334652">
                      <a:moveTo>
                        <a:pt x="0" y="167326"/>
                      </a:moveTo>
                      <a:cubicBezTo>
                        <a:pt x="108408" y="122543"/>
                        <a:pt x="107760" y="79628"/>
                        <a:pt x="140096" y="48184"/>
                      </a:cubicBezTo>
                      <a:cubicBezTo>
                        <a:pt x="171847" y="17309"/>
                        <a:pt x="214646" y="0"/>
                        <a:pt x="259238" y="0"/>
                      </a:cubicBezTo>
                      <a:cubicBezTo>
                        <a:pt x="303830" y="0"/>
                        <a:pt x="346629" y="17309"/>
                        <a:pt x="378380" y="48184"/>
                      </a:cubicBezTo>
                      <a:cubicBezTo>
                        <a:pt x="410716" y="79628"/>
                        <a:pt x="428921" y="122543"/>
                        <a:pt x="428921" y="167326"/>
                      </a:cubicBezTo>
                      <a:cubicBezTo>
                        <a:pt x="428921" y="212109"/>
                        <a:pt x="410716" y="255024"/>
                        <a:pt x="378380" y="286468"/>
                      </a:cubicBezTo>
                      <a:cubicBezTo>
                        <a:pt x="346629" y="317343"/>
                        <a:pt x="303830" y="334652"/>
                        <a:pt x="259238" y="334652"/>
                      </a:cubicBezTo>
                      <a:cubicBezTo>
                        <a:pt x="214646" y="334652"/>
                        <a:pt x="171847" y="317343"/>
                        <a:pt x="140096" y="286468"/>
                      </a:cubicBezTo>
                      <a:cubicBezTo>
                        <a:pt x="107760" y="255024"/>
                        <a:pt x="108410" y="221536"/>
                        <a:pt x="0" y="167326"/>
                      </a:cubicBezTo>
                      <a:close/>
                    </a:path>
                  </a:pathLst>
                </a:custGeom>
                <a:noFill/>
                <a:ln w="19050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GB" sz="2400" dirty="0">
                    <a:solidFill>
                      <a:srgbClr val="000000"/>
                    </a:solidFill>
                    <a:latin typeface="Lucida Grande" pitchFamily="84" charset="0"/>
                    <a:ea typeface="ヒラギノ角ゴ Pro W3" pitchFamily="84" charset="-128"/>
                  </a:endParaRPr>
                </a:p>
              </p:txBody>
            </p:sp>
            <p:sp>
              <p:nvSpPr>
                <p:cNvPr id="46124" name="Oval 16"/>
                <p:cNvSpPr>
                  <a:spLocks noChangeArrowheads="1"/>
                </p:cNvSpPr>
                <p:nvPr/>
              </p:nvSpPr>
              <p:spPr bwMode="auto">
                <a:xfrm>
                  <a:off x="7409152" y="3545312"/>
                  <a:ext cx="506413" cy="514350"/>
                </a:xfrm>
                <a:prstGeom prst="ellipse">
                  <a:avLst/>
                </a:prstGeom>
                <a:noFill/>
                <a:ln w="28575" algn="ctr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 dirty="0">
                    <a:solidFill>
                      <a:srgbClr val="000000"/>
                    </a:solidFill>
                    <a:latin typeface="Lucida Grande"/>
                    <a:ea typeface="ヒラギノ角ゴ Pro W3"/>
                    <a:cs typeface="ヒラギノ角ゴ Pro W3"/>
                  </a:endParaRPr>
                </a:p>
              </p:txBody>
            </p:sp>
          </p:grpSp>
          <p:cxnSp>
            <p:nvCxnSpPr>
              <p:cNvPr id="46116" name="Straight Connector 11"/>
              <p:cNvCxnSpPr>
                <a:cxnSpLocks noChangeShapeType="1"/>
              </p:cNvCxnSpPr>
              <p:nvPr/>
            </p:nvCxnSpPr>
            <p:spPr bwMode="auto">
              <a:xfrm flipV="1">
                <a:off x="5830904" y="3218779"/>
                <a:ext cx="1079500" cy="100965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grpSp>
            <p:nvGrpSpPr>
              <p:cNvPr id="14" name="Group 17"/>
              <p:cNvGrpSpPr>
                <a:grpSpLocks/>
              </p:cNvGrpSpPr>
              <p:nvPr/>
            </p:nvGrpSpPr>
            <p:grpSpPr bwMode="auto">
              <a:xfrm rot="-2453962">
                <a:off x="6867426" y="2945876"/>
                <a:ext cx="381786" cy="287518"/>
                <a:chOff x="5938886" y="3723588"/>
                <a:chExt cx="381786" cy="287518"/>
              </a:xfrm>
            </p:grpSpPr>
            <p:sp>
              <p:nvSpPr>
                <p:cNvPr id="46121" name="Freeform 15"/>
                <p:cNvSpPr>
                  <a:spLocks noChangeArrowheads="1"/>
                </p:cNvSpPr>
                <p:nvPr/>
              </p:nvSpPr>
              <p:spPr bwMode="auto">
                <a:xfrm>
                  <a:off x="5938886" y="3723588"/>
                  <a:ext cx="381786" cy="287518"/>
                </a:xfrm>
                <a:custGeom>
                  <a:avLst/>
                  <a:gdLst>
                    <a:gd name="T0" fmla="*/ 0 w 428921"/>
                    <a:gd name="T1" fmla="*/ 523 h 334652"/>
                    <a:gd name="T2" fmla="*/ 1681 w 428921"/>
                    <a:gd name="T3" fmla="*/ 150 h 334652"/>
                    <a:gd name="T4" fmla="*/ 3109 w 428921"/>
                    <a:gd name="T5" fmla="*/ 0 h 334652"/>
                    <a:gd name="T6" fmla="*/ 4538 w 428921"/>
                    <a:gd name="T7" fmla="*/ 150 h 334652"/>
                    <a:gd name="T8" fmla="*/ 5144 w 428921"/>
                    <a:gd name="T9" fmla="*/ 523 h 334652"/>
                    <a:gd name="T10" fmla="*/ 4538 w 428921"/>
                    <a:gd name="T11" fmla="*/ 895 h 334652"/>
                    <a:gd name="T12" fmla="*/ 3109 w 428921"/>
                    <a:gd name="T13" fmla="*/ 1046 h 334652"/>
                    <a:gd name="T14" fmla="*/ 1681 w 428921"/>
                    <a:gd name="T15" fmla="*/ 895 h 334652"/>
                    <a:gd name="T16" fmla="*/ 0 w 428921"/>
                    <a:gd name="T17" fmla="*/ 523 h 3346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8921"/>
                    <a:gd name="T28" fmla="*/ 0 h 334652"/>
                    <a:gd name="T29" fmla="*/ 428921 w 428921"/>
                    <a:gd name="T30" fmla="*/ 334652 h 3346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8921" h="334652">
                      <a:moveTo>
                        <a:pt x="0" y="167326"/>
                      </a:moveTo>
                      <a:cubicBezTo>
                        <a:pt x="108408" y="122543"/>
                        <a:pt x="107760" y="79628"/>
                        <a:pt x="140096" y="48184"/>
                      </a:cubicBezTo>
                      <a:cubicBezTo>
                        <a:pt x="171847" y="17309"/>
                        <a:pt x="214646" y="0"/>
                        <a:pt x="259238" y="0"/>
                      </a:cubicBezTo>
                      <a:cubicBezTo>
                        <a:pt x="303830" y="0"/>
                        <a:pt x="346629" y="17309"/>
                        <a:pt x="378380" y="48184"/>
                      </a:cubicBezTo>
                      <a:cubicBezTo>
                        <a:pt x="410716" y="79628"/>
                        <a:pt x="428921" y="122543"/>
                        <a:pt x="428921" y="167326"/>
                      </a:cubicBezTo>
                      <a:cubicBezTo>
                        <a:pt x="428921" y="212109"/>
                        <a:pt x="410716" y="255024"/>
                        <a:pt x="378380" y="286468"/>
                      </a:cubicBezTo>
                      <a:cubicBezTo>
                        <a:pt x="346629" y="317343"/>
                        <a:pt x="303830" y="334652"/>
                        <a:pt x="259238" y="334652"/>
                      </a:cubicBezTo>
                      <a:cubicBezTo>
                        <a:pt x="214646" y="334652"/>
                        <a:pt x="171847" y="317343"/>
                        <a:pt x="140096" y="286468"/>
                      </a:cubicBezTo>
                      <a:cubicBezTo>
                        <a:pt x="107760" y="255024"/>
                        <a:pt x="108410" y="221536"/>
                        <a:pt x="0" y="167326"/>
                      </a:cubicBezTo>
                      <a:close/>
                    </a:path>
                  </a:pathLst>
                </a:custGeom>
                <a:noFill/>
                <a:ln w="19050" algn="ctr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22" name="Freeform 16"/>
                <p:cNvSpPr>
                  <a:spLocks noChangeArrowheads="1"/>
                </p:cNvSpPr>
                <p:nvPr/>
              </p:nvSpPr>
              <p:spPr bwMode="auto">
                <a:xfrm>
                  <a:off x="5946742" y="3789575"/>
                  <a:ext cx="171254" cy="149260"/>
                </a:xfrm>
                <a:custGeom>
                  <a:avLst/>
                  <a:gdLst>
                    <a:gd name="T0" fmla="*/ 0 w 428921"/>
                    <a:gd name="T1" fmla="*/ 0 h 334652"/>
                    <a:gd name="T2" fmla="*/ 0 w 428921"/>
                    <a:gd name="T3" fmla="*/ 0 h 334652"/>
                    <a:gd name="T4" fmla="*/ 0 w 428921"/>
                    <a:gd name="T5" fmla="*/ 0 h 334652"/>
                    <a:gd name="T6" fmla="*/ 0 w 428921"/>
                    <a:gd name="T7" fmla="*/ 0 h 334652"/>
                    <a:gd name="T8" fmla="*/ 0 w 428921"/>
                    <a:gd name="T9" fmla="*/ 0 h 334652"/>
                    <a:gd name="T10" fmla="*/ 0 w 428921"/>
                    <a:gd name="T11" fmla="*/ 0 h 334652"/>
                    <a:gd name="T12" fmla="*/ 0 w 428921"/>
                    <a:gd name="T13" fmla="*/ 0 h 334652"/>
                    <a:gd name="T14" fmla="*/ 0 w 428921"/>
                    <a:gd name="T15" fmla="*/ 0 h 334652"/>
                    <a:gd name="T16" fmla="*/ 0 w 428921"/>
                    <a:gd name="T17" fmla="*/ 0 h 3346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8921"/>
                    <a:gd name="T28" fmla="*/ 0 h 334652"/>
                    <a:gd name="T29" fmla="*/ 428921 w 428921"/>
                    <a:gd name="T30" fmla="*/ 334652 h 3346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8921" h="334652">
                      <a:moveTo>
                        <a:pt x="0" y="167326"/>
                      </a:moveTo>
                      <a:cubicBezTo>
                        <a:pt x="108408" y="122543"/>
                        <a:pt x="107760" y="79628"/>
                        <a:pt x="140096" y="48184"/>
                      </a:cubicBezTo>
                      <a:cubicBezTo>
                        <a:pt x="171847" y="17309"/>
                        <a:pt x="214646" y="0"/>
                        <a:pt x="259238" y="0"/>
                      </a:cubicBezTo>
                      <a:cubicBezTo>
                        <a:pt x="303830" y="0"/>
                        <a:pt x="346629" y="17309"/>
                        <a:pt x="378380" y="48184"/>
                      </a:cubicBezTo>
                      <a:cubicBezTo>
                        <a:pt x="410716" y="79628"/>
                        <a:pt x="428921" y="122543"/>
                        <a:pt x="428921" y="167326"/>
                      </a:cubicBezTo>
                      <a:cubicBezTo>
                        <a:pt x="428921" y="212109"/>
                        <a:pt x="410716" y="255024"/>
                        <a:pt x="378380" y="286468"/>
                      </a:cubicBezTo>
                      <a:cubicBezTo>
                        <a:pt x="346629" y="317343"/>
                        <a:pt x="303830" y="334652"/>
                        <a:pt x="259238" y="334652"/>
                      </a:cubicBezTo>
                      <a:cubicBezTo>
                        <a:pt x="214646" y="334652"/>
                        <a:pt x="171847" y="317343"/>
                        <a:pt x="140096" y="286468"/>
                      </a:cubicBezTo>
                      <a:cubicBezTo>
                        <a:pt x="107760" y="255024"/>
                        <a:pt x="108410" y="221536"/>
                        <a:pt x="0" y="167326"/>
                      </a:cubicBezTo>
                      <a:close/>
                    </a:path>
                  </a:pathLst>
                </a:custGeom>
                <a:noFill/>
                <a:ln w="19050" algn="ctr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5" name="Group 18"/>
              <p:cNvGrpSpPr>
                <a:grpSpLocks/>
              </p:cNvGrpSpPr>
              <p:nvPr/>
            </p:nvGrpSpPr>
            <p:grpSpPr bwMode="auto">
              <a:xfrm rot="8131305">
                <a:off x="5497398" y="4224778"/>
                <a:ext cx="381786" cy="287518"/>
                <a:chOff x="5938886" y="3723588"/>
                <a:chExt cx="381786" cy="287518"/>
              </a:xfrm>
            </p:grpSpPr>
            <p:sp>
              <p:nvSpPr>
                <p:cNvPr id="46119" name="Freeform 19"/>
                <p:cNvSpPr>
                  <a:spLocks noChangeArrowheads="1"/>
                </p:cNvSpPr>
                <p:nvPr/>
              </p:nvSpPr>
              <p:spPr bwMode="auto">
                <a:xfrm>
                  <a:off x="5938886" y="3723588"/>
                  <a:ext cx="381786" cy="287518"/>
                </a:xfrm>
                <a:custGeom>
                  <a:avLst/>
                  <a:gdLst>
                    <a:gd name="T0" fmla="*/ 0 w 428921"/>
                    <a:gd name="T1" fmla="*/ 523 h 334652"/>
                    <a:gd name="T2" fmla="*/ 1681 w 428921"/>
                    <a:gd name="T3" fmla="*/ 150 h 334652"/>
                    <a:gd name="T4" fmla="*/ 3109 w 428921"/>
                    <a:gd name="T5" fmla="*/ 0 h 334652"/>
                    <a:gd name="T6" fmla="*/ 4538 w 428921"/>
                    <a:gd name="T7" fmla="*/ 150 h 334652"/>
                    <a:gd name="T8" fmla="*/ 5144 w 428921"/>
                    <a:gd name="T9" fmla="*/ 523 h 334652"/>
                    <a:gd name="T10" fmla="*/ 4538 w 428921"/>
                    <a:gd name="T11" fmla="*/ 895 h 334652"/>
                    <a:gd name="T12" fmla="*/ 3109 w 428921"/>
                    <a:gd name="T13" fmla="*/ 1046 h 334652"/>
                    <a:gd name="T14" fmla="*/ 1681 w 428921"/>
                    <a:gd name="T15" fmla="*/ 895 h 334652"/>
                    <a:gd name="T16" fmla="*/ 0 w 428921"/>
                    <a:gd name="T17" fmla="*/ 523 h 3346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8921"/>
                    <a:gd name="T28" fmla="*/ 0 h 334652"/>
                    <a:gd name="T29" fmla="*/ 428921 w 428921"/>
                    <a:gd name="T30" fmla="*/ 334652 h 3346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8921" h="334652">
                      <a:moveTo>
                        <a:pt x="0" y="167326"/>
                      </a:moveTo>
                      <a:cubicBezTo>
                        <a:pt x="108408" y="122543"/>
                        <a:pt x="107760" y="79628"/>
                        <a:pt x="140096" y="48184"/>
                      </a:cubicBezTo>
                      <a:cubicBezTo>
                        <a:pt x="171847" y="17309"/>
                        <a:pt x="214646" y="0"/>
                        <a:pt x="259238" y="0"/>
                      </a:cubicBezTo>
                      <a:cubicBezTo>
                        <a:pt x="303830" y="0"/>
                        <a:pt x="346629" y="17309"/>
                        <a:pt x="378380" y="48184"/>
                      </a:cubicBezTo>
                      <a:cubicBezTo>
                        <a:pt x="410716" y="79628"/>
                        <a:pt x="428921" y="122543"/>
                        <a:pt x="428921" y="167326"/>
                      </a:cubicBezTo>
                      <a:cubicBezTo>
                        <a:pt x="428921" y="212109"/>
                        <a:pt x="410716" y="255024"/>
                        <a:pt x="378380" y="286468"/>
                      </a:cubicBezTo>
                      <a:cubicBezTo>
                        <a:pt x="346629" y="317343"/>
                        <a:pt x="303830" y="334652"/>
                        <a:pt x="259238" y="334652"/>
                      </a:cubicBezTo>
                      <a:cubicBezTo>
                        <a:pt x="214646" y="334652"/>
                        <a:pt x="171847" y="317343"/>
                        <a:pt x="140096" y="286468"/>
                      </a:cubicBezTo>
                      <a:cubicBezTo>
                        <a:pt x="107760" y="255024"/>
                        <a:pt x="108410" y="221536"/>
                        <a:pt x="0" y="167326"/>
                      </a:cubicBezTo>
                      <a:close/>
                    </a:path>
                  </a:pathLst>
                </a:custGeom>
                <a:noFill/>
                <a:ln w="19050" algn="ctr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20" name="Freeform 20"/>
                <p:cNvSpPr>
                  <a:spLocks noChangeArrowheads="1"/>
                </p:cNvSpPr>
                <p:nvPr/>
              </p:nvSpPr>
              <p:spPr bwMode="auto">
                <a:xfrm>
                  <a:off x="5946742" y="3789575"/>
                  <a:ext cx="171254" cy="149260"/>
                </a:xfrm>
                <a:custGeom>
                  <a:avLst/>
                  <a:gdLst>
                    <a:gd name="T0" fmla="*/ 0 w 428921"/>
                    <a:gd name="T1" fmla="*/ 0 h 334652"/>
                    <a:gd name="T2" fmla="*/ 0 w 428921"/>
                    <a:gd name="T3" fmla="*/ 0 h 334652"/>
                    <a:gd name="T4" fmla="*/ 0 w 428921"/>
                    <a:gd name="T5" fmla="*/ 0 h 334652"/>
                    <a:gd name="T6" fmla="*/ 0 w 428921"/>
                    <a:gd name="T7" fmla="*/ 0 h 334652"/>
                    <a:gd name="T8" fmla="*/ 0 w 428921"/>
                    <a:gd name="T9" fmla="*/ 0 h 334652"/>
                    <a:gd name="T10" fmla="*/ 0 w 428921"/>
                    <a:gd name="T11" fmla="*/ 0 h 334652"/>
                    <a:gd name="T12" fmla="*/ 0 w 428921"/>
                    <a:gd name="T13" fmla="*/ 0 h 334652"/>
                    <a:gd name="T14" fmla="*/ 0 w 428921"/>
                    <a:gd name="T15" fmla="*/ 0 h 334652"/>
                    <a:gd name="T16" fmla="*/ 0 w 428921"/>
                    <a:gd name="T17" fmla="*/ 0 h 3346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8921"/>
                    <a:gd name="T28" fmla="*/ 0 h 334652"/>
                    <a:gd name="T29" fmla="*/ 428921 w 428921"/>
                    <a:gd name="T30" fmla="*/ 334652 h 3346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8921" h="334652">
                      <a:moveTo>
                        <a:pt x="0" y="167326"/>
                      </a:moveTo>
                      <a:cubicBezTo>
                        <a:pt x="108408" y="122543"/>
                        <a:pt x="107760" y="79628"/>
                        <a:pt x="140096" y="48184"/>
                      </a:cubicBezTo>
                      <a:cubicBezTo>
                        <a:pt x="171847" y="17309"/>
                        <a:pt x="214646" y="0"/>
                        <a:pt x="259238" y="0"/>
                      </a:cubicBezTo>
                      <a:cubicBezTo>
                        <a:pt x="303830" y="0"/>
                        <a:pt x="346629" y="17309"/>
                        <a:pt x="378380" y="48184"/>
                      </a:cubicBezTo>
                      <a:cubicBezTo>
                        <a:pt x="410716" y="79628"/>
                        <a:pt x="428921" y="122543"/>
                        <a:pt x="428921" y="167326"/>
                      </a:cubicBezTo>
                      <a:cubicBezTo>
                        <a:pt x="428921" y="212109"/>
                        <a:pt x="410716" y="255024"/>
                        <a:pt x="378380" y="286468"/>
                      </a:cubicBezTo>
                      <a:cubicBezTo>
                        <a:pt x="346629" y="317343"/>
                        <a:pt x="303830" y="334652"/>
                        <a:pt x="259238" y="334652"/>
                      </a:cubicBezTo>
                      <a:cubicBezTo>
                        <a:pt x="214646" y="334652"/>
                        <a:pt x="171847" y="317343"/>
                        <a:pt x="140096" y="286468"/>
                      </a:cubicBezTo>
                      <a:cubicBezTo>
                        <a:pt x="107760" y="255024"/>
                        <a:pt x="108410" y="221536"/>
                        <a:pt x="0" y="167326"/>
                      </a:cubicBezTo>
                      <a:close/>
                    </a:path>
                  </a:pathLst>
                </a:custGeom>
                <a:noFill/>
                <a:ln w="19050" algn="ctr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6" name="Group 115"/>
          <p:cNvGrpSpPr>
            <a:grpSpLocks/>
          </p:cNvGrpSpPr>
          <p:nvPr/>
        </p:nvGrpSpPr>
        <p:grpSpPr bwMode="auto">
          <a:xfrm>
            <a:off x="393700" y="3898900"/>
            <a:ext cx="1990725" cy="1570038"/>
            <a:chOff x="394444" y="3899647"/>
            <a:chExt cx="1989731" cy="1569660"/>
          </a:xfrm>
        </p:grpSpPr>
        <p:sp>
          <p:nvSpPr>
            <p:cNvPr id="46107" name="TextBox 105"/>
            <p:cNvSpPr txBox="1">
              <a:spLocks noChangeArrowheads="1"/>
            </p:cNvSpPr>
            <p:nvPr/>
          </p:nvSpPr>
          <p:spPr bwMode="auto">
            <a:xfrm>
              <a:off x="394444" y="3899647"/>
              <a:ext cx="1484702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dirty="0">
                  <a:solidFill>
                    <a:srgbClr val="000000"/>
                  </a:solidFill>
                  <a:ea typeface="ヒラギノ角ゴ Pro W3"/>
                  <a:cs typeface="ヒラギノ角ゴ Pro W3"/>
                </a:rPr>
                <a:t>muon linac</a:t>
              </a:r>
            </a:p>
            <a:p>
              <a:pPr eaLnBrk="0" hangingPunct="0"/>
              <a:endParaRPr lang="en-GB" sz="1600" dirty="0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  <a:p>
              <a:pPr eaLnBrk="0" hangingPunct="0"/>
              <a:endParaRPr lang="en-GB" sz="1600" dirty="0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  <a:p>
              <a:pPr eaLnBrk="0" hangingPunct="0"/>
              <a:r>
                <a:rPr lang="en-GB" sz="1600" dirty="0">
                  <a:solidFill>
                    <a:srgbClr val="000000"/>
                  </a:solidFill>
                  <a:ea typeface="ヒラギノ角ゴ Pro W3"/>
                  <a:cs typeface="ヒラギノ角ゴ Pro W3"/>
                </a:rPr>
                <a:t>cooling</a:t>
              </a:r>
            </a:p>
            <a:p>
              <a:pPr eaLnBrk="0" hangingPunct="0"/>
              <a:r>
                <a:rPr lang="en-GB" sz="1600" dirty="0">
                  <a:solidFill>
                    <a:srgbClr val="000000"/>
                  </a:solidFill>
                  <a:ea typeface="ヒラギノ角ゴ Pro W3"/>
                  <a:cs typeface="ヒラギノ角ゴ Pro W3"/>
                </a:rPr>
                <a:t>phase rotation</a:t>
              </a:r>
            </a:p>
            <a:p>
              <a:pPr eaLnBrk="0" hangingPunct="0"/>
              <a:r>
                <a:rPr lang="en-GB" sz="1600" dirty="0">
                  <a:solidFill>
                    <a:srgbClr val="000000"/>
                  </a:solidFill>
                  <a:ea typeface="ヒラギノ角ゴ Pro W3"/>
                  <a:cs typeface="ヒラギノ角ゴ Pro W3"/>
                </a:rPr>
                <a:t>bunching</a:t>
              </a:r>
            </a:p>
          </p:txBody>
        </p:sp>
        <p:cxnSp>
          <p:nvCxnSpPr>
            <p:cNvPr id="46108" name="Straight Connector 107"/>
            <p:cNvCxnSpPr>
              <a:cxnSpLocks noChangeShapeType="1"/>
            </p:cNvCxnSpPr>
            <p:nvPr/>
          </p:nvCxnSpPr>
          <p:spPr bwMode="auto">
            <a:xfrm>
              <a:off x="1506071" y="4087906"/>
              <a:ext cx="833717" cy="3048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109" name="Straight Connector 109"/>
            <p:cNvCxnSpPr>
              <a:cxnSpLocks noChangeShapeType="1"/>
              <a:endCxn id="70" idx="2"/>
            </p:cNvCxnSpPr>
            <p:nvPr/>
          </p:nvCxnSpPr>
          <p:spPr bwMode="auto">
            <a:xfrm flipV="1">
              <a:off x="1389529" y="5016343"/>
              <a:ext cx="994646" cy="28179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110" name="Straight Connector 111"/>
            <p:cNvCxnSpPr>
              <a:cxnSpLocks noChangeShapeType="1"/>
              <a:endCxn id="46145" idx="2"/>
            </p:cNvCxnSpPr>
            <p:nvPr/>
          </p:nvCxnSpPr>
          <p:spPr bwMode="auto">
            <a:xfrm flipV="1">
              <a:off x="1828800" y="4942095"/>
              <a:ext cx="457682" cy="11399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111" name="Straight Connector 114"/>
            <p:cNvCxnSpPr>
              <a:cxnSpLocks noChangeShapeType="1"/>
              <a:endCxn id="46144" idx="2"/>
            </p:cNvCxnSpPr>
            <p:nvPr/>
          </p:nvCxnSpPr>
          <p:spPr bwMode="auto">
            <a:xfrm>
              <a:off x="1192306" y="4814047"/>
              <a:ext cx="1003959" cy="465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7" name="Group 126"/>
          <p:cNvGrpSpPr>
            <a:grpSpLocks/>
          </p:cNvGrpSpPr>
          <p:nvPr/>
        </p:nvGrpSpPr>
        <p:grpSpPr bwMode="auto">
          <a:xfrm>
            <a:off x="815975" y="3335338"/>
            <a:ext cx="1711325" cy="582612"/>
            <a:chOff x="815788" y="3334870"/>
            <a:chExt cx="1712259" cy="582706"/>
          </a:xfrm>
        </p:grpSpPr>
        <p:sp>
          <p:nvSpPr>
            <p:cNvPr id="46105" name="TextBox 116"/>
            <p:cNvSpPr txBox="1">
              <a:spLocks noChangeArrowheads="1"/>
            </p:cNvSpPr>
            <p:nvPr/>
          </p:nvSpPr>
          <p:spPr bwMode="auto">
            <a:xfrm>
              <a:off x="815788" y="3334870"/>
              <a:ext cx="7423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dirty="0">
                  <a:solidFill>
                    <a:srgbClr val="000000"/>
                  </a:solidFill>
                  <a:ea typeface="ヒラギノ角ゴ Pro W3"/>
                  <a:cs typeface="ヒラギノ角ゴ Pro W3"/>
                </a:rPr>
                <a:t>RLA 1</a:t>
              </a:r>
            </a:p>
          </p:txBody>
        </p:sp>
        <p:cxnSp>
          <p:nvCxnSpPr>
            <p:cNvPr id="46106" name="Straight Connector 120"/>
            <p:cNvCxnSpPr>
              <a:cxnSpLocks noChangeShapeType="1"/>
              <a:stCxn id="46105" idx="3"/>
            </p:cNvCxnSpPr>
            <p:nvPr/>
          </p:nvCxnSpPr>
          <p:spPr bwMode="auto">
            <a:xfrm>
              <a:off x="1558171" y="3504147"/>
              <a:ext cx="969876" cy="4134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8" name="Group 128"/>
          <p:cNvGrpSpPr>
            <a:grpSpLocks/>
          </p:cNvGrpSpPr>
          <p:nvPr/>
        </p:nvGrpSpPr>
        <p:grpSpPr bwMode="auto">
          <a:xfrm>
            <a:off x="825500" y="1344613"/>
            <a:ext cx="3300413" cy="2725737"/>
            <a:chOff x="824753" y="1344705"/>
            <a:chExt cx="3301352" cy="2725271"/>
          </a:xfrm>
        </p:grpSpPr>
        <p:sp>
          <p:nvSpPr>
            <p:cNvPr id="46100" name="TextBox 118"/>
            <p:cNvSpPr txBox="1">
              <a:spLocks noChangeArrowheads="1"/>
            </p:cNvSpPr>
            <p:nvPr/>
          </p:nvSpPr>
          <p:spPr bwMode="auto">
            <a:xfrm>
              <a:off x="2671482" y="1344705"/>
              <a:ext cx="71994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dirty="0">
                  <a:solidFill>
                    <a:srgbClr val="000000"/>
                  </a:solidFill>
                  <a:ea typeface="ヒラギノ角ゴ Pro W3"/>
                  <a:cs typeface="ヒラギノ角ゴ Pro W3"/>
                </a:rPr>
                <a:t>muon</a:t>
              </a:r>
            </a:p>
            <a:p>
              <a:pPr eaLnBrk="0" hangingPunct="0"/>
              <a:r>
                <a:rPr lang="en-GB" sz="1600" dirty="0">
                  <a:solidFill>
                    <a:srgbClr val="000000"/>
                  </a:solidFill>
                  <a:ea typeface="ヒラギノ角ゴ Pro W3"/>
                  <a:cs typeface="ヒラギノ角ゴ Pro W3"/>
                </a:rPr>
                <a:t>FFAG</a:t>
              </a:r>
            </a:p>
          </p:txBody>
        </p:sp>
        <p:grpSp>
          <p:nvGrpSpPr>
            <p:cNvPr id="19" name="Group 127"/>
            <p:cNvGrpSpPr>
              <a:grpSpLocks/>
            </p:cNvGrpSpPr>
            <p:nvPr/>
          </p:nvGrpSpPr>
          <p:grpSpPr bwMode="auto">
            <a:xfrm>
              <a:off x="824753" y="2805952"/>
              <a:ext cx="2545976" cy="1264024"/>
              <a:chOff x="824753" y="2805952"/>
              <a:chExt cx="2545976" cy="1264024"/>
            </a:xfrm>
          </p:grpSpPr>
          <p:sp>
            <p:nvSpPr>
              <p:cNvPr id="46103" name="TextBox 117"/>
              <p:cNvSpPr txBox="1">
                <a:spLocks noChangeArrowheads="1"/>
              </p:cNvSpPr>
              <p:nvPr/>
            </p:nvSpPr>
            <p:spPr bwMode="auto">
              <a:xfrm>
                <a:off x="824753" y="2805952"/>
                <a:ext cx="74238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 dirty="0">
                    <a:solidFill>
                      <a:srgbClr val="000000"/>
                    </a:solidFill>
                    <a:ea typeface="ヒラギノ角ゴ Pro W3"/>
                    <a:cs typeface="ヒラギノ角ゴ Pro W3"/>
                  </a:rPr>
                  <a:t>RLA 2</a:t>
                </a:r>
              </a:p>
            </p:txBody>
          </p:sp>
          <p:cxnSp>
            <p:nvCxnSpPr>
              <p:cNvPr id="46104" name="Straight Connector 122"/>
              <p:cNvCxnSpPr>
                <a:cxnSpLocks noChangeShapeType="1"/>
                <a:stCxn id="46103" idx="3"/>
              </p:cNvCxnSpPr>
              <p:nvPr/>
            </p:nvCxnSpPr>
            <p:spPr bwMode="auto">
              <a:xfrm>
                <a:off x="1567136" y="2975229"/>
                <a:ext cx="1803593" cy="109474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46102" name="Straight Connector 124"/>
            <p:cNvCxnSpPr>
              <a:cxnSpLocks noChangeShapeType="1"/>
              <a:stCxn id="46100" idx="2"/>
              <a:endCxn id="46124" idx="1"/>
            </p:cNvCxnSpPr>
            <p:nvPr/>
          </p:nvCxnSpPr>
          <p:spPr bwMode="auto">
            <a:xfrm rot="16200000" flipH="1">
              <a:off x="2931451" y="2029482"/>
              <a:ext cx="1294656" cy="109465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" name="Group 135"/>
          <p:cNvGrpSpPr>
            <a:grpSpLocks/>
          </p:cNvGrpSpPr>
          <p:nvPr/>
        </p:nvGrpSpPr>
        <p:grpSpPr bwMode="auto">
          <a:xfrm>
            <a:off x="412750" y="1838325"/>
            <a:ext cx="8004175" cy="2995613"/>
            <a:chOff x="412377" y="1837764"/>
            <a:chExt cx="8004076" cy="2996281"/>
          </a:xfrm>
        </p:grpSpPr>
        <p:sp>
          <p:nvSpPr>
            <p:cNvPr id="46096" name="TextBox 129"/>
            <p:cNvSpPr txBox="1">
              <a:spLocks noChangeArrowheads="1"/>
            </p:cNvSpPr>
            <p:nvPr/>
          </p:nvSpPr>
          <p:spPr bwMode="auto">
            <a:xfrm>
              <a:off x="412377" y="1837764"/>
              <a:ext cx="207781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dirty="0">
                  <a:solidFill>
                    <a:srgbClr val="000000"/>
                  </a:solidFill>
                  <a:ea typeface="ヒラギノ角ゴ Pro W3"/>
                  <a:cs typeface="ヒラギノ角ゴ Pro W3"/>
                </a:rPr>
                <a:t>decay ring to Norsaq</a:t>
              </a:r>
            </a:p>
            <a:p>
              <a:pPr eaLnBrk="0" hangingPunct="0"/>
              <a:r>
                <a:rPr lang="en-GB" sz="1600" dirty="0">
                  <a:solidFill>
                    <a:srgbClr val="000000"/>
                  </a:solidFill>
                  <a:ea typeface="ヒラギノ角ゴ Pro W3"/>
                  <a:cs typeface="ヒラギノ角ゴ Pro W3"/>
                </a:rPr>
                <a:t>155 m below ground</a:t>
              </a:r>
            </a:p>
          </p:txBody>
        </p:sp>
        <p:cxnSp>
          <p:nvCxnSpPr>
            <p:cNvPr id="46097" name="Straight Connector 131"/>
            <p:cNvCxnSpPr>
              <a:cxnSpLocks noChangeShapeType="1"/>
            </p:cNvCxnSpPr>
            <p:nvPr/>
          </p:nvCxnSpPr>
          <p:spPr bwMode="auto">
            <a:xfrm>
              <a:off x="1855694" y="2366682"/>
              <a:ext cx="439271" cy="3048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6098" name="TextBox 132"/>
            <p:cNvSpPr txBox="1">
              <a:spLocks noChangeArrowheads="1"/>
            </p:cNvSpPr>
            <p:nvPr/>
          </p:nvSpPr>
          <p:spPr bwMode="auto">
            <a:xfrm>
              <a:off x="6373906" y="4249270"/>
              <a:ext cx="204254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dirty="0">
                  <a:solidFill>
                    <a:srgbClr val="000000"/>
                  </a:solidFill>
                  <a:ea typeface="ヒラギノ角ゴ Pro W3"/>
                  <a:cs typeface="ヒラギノ角ゴ Pro W3"/>
                </a:rPr>
                <a:t>decay ring to INO</a:t>
              </a:r>
            </a:p>
            <a:p>
              <a:pPr eaLnBrk="0" hangingPunct="0"/>
              <a:r>
                <a:rPr lang="en-GB" sz="1600" dirty="0">
                  <a:solidFill>
                    <a:srgbClr val="000000"/>
                  </a:solidFill>
                  <a:ea typeface="ヒラギノ角ゴ Pro W3"/>
                  <a:cs typeface="ヒラギノ角ゴ Pro W3"/>
                </a:rPr>
                <a:t>440 m below ground</a:t>
              </a:r>
            </a:p>
          </p:txBody>
        </p:sp>
        <p:cxnSp>
          <p:nvCxnSpPr>
            <p:cNvPr id="46099" name="Straight Connector 134"/>
            <p:cNvCxnSpPr>
              <a:cxnSpLocks noChangeShapeType="1"/>
              <a:stCxn id="46098" idx="1"/>
              <a:endCxn id="46138" idx="3"/>
            </p:cNvCxnSpPr>
            <p:nvPr/>
          </p:nvCxnSpPr>
          <p:spPr bwMode="auto">
            <a:xfrm rot="10800000">
              <a:off x="5438870" y="4171286"/>
              <a:ext cx="935037" cy="37037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37" name="TextBox 5"/>
          <p:cNvSpPr txBox="1">
            <a:spLocks noChangeArrowheads="1"/>
          </p:cNvSpPr>
          <p:nvPr/>
        </p:nvSpPr>
        <p:spPr bwMode="auto">
          <a:xfrm>
            <a:off x="6381750" y="2468563"/>
            <a:ext cx="20272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1600" dirty="0">
                <a:solidFill>
                  <a:srgbClr val="FF5050"/>
                </a:solidFill>
                <a:ea typeface="ヒラギノ角ゴ Pro W3"/>
                <a:cs typeface="ヒラギノ角ゴ Pro W3"/>
              </a:rPr>
              <a:t> UKAEA land now</a:t>
            </a:r>
          </a:p>
          <a:p>
            <a:pPr eaLnBrk="0" hangingPunct="0"/>
            <a:r>
              <a:rPr lang="en-GB" sz="1600" dirty="0">
                <a:solidFill>
                  <a:srgbClr val="FF5050"/>
                </a:solidFill>
                <a:ea typeface="ヒラギノ角ゴ Pro W3"/>
                <a:cs typeface="ヒラギノ角ゴ Pro W3"/>
              </a:rPr>
              <a:t>  not to be </a:t>
            </a:r>
          </a:p>
          <a:p>
            <a:pPr eaLnBrk="0" hangingPunct="0"/>
            <a:r>
              <a:rPr lang="en-GB" sz="1600" dirty="0">
                <a:solidFill>
                  <a:srgbClr val="FF5050"/>
                </a:solidFill>
                <a:ea typeface="ヒラギノ角ゴ Pro W3"/>
                <a:cs typeface="ヒラギノ角ゴ Pro W3"/>
              </a:rPr>
              <a:t>  decommissioned</a:t>
            </a:r>
          </a:p>
          <a:p>
            <a:pPr eaLnBrk="0" hangingPunct="0"/>
            <a:r>
              <a:rPr lang="en-GB" sz="1600" dirty="0">
                <a:solidFill>
                  <a:srgbClr val="FF5050"/>
                </a:solidFill>
                <a:ea typeface="ヒラギノ角ゴ Pro W3"/>
                <a:cs typeface="ヒラギノ角ゴ Pro W3"/>
              </a:rPr>
              <a:t>  until at least 2040</a:t>
            </a:r>
          </a:p>
          <a:p>
            <a:pPr eaLnBrk="0" hangingPunct="0"/>
            <a:r>
              <a:rPr lang="en-GB" sz="1600" dirty="0">
                <a:solidFill>
                  <a:srgbClr val="FF5050"/>
                </a:solidFill>
                <a:ea typeface="ヒラギノ角ゴ Pro W3"/>
                <a:cs typeface="ヒラギノ角ゴ Pro W3"/>
              </a:rPr>
              <a:t>  (unless we pay</a:t>
            </a:r>
          </a:p>
          <a:p>
            <a:pPr eaLnBrk="0" hangingPunct="0"/>
            <a:r>
              <a:rPr lang="en-GB" sz="1600" dirty="0">
                <a:solidFill>
                  <a:srgbClr val="FF5050"/>
                </a:solidFill>
                <a:ea typeface="ヒラギノ角ゴ Pro W3"/>
                <a:cs typeface="ヒラギノ角ゴ Pro W3"/>
              </a:rPr>
              <a:t>  for it!)</a:t>
            </a:r>
            <a:endParaRPr lang="en-GB" sz="2400" dirty="0">
              <a:solidFill>
                <a:srgbClr val="FF5050"/>
              </a:solidFill>
              <a:latin typeface="Lucida Grande"/>
              <a:ea typeface="ヒラギノ角ゴ Pro W3"/>
              <a:cs typeface="ヒラギノ角ゴ Pro W3"/>
            </a:endParaRPr>
          </a:p>
        </p:txBody>
      </p:sp>
      <p:sp>
        <p:nvSpPr>
          <p:cNvPr id="46095" name="TextBox 5"/>
          <p:cNvSpPr txBox="1">
            <a:spLocks noChangeArrowheads="1"/>
          </p:cNvSpPr>
          <p:nvPr/>
        </p:nvSpPr>
        <p:spPr bwMode="auto">
          <a:xfrm>
            <a:off x="6418263" y="1052513"/>
            <a:ext cx="24749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16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 Extensive geological 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  survey data available, 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  but needs work to 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  understand implications 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  for deep excavation</a:t>
            </a:r>
            <a:endParaRPr lang="en-GB" sz="2400" dirty="0">
              <a:solidFill>
                <a:srgbClr val="000000"/>
              </a:solidFill>
              <a:latin typeface="Lucida Grande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7380" y="1268700"/>
            <a:ext cx="892924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 eaLnBrk="0" hangingPunct="0">
              <a:spcBef>
                <a:spcPct val="100000"/>
              </a:spcBef>
            </a:pPr>
            <a:r>
              <a:rPr lang="en-GB" dirty="0" smtClean="0"/>
              <a:t>ISIS upgrade option				Proton		Rep.		Mean		Mean		Neutrons</a:t>
            </a:r>
            <a:br>
              <a:rPr lang="en-GB" dirty="0" smtClean="0"/>
            </a:br>
            <a:r>
              <a:rPr lang="en-GB" dirty="0" smtClean="0"/>
              <a:t>									energy		rate		current		power		</a:t>
            </a:r>
            <a:r>
              <a:rPr lang="en-GB" i="1" dirty="0" smtClean="0"/>
              <a:t>cf.</a:t>
            </a:r>
            <a:r>
              <a:rPr lang="en-GB" dirty="0" smtClean="0"/>
              <a:t> present</a:t>
            </a:r>
          </a:p>
          <a:p>
            <a:pPr defTabSz="360000" eaLnBrk="0" hangingPunct="0">
              <a:spcBef>
                <a:spcPts val="1800"/>
              </a:spcBef>
            </a:pPr>
            <a:r>
              <a:rPr lang="en-GB" dirty="0" smtClean="0"/>
              <a:t>Linac + TS-1 refurb.		TS-1	800 MeV	40 pps		200 µA	0.16 MW		× 2</a:t>
            </a:r>
            <a:br>
              <a:rPr lang="en-GB" dirty="0" smtClean="0"/>
            </a:br>
            <a:r>
              <a:rPr lang="en-GB" dirty="0" smtClean="0"/>
              <a:t>							TS-2	800 MeV	10 pps		  50 µA	0.04 MW		× 1</a:t>
            </a:r>
          </a:p>
          <a:p>
            <a:pPr defTabSz="360000" eaLnBrk="0" hangingPunct="0">
              <a:spcBef>
                <a:spcPts val="1800"/>
              </a:spcBef>
            </a:pPr>
            <a:r>
              <a:rPr lang="en-GB" dirty="0" smtClean="0"/>
              <a:t>Linac upgrade			TS-1	800 MeV	47 pps		552 µA	0.44 MW		× 4</a:t>
            </a:r>
            <a:br>
              <a:rPr lang="en-GB" dirty="0" smtClean="0"/>
            </a:br>
            <a:r>
              <a:rPr lang="en-GB" dirty="0" smtClean="0"/>
              <a:t>							TS-2	800 MeV	  3 pps		  48 µA	0.04 MW		× 1</a:t>
            </a:r>
          </a:p>
          <a:p>
            <a:pPr defTabSz="360000" eaLnBrk="0" hangingPunct="0">
              <a:spcBef>
                <a:spcPts val="1800"/>
              </a:spcBef>
            </a:pPr>
            <a:r>
              <a:rPr lang="en-GB" dirty="0" smtClean="0"/>
              <a:t>3.2 GeV synch.			TS-3	3.2 GeV	48 pps		308 µA	0.98 MW		× 6</a:t>
            </a:r>
            <a:br>
              <a:rPr lang="en-GB" dirty="0" smtClean="0"/>
            </a:br>
            <a:r>
              <a:rPr lang="en-GB" dirty="0" smtClean="0"/>
              <a:t>							TS-2	3.2 GeV	  2 pps		  13 µA	0.04 MW		× 1</a:t>
            </a:r>
          </a:p>
          <a:p>
            <a:pPr defTabSz="360000" eaLnBrk="0" hangingPunct="0">
              <a:spcBef>
                <a:spcPts val="1800"/>
              </a:spcBef>
            </a:pPr>
            <a:r>
              <a:rPr lang="en-GB" dirty="0" smtClean="0"/>
              <a:t>800 MeV ch. exch. inj.	TS-3	3.2 GeV	49 pps	    1177 µA	3.77 MW		× 12</a:t>
            </a:r>
            <a:br>
              <a:rPr lang="en-GB" dirty="0" smtClean="0"/>
            </a:br>
            <a:r>
              <a:rPr lang="en-GB" dirty="0" smtClean="0"/>
              <a:t>							TS-2	3.2 GeV	  1 pps		  24 µA	0.08 MW		× 2</a:t>
            </a:r>
          </a:p>
          <a:p>
            <a:pPr defTabSz="360000" eaLnBrk="0" hangingPunct="0">
              <a:spcBef>
                <a:spcPts val="600"/>
              </a:spcBef>
            </a:pPr>
            <a:r>
              <a:rPr lang="en-GB" i="1" dirty="0" smtClean="0"/>
              <a:t>							TS-3	3.2 GeV	48 pps	    1153 µA	3.69 MW		× 12</a:t>
            </a:r>
            <a:br>
              <a:rPr lang="en-GB" i="1" dirty="0" smtClean="0"/>
            </a:br>
            <a:r>
              <a:rPr lang="en-GB" i="1" dirty="0" smtClean="0"/>
              <a:t>							TS-2	800 MeV	  2 pps		  48 µA	0.04 MW		× 1</a:t>
            </a:r>
          </a:p>
          <a:p>
            <a:pPr defTabSz="360000" eaLnBrk="0" hangingPunct="0">
              <a:spcBef>
                <a:spcPts val="1800"/>
              </a:spcBef>
            </a:pPr>
            <a:r>
              <a:rPr lang="en-GB" dirty="0" smtClean="0"/>
              <a:t>											</a:t>
            </a:r>
            <a:r>
              <a:rPr lang="en-GB" sz="1600" dirty="0" smtClean="0"/>
              <a:t>Useful neutrons scale less than linearly with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7380" y="1268700"/>
            <a:ext cx="892924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 eaLnBrk="0" hangingPunct="0">
              <a:spcBef>
                <a:spcPct val="100000"/>
              </a:spcBef>
            </a:pPr>
            <a:r>
              <a:rPr lang="en-GB" dirty="0" smtClean="0"/>
              <a:t>ISIS upgrade option				Proton		Energy	Range		Beam		°C in target</a:t>
            </a:r>
            <a:br>
              <a:rPr lang="en-GB" dirty="0" smtClean="0"/>
            </a:br>
            <a:r>
              <a:rPr lang="en-GB" dirty="0" smtClean="0"/>
              <a:t>									energy		per pulse	in W		diameter	per pulse</a:t>
            </a:r>
          </a:p>
          <a:p>
            <a:pPr defTabSz="360000" eaLnBrk="0" hangingPunct="0">
              <a:spcBef>
                <a:spcPts val="1800"/>
              </a:spcBef>
            </a:pPr>
            <a:r>
              <a:rPr lang="en-GB" dirty="0" smtClean="0"/>
              <a:t>Linac + TS-1 refurb.		TS-1	800 MeV	3.2 kJ		23 cm		6 cm		1.8</a:t>
            </a:r>
            <a:br>
              <a:rPr lang="en-GB" dirty="0" smtClean="0"/>
            </a:br>
            <a:r>
              <a:rPr lang="en-GB" dirty="0" smtClean="0"/>
              <a:t>							TS-2	800 MeV	3.2 kJ		23 cm		3 cm		7.3</a:t>
            </a:r>
          </a:p>
          <a:p>
            <a:pPr defTabSz="360000" eaLnBrk="0" hangingPunct="0">
              <a:spcBef>
                <a:spcPts val="1800"/>
              </a:spcBef>
            </a:pPr>
            <a:r>
              <a:rPr lang="en-GB" dirty="0" smtClean="0"/>
              <a:t>Linac upgrade			TS-1	800 MeV	9.6 kJ		23 cm 		6 cm 		5.4</a:t>
            </a:r>
            <a:br>
              <a:rPr lang="en-GB" dirty="0" smtClean="0"/>
            </a:br>
            <a:r>
              <a:rPr lang="en-GB" dirty="0" smtClean="0"/>
              <a:t>							TS-2	800 MeV	9.6 kJ		23 cm 		3 cm 		22</a:t>
            </a:r>
          </a:p>
          <a:p>
            <a:pPr defTabSz="360000" eaLnBrk="0" hangingPunct="0">
              <a:spcBef>
                <a:spcPts val="1800"/>
              </a:spcBef>
            </a:pPr>
            <a:r>
              <a:rPr lang="en-GB" dirty="0" smtClean="0"/>
              <a:t>3.2 GeV synch.			TS-3	3.2 GeV	20kJ		130 cm	8 cm		1.2</a:t>
            </a:r>
            <a:br>
              <a:rPr lang="en-GB" dirty="0" smtClean="0"/>
            </a:br>
            <a:r>
              <a:rPr lang="en-GB" dirty="0" smtClean="0"/>
              <a:t>							TS-2	3.2 GeV	20kJ		130 cm	3 cm		8.3</a:t>
            </a:r>
          </a:p>
          <a:p>
            <a:pPr defTabSz="360000" eaLnBrk="0" hangingPunct="0">
              <a:spcBef>
                <a:spcPts val="1800"/>
              </a:spcBef>
            </a:pPr>
            <a:r>
              <a:rPr lang="en-GB" dirty="0" smtClean="0"/>
              <a:t>800 MeV ch. exch. inj.	TS-3	3.2 GeV	77 kJ		130 cm 	8 cm 		4.4</a:t>
            </a:r>
            <a:br>
              <a:rPr lang="en-GB" dirty="0" smtClean="0"/>
            </a:br>
            <a:r>
              <a:rPr lang="en-GB" dirty="0" smtClean="0"/>
              <a:t>							TS-2	3.2 GeV	77 kJ		130 cm 	3 cm 		31</a:t>
            </a:r>
          </a:p>
          <a:p>
            <a:pPr defTabSz="360000" eaLnBrk="0" hangingPunct="0">
              <a:spcBef>
                <a:spcPts val="600"/>
              </a:spcBef>
            </a:pPr>
            <a:r>
              <a:rPr lang="en-GB" i="1" dirty="0" smtClean="0"/>
              <a:t>							TS-3	3.2 GeV	77 kJ		</a:t>
            </a:r>
            <a:r>
              <a:rPr lang="en-GB" dirty="0" smtClean="0"/>
              <a:t>130 cm </a:t>
            </a:r>
            <a:r>
              <a:rPr lang="en-GB" i="1" dirty="0" smtClean="0"/>
              <a:t>	</a:t>
            </a:r>
            <a:r>
              <a:rPr lang="en-GB" dirty="0" smtClean="0"/>
              <a:t>8 cm </a:t>
            </a:r>
            <a:r>
              <a:rPr lang="en-GB" i="1" dirty="0" smtClean="0"/>
              <a:t>		4.4</a:t>
            </a:r>
            <a:br>
              <a:rPr lang="en-GB" i="1" dirty="0" smtClean="0"/>
            </a:br>
            <a:r>
              <a:rPr lang="en-GB" i="1" dirty="0" smtClean="0"/>
              <a:t>							TS-2	800 MeV	19 kJ		</a:t>
            </a:r>
            <a:r>
              <a:rPr lang="en-GB" dirty="0" smtClean="0"/>
              <a:t> 23 cm </a:t>
            </a:r>
            <a:r>
              <a:rPr lang="en-GB" i="1" dirty="0" smtClean="0"/>
              <a:t>	</a:t>
            </a:r>
            <a:r>
              <a:rPr lang="en-GB" dirty="0" smtClean="0"/>
              <a:t>3 cm </a:t>
            </a:r>
            <a:r>
              <a:rPr lang="en-GB" i="1" dirty="0" smtClean="0"/>
              <a:t>		44</a:t>
            </a:r>
          </a:p>
          <a:p>
            <a:pPr defTabSz="360000" eaLnBrk="0" hangingPunct="0">
              <a:spcBef>
                <a:spcPts val="1800"/>
              </a:spcBef>
            </a:pPr>
            <a:r>
              <a:rPr lang="en-GB" dirty="0" smtClean="0"/>
              <a:t>								</a:t>
            </a:r>
            <a:r>
              <a:rPr lang="en-GB" sz="1600" dirty="0" smtClean="0"/>
              <a:t>Beam area × range, density, specific heat — </a:t>
            </a:r>
            <a:r>
              <a:rPr lang="en-GB" sz="1600" i="1" dirty="0" smtClean="0"/>
              <a:t>very</a:t>
            </a:r>
            <a:r>
              <a:rPr lang="en-GB" sz="1600" dirty="0" smtClean="0"/>
              <a:t> approximate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485" y="1268700"/>
            <a:ext cx="741703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Let N</a:t>
            </a:r>
            <a:r>
              <a:rPr lang="en-GB" sz="2400" baseline="-25000" dirty="0" smtClean="0"/>
              <a:t>f</a:t>
            </a:r>
            <a:r>
              <a:rPr lang="en-GB" dirty="0" smtClean="0"/>
              <a:t> (neutrons/s) be fast neutron source strength,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let P (kW) be proton beam power,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let r</a:t>
            </a:r>
            <a:r>
              <a:rPr lang="en-GB" sz="2400" baseline="-25000" dirty="0" smtClean="0"/>
              <a:t>t</a:t>
            </a:r>
            <a:r>
              <a:rPr lang="en-GB" dirty="0" smtClean="0"/>
              <a:t> (cm) be characteristic dimension of fast-neutron-producing target,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let </a:t>
            </a:r>
            <a:r>
              <a:rPr lang="en-GB" dirty="0" smtClean="0">
                <a:sym typeface="Symbol"/>
              </a:rPr>
              <a:t> </a:t>
            </a:r>
            <a:r>
              <a:rPr lang="en-GB" dirty="0" smtClean="0"/>
              <a:t>(neutrons/cm²/s) be fast flux intercepted by moderator,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assume N</a:t>
            </a:r>
            <a:r>
              <a:rPr lang="en-GB" sz="2400" baseline="-25000" dirty="0" smtClean="0"/>
              <a:t>i</a:t>
            </a:r>
            <a:r>
              <a:rPr lang="en-GB" dirty="0" smtClean="0"/>
              <a:t> (neutrons/s) to be number of neutrons useful for neutron beam line instruments,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and assume volume of fast-neutron-producing target to scale with power (</a:t>
            </a:r>
            <a:r>
              <a:rPr lang="en-GB" i="1" dirty="0" smtClean="0"/>
              <a:t>i.e.</a:t>
            </a:r>
            <a:r>
              <a:rPr lang="en-GB" dirty="0" smtClean="0"/>
              <a:t> there is a limiting watts/cm³ for removing heat). 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Then, very approximately,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N</a:t>
            </a:r>
            <a:r>
              <a:rPr lang="en-GB" sz="2400" baseline="-25000" dirty="0" smtClean="0"/>
              <a:t>f</a:t>
            </a:r>
            <a:r>
              <a:rPr lang="en-GB" dirty="0" smtClean="0"/>
              <a:t>  </a:t>
            </a:r>
            <a:r>
              <a:rPr lang="en-GB" b="1" dirty="0" smtClean="0">
                <a:sym typeface="Symbol"/>
              </a:rPr>
              <a:t></a:t>
            </a:r>
            <a:r>
              <a:rPr lang="en-GB" dirty="0" smtClean="0"/>
              <a:t>  P,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r</a:t>
            </a:r>
            <a:r>
              <a:rPr lang="en-GB" sz="2400" baseline="-25000" dirty="0" smtClean="0"/>
              <a:t>t</a:t>
            </a:r>
            <a:r>
              <a:rPr lang="en-GB" dirty="0" smtClean="0"/>
              <a:t>  </a:t>
            </a:r>
            <a:r>
              <a:rPr lang="en-GB" b="1" dirty="0" smtClean="0">
                <a:sym typeface="Symbol"/>
              </a:rPr>
              <a:t></a:t>
            </a:r>
            <a:r>
              <a:rPr lang="en-GB" dirty="0" smtClean="0"/>
              <a:t>  P</a:t>
            </a:r>
            <a:r>
              <a:rPr lang="en-GB" sz="2000" baseline="30000" dirty="0" smtClean="0"/>
              <a:t>1/3</a:t>
            </a:r>
            <a:r>
              <a:rPr lang="en-GB" dirty="0" smtClean="0"/>
              <a:t>,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sym typeface="Symbol"/>
              </a:rPr>
              <a:t>  </a:t>
            </a:r>
            <a:r>
              <a:rPr lang="en-GB" b="1" dirty="0" smtClean="0">
                <a:sym typeface="Symbol"/>
              </a:rPr>
              <a:t></a:t>
            </a:r>
            <a:r>
              <a:rPr lang="en-GB" dirty="0" smtClean="0">
                <a:sym typeface="Symbol"/>
              </a:rPr>
              <a:t>  </a:t>
            </a:r>
            <a:r>
              <a:rPr lang="en-GB" dirty="0" smtClean="0"/>
              <a:t>N</a:t>
            </a:r>
            <a:r>
              <a:rPr lang="en-GB" sz="2400" baseline="-25000" dirty="0" smtClean="0"/>
              <a:t>f</a:t>
            </a:r>
            <a:r>
              <a:rPr lang="en-GB" dirty="0" smtClean="0"/>
              <a:t> / r</a:t>
            </a:r>
            <a:r>
              <a:rPr lang="en-GB" sz="2400" baseline="-25000" dirty="0" smtClean="0"/>
              <a:t>t</a:t>
            </a:r>
            <a:r>
              <a:rPr lang="en-GB" sz="2000" baseline="30000" dirty="0" smtClean="0"/>
              <a:t>2</a:t>
            </a:r>
            <a:r>
              <a:rPr lang="en-GB" dirty="0" smtClean="0"/>
              <a:t>,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N</a:t>
            </a:r>
            <a:r>
              <a:rPr lang="en-GB" sz="2400" baseline="-25000" dirty="0" smtClean="0"/>
              <a:t>i</a:t>
            </a:r>
            <a:r>
              <a:rPr lang="en-GB" dirty="0" smtClean="0"/>
              <a:t> </a:t>
            </a:r>
            <a:r>
              <a:rPr lang="en-GB" b="1" dirty="0" smtClean="0">
                <a:sym typeface="Symbol"/>
              </a:rPr>
              <a:t></a:t>
            </a:r>
            <a:r>
              <a:rPr lang="en-GB" dirty="0" smtClean="0"/>
              <a:t>  </a:t>
            </a:r>
            <a:r>
              <a:rPr lang="en-GB" dirty="0" smtClean="0">
                <a:sym typeface="Symbol"/>
              </a:rPr>
              <a:t></a:t>
            </a:r>
            <a:r>
              <a:rPr lang="en-GB" dirty="0" smtClean="0"/>
              <a:t>,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and so N</a:t>
            </a:r>
            <a:r>
              <a:rPr lang="en-GB" sz="2400" baseline="-25000" dirty="0" smtClean="0"/>
              <a:t>i</a:t>
            </a:r>
            <a:r>
              <a:rPr lang="en-GB" dirty="0" smtClean="0"/>
              <a:t>  </a:t>
            </a:r>
            <a:r>
              <a:rPr lang="en-GB" b="1" dirty="0" smtClean="0">
                <a:sym typeface="Symbol"/>
              </a:rPr>
              <a:t></a:t>
            </a:r>
            <a:r>
              <a:rPr lang="en-GB" dirty="0" smtClean="0"/>
              <a:t>  P /( P</a:t>
            </a:r>
            <a:r>
              <a:rPr lang="en-GB" sz="2000" baseline="30000" dirty="0" smtClean="0"/>
              <a:t>1/3</a:t>
            </a:r>
            <a:r>
              <a:rPr lang="en-GB" dirty="0" smtClean="0"/>
              <a:t>)</a:t>
            </a:r>
            <a:r>
              <a:rPr lang="en-GB" sz="2000" baseline="30000" dirty="0" smtClean="0"/>
              <a:t>2</a:t>
            </a:r>
            <a:r>
              <a:rPr lang="en-GB" dirty="0" smtClean="0"/>
              <a:t>  =  P</a:t>
            </a:r>
            <a:r>
              <a:rPr lang="en-GB" sz="2000" baseline="30000" dirty="0" smtClean="0"/>
              <a:t>1/3</a:t>
            </a:r>
            <a:endParaRPr lang="en-GB" sz="20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675" y="1233488"/>
            <a:ext cx="67246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1425" y="5949950"/>
            <a:ext cx="828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/>
              <a:t>Simple three-dimensional analytic model of heat dissipated in target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tivities_skoro_dec11_figwac_cem2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390" y="1052670"/>
            <a:ext cx="4320600" cy="4320600"/>
          </a:xfrm>
          <a:prstGeom prst="rect">
            <a:avLst/>
          </a:prstGeom>
        </p:spPr>
      </p:pic>
      <p:pic>
        <p:nvPicPr>
          <p:cNvPr id="6" name="Picture 5" descr="activities_skoro_dec11_figwac_incl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10" y="1052670"/>
            <a:ext cx="4320600" cy="43206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31425" y="5949950"/>
            <a:ext cx="828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/>
              <a:t>Activities of ISIS tungsten target removed in 2005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55650" y="1052513"/>
            <a:ext cx="78486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22263" indent="-322263" eaLnBrk="0" hangingPunct="0">
              <a:spcBef>
                <a:spcPct val="100000"/>
              </a:spcBef>
            </a:pPr>
            <a:r>
              <a:rPr lang="en-GB" sz="2400" dirty="0" smtClean="0"/>
              <a:t>Summary</a:t>
            </a:r>
          </a:p>
          <a:p>
            <a:pPr marL="779463" lvl="1" indent="-322263" eaLnBrk="0" hangingPunct="0">
              <a:spcBef>
                <a:spcPts val="1800"/>
              </a:spcBef>
            </a:pPr>
            <a:r>
              <a:rPr lang="en-GB" sz="2400" dirty="0" smtClean="0"/>
              <a:t>Staged set of upgrades</a:t>
            </a:r>
          </a:p>
          <a:p>
            <a:pPr marL="779463" lvl="1" indent="-322263" eaLnBrk="0" hangingPunct="0">
              <a:spcBef>
                <a:spcPts val="1800"/>
              </a:spcBef>
            </a:pPr>
            <a:r>
              <a:rPr lang="en-GB" sz="2400" dirty="0" smtClean="0"/>
              <a:t>Lot of design work being done [other WG]</a:t>
            </a:r>
          </a:p>
          <a:p>
            <a:pPr marL="779463" lvl="1" indent="-322263" eaLnBrk="0" hangingPunct="0">
              <a:spcBef>
                <a:spcPts val="1800"/>
              </a:spcBef>
            </a:pPr>
            <a:r>
              <a:rPr lang="en-GB" sz="2400" dirty="0" smtClean="0"/>
              <a:t>We’ll certainly upgrade TS-1 — scenario 0</a:t>
            </a:r>
          </a:p>
          <a:p>
            <a:pPr marL="779463" lvl="1" indent="-322263" eaLnBrk="0" hangingPunct="0">
              <a:spcBef>
                <a:spcPts val="1800"/>
              </a:spcBef>
            </a:pPr>
            <a:r>
              <a:rPr lang="en-GB" sz="2400" dirty="0" smtClean="0"/>
              <a:t>Linac upgrade (to ~0.5 MW) possible nationally</a:t>
            </a:r>
          </a:p>
          <a:p>
            <a:pPr marL="779463" lvl="1" indent="-322263" eaLnBrk="0" hangingPunct="0">
              <a:spcBef>
                <a:spcPts val="1800"/>
              </a:spcBef>
            </a:pPr>
            <a:r>
              <a:rPr lang="en-GB" sz="2400" dirty="0" smtClean="0"/>
              <a:t>Higher powers internationally</a:t>
            </a:r>
          </a:p>
          <a:p>
            <a:pPr marL="779463" lvl="1" indent="-322263" eaLnBrk="0" hangingPunct="0">
              <a:spcBef>
                <a:spcPts val="1800"/>
              </a:spcBef>
            </a:pPr>
            <a:r>
              <a:rPr lang="en-GB" sz="2400" dirty="0" smtClean="0"/>
              <a:t>Interested in establishing limits for solid targets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PhysicalSciencesV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1052670"/>
            <a:ext cx="72961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newerisi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9775" y="2543175"/>
            <a:ext cx="51244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SCI_PPT_temp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646738"/>
            <a:ext cx="571500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55650" y="1052513"/>
            <a:ext cx="784860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22263" indent="-322263" eaLnBrk="0" hangingPunct="0">
              <a:spcBef>
                <a:spcPct val="100000"/>
              </a:spcBef>
            </a:pPr>
            <a:r>
              <a:rPr lang="en-GB" sz="2400" dirty="0" smtClean="0"/>
              <a:t>STFC’s four “big opportunities”</a:t>
            </a:r>
          </a:p>
          <a:p>
            <a:pPr marL="779463" lvl="1" indent="-322263" eaLnBrk="0" hangingPunct="0">
              <a:spcBef>
                <a:spcPts val="1800"/>
              </a:spcBef>
            </a:pPr>
            <a:r>
              <a:rPr lang="en-GB" sz="2400" dirty="0" smtClean="0"/>
              <a:t>HiPER </a:t>
            </a:r>
            <a:r>
              <a:rPr lang="en-GB" sz="2400" baseline="30000" dirty="0" smtClean="0"/>
              <a:t>1</a:t>
            </a:r>
          </a:p>
          <a:p>
            <a:pPr marL="779463" lvl="1" indent="-322263" eaLnBrk="0" hangingPunct="0">
              <a:spcBef>
                <a:spcPts val="1800"/>
              </a:spcBef>
            </a:pPr>
            <a:r>
              <a:rPr lang="en-GB" sz="2400" dirty="0" smtClean="0"/>
              <a:t>Square Kilometre Array (SKA) </a:t>
            </a:r>
            <a:r>
              <a:rPr lang="en-GB" sz="2400" baseline="30000" dirty="0" smtClean="0"/>
              <a:t>2</a:t>
            </a:r>
          </a:p>
          <a:p>
            <a:pPr marL="779463" lvl="1" indent="-322263" eaLnBrk="0" hangingPunct="0">
              <a:spcBef>
                <a:spcPts val="1800"/>
              </a:spcBef>
            </a:pPr>
            <a:r>
              <a:rPr lang="en-GB" sz="2400" dirty="0" smtClean="0"/>
              <a:t>Free Electron Light Source</a:t>
            </a:r>
          </a:p>
          <a:p>
            <a:pPr marL="779463" lvl="1" indent="-322263" eaLnBrk="0" hangingPunct="0">
              <a:spcBef>
                <a:spcPts val="1800"/>
              </a:spcBef>
            </a:pPr>
            <a:r>
              <a:rPr lang="en-GB" sz="2400" dirty="0" smtClean="0"/>
              <a:t>ISIS Upgrades</a:t>
            </a:r>
          </a:p>
          <a:p>
            <a:pPr marL="779463" lvl="1" indent="-322263" eaLnBrk="0" hangingPunct="0">
              <a:spcBef>
                <a:spcPts val="9600"/>
              </a:spcBef>
            </a:pPr>
            <a:r>
              <a:rPr lang="en-GB" sz="2400" baseline="30000" dirty="0" smtClean="0"/>
              <a:t>1</a:t>
            </a:r>
            <a:r>
              <a:rPr lang="en-GB" sz="2400" dirty="0" smtClean="0"/>
              <a:t> </a:t>
            </a:r>
            <a:r>
              <a:rPr lang="en-GB" sz="1600" dirty="0" smtClean="0"/>
              <a:t>European </a:t>
            </a:r>
            <a:r>
              <a:rPr lang="en-GB" sz="1600" b="1" dirty="0" smtClean="0"/>
              <a:t>Hi</a:t>
            </a:r>
            <a:r>
              <a:rPr lang="en-GB" sz="1600" dirty="0" smtClean="0"/>
              <a:t>gh </a:t>
            </a:r>
            <a:r>
              <a:rPr lang="en-GB" sz="1600" b="1" dirty="0" smtClean="0"/>
              <a:t>P</a:t>
            </a:r>
            <a:r>
              <a:rPr lang="en-GB" sz="1600" dirty="0" smtClean="0"/>
              <a:t>ower laser </a:t>
            </a:r>
            <a:r>
              <a:rPr lang="en-GB" sz="1600" b="1" dirty="0" smtClean="0"/>
              <a:t>E</a:t>
            </a:r>
            <a:r>
              <a:rPr lang="en-GB" sz="1600" dirty="0" smtClean="0"/>
              <a:t>nergy </a:t>
            </a:r>
            <a:r>
              <a:rPr lang="en-GB" sz="1600" b="1" dirty="0" smtClean="0"/>
              <a:t>R</a:t>
            </a:r>
            <a:r>
              <a:rPr lang="en-GB" sz="1600" dirty="0" smtClean="0"/>
              <a:t>esearch facility</a:t>
            </a:r>
          </a:p>
          <a:p>
            <a:pPr marL="779463" lvl="1" indent="-322263" eaLnBrk="0" hangingPunct="0">
              <a:spcBef>
                <a:spcPts val="1200"/>
              </a:spcBef>
            </a:pPr>
            <a:r>
              <a:rPr lang="en-GB" sz="2400" baseline="30000" dirty="0" smtClean="0"/>
              <a:t>2</a:t>
            </a:r>
            <a:r>
              <a:rPr lang="en-GB" sz="2400" dirty="0" smtClean="0"/>
              <a:t> </a:t>
            </a:r>
            <a:r>
              <a:rPr lang="en-GB" sz="1600" dirty="0" smtClean="0"/>
              <a:t>3000 dishes each 15 m in diameter 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55650" y="1052513"/>
            <a:ext cx="78486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22263" indent="-322263" eaLnBrk="0" hangingPunct="0">
              <a:spcBef>
                <a:spcPct val="100000"/>
              </a:spcBef>
            </a:pPr>
            <a:r>
              <a:rPr lang="en-GB" sz="2400" dirty="0"/>
              <a:t>ISIS operations</a:t>
            </a:r>
          </a:p>
          <a:p>
            <a:pPr marL="322263" indent="-322263" eaLnBrk="0" hangingPunct="0">
              <a:spcBef>
                <a:spcPts val="2400"/>
              </a:spcBef>
            </a:pPr>
            <a:r>
              <a:rPr lang="en-GB" sz="2400" dirty="0"/>
              <a:t>Typically 180 days a year running </a:t>
            </a:r>
            <a:r>
              <a:rPr lang="en-GB" sz="2400" i="1" dirty="0"/>
              <a:t>for users</a:t>
            </a:r>
          </a:p>
          <a:p>
            <a:pPr marL="322263" indent="-322263" eaLnBrk="0" hangingPunct="0">
              <a:spcBef>
                <a:spcPts val="2400"/>
              </a:spcBef>
            </a:pPr>
            <a:r>
              <a:rPr lang="en-GB" sz="2400" dirty="0"/>
              <a:t>Maintenance/shutdown</a:t>
            </a:r>
          </a:p>
          <a:p>
            <a:pPr marL="322263" indent="-322263" eaLnBrk="0" hangingPunct="0">
              <a:spcBef>
                <a:spcPts val="600"/>
              </a:spcBef>
            </a:pPr>
            <a:r>
              <a:rPr lang="en-GB" sz="2400" dirty="0"/>
              <a:t>~1–2 weeks machine physics + run-up</a:t>
            </a:r>
          </a:p>
          <a:p>
            <a:pPr marL="322263" indent="-322263" eaLnBrk="0" hangingPunct="0">
              <a:spcBef>
                <a:spcPts val="600"/>
              </a:spcBef>
            </a:pPr>
            <a:r>
              <a:rPr lang="en-GB" sz="2400" dirty="0"/>
              <a:t>~40-day cycle</a:t>
            </a:r>
          </a:p>
          <a:p>
            <a:pPr marL="322263" indent="-322263" eaLnBrk="0" hangingPunct="0">
              <a:spcBef>
                <a:spcPts val="600"/>
              </a:spcBef>
            </a:pPr>
            <a:r>
              <a:rPr lang="en-GB" sz="2400" dirty="0"/>
              <a:t>~3-day machine physics</a:t>
            </a:r>
          </a:p>
          <a:p>
            <a:pPr marL="322263" indent="-322263" eaLnBrk="0" hangingPunct="0">
              <a:spcBef>
                <a:spcPts val="2400"/>
              </a:spcBef>
            </a:pPr>
            <a:r>
              <a:rPr lang="en-GB" sz="2400" dirty="0"/>
              <a:t>Machines run ~250 days per year overall</a:t>
            </a:r>
          </a:p>
        </p:txBody>
      </p:sp>
      <p:sp>
        <p:nvSpPr>
          <p:cNvPr id="22531" name="AutoShape 3"/>
          <p:cNvSpPr>
            <a:spLocks/>
          </p:cNvSpPr>
          <p:nvPr/>
        </p:nvSpPr>
        <p:spPr bwMode="auto">
          <a:xfrm>
            <a:off x="6143625" y="2570163"/>
            <a:ext cx="288925" cy="1584325"/>
          </a:xfrm>
          <a:prstGeom prst="rightBrace">
            <a:avLst>
              <a:gd name="adj1" fmla="val 4569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500813" y="3141663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~5/year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6"/>
          <p:cNvSpPr txBox="1">
            <a:spLocks noChangeArrowheads="1"/>
          </p:cNvSpPr>
          <p:nvPr/>
        </p:nvSpPr>
        <p:spPr bwMode="auto">
          <a:xfrm>
            <a:off x="1042988" y="2133600"/>
            <a:ext cx="781526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200" b="1" dirty="0" smtClean="0"/>
              <a:t>Target Upgrade TS1</a:t>
            </a:r>
            <a:endParaRPr lang="en-GB" sz="3200" b="1" dirty="0"/>
          </a:p>
          <a:p>
            <a:pPr eaLnBrk="0" hangingPunct="0">
              <a:spcBef>
                <a:spcPts val="3600"/>
              </a:spcBef>
            </a:pPr>
            <a:r>
              <a:rPr lang="en-GB" sz="1600" dirty="0"/>
              <a:t>Matt Fletcher</a:t>
            </a:r>
            <a:endParaRPr lang="en-GB" sz="1600" dirty="0">
              <a:solidFill>
                <a:srgbClr val="FF0000"/>
              </a:solidFill>
            </a:endParaRPr>
          </a:p>
          <a:p>
            <a:pPr eaLnBrk="0" hangingPunct="0"/>
            <a:r>
              <a:rPr lang="en-GB" sz="1600" dirty="0"/>
              <a:t>Head, Design Division</a:t>
            </a:r>
          </a:p>
          <a:p>
            <a:pPr eaLnBrk="0" hangingPunct="0"/>
            <a:r>
              <a:rPr lang="en-GB" sz="1600" dirty="0"/>
              <a:t>ISIS Department</a:t>
            </a:r>
          </a:p>
          <a:p>
            <a:pPr eaLnBrk="0" hangingPunct="0"/>
            <a:r>
              <a:rPr lang="en-GB" sz="1600" dirty="0"/>
              <a:t>Rutherford Appleton Laboratory / STFC</a:t>
            </a:r>
          </a:p>
          <a:p>
            <a:pPr eaLnBrk="0" hangingPunct="0">
              <a:spcBef>
                <a:spcPts val="3600"/>
              </a:spcBef>
            </a:pPr>
            <a:r>
              <a:rPr lang="en-GB" sz="1600" dirty="0"/>
              <a:t>Proton Accelerators for Science and Innovation, 12–14 January 2012, FNAL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SIS Instruments 2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981075"/>
            <a:ext cx="7561262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3851275" y="2924175"/>
            <a:ext cx="1008063" cy="1512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2492375"/>
            <a:ext cx="4500563" cy="2894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74650" indent="-374650" eaLnBrk="0" hangingPunct="0">
              <a:buFontTx/>
              <a:buChar char="•"/>
            </a:pPr>
            <a:r>
              <a:rPr lang="en-GB" sz="1400">
                <a:cs typeface="Arial" charset="0"/>
              </a:rPr>
              <a:t>Tungsten target  D</a:t>
            </a:r>
            <a:r>
              <a:rPr lang="en-GB" sz="1400" baseline="-25000">
                <a:cs typeface="Arial" charset="0"/>
              </a:rPr>
              <a:t>2</a:t>
            </a:r>
            <a:r>
              <a:rPr lang="en-GB" sz="1400">
                <a:cs typeface="Arial" charset="0"/>
              </a:rPr>
              <a:t>O cooled</a:t>
            </a:r>
          </a:p>
          <a:p>
            <a:pPr marL="374650" indent="-374650" eaLnBrk="0" hangingPunct="0"/>
            <a:endParaRPr lang="en-GB" sz="1400">
              <a:cs typeface="Arial" charset="0"/>
            </a:endParaRPr>
          </a:p>
          <a:p>
            <a:pPr marL="374650" indent="-374650" eaLnBrk="0" hangingPunct="0">
              <a:buFontTx/>
              <a:buChar char="•"/>
            </a:pPr>
            <a:r>
              <a:rPr lang="en-GB" sz="1400">
                <a:cs typeface="Arial" charset="0"/>
              </a:rPr>
              <a:t>Moderators</a:t>
            </a:r>
          </a:p>
          <a:p>
            <a:pPr marL="1054100" lvl="1" indent="-387350" eaLnBrk="0" hangingPunct="0">
              <a:buFontTx/>
              <a:buChar char="•"/>
            </a:pPr>
            <a:r>
              <a:rPr lang="en-GB" sz="1400">
                <a:cs typeface="Arial" charset="0"/>
              </a:rPr>
              <a:t>H</a:t>
            </a:r>
            <a:r>
              <a:rPr lang="en-GB" sz="1400" baseline="-25000">
                <a:cs typeface="Arial" charset="0"/>
              </a:rPr>
              <a:t>2</a:t>
            </a:r>
            <a:r>
              <a:rPr lang="en-GB" sz="1400">
                <a:cs typeface="Arial" charset="0"/>
              </a:rPr>
              <a:t>O  0.5 l    Gd poison   Boral decoupler</a:t>
            </a:r>
          </a:p>
          <a:p>
            <a:pPr marL="1054100" lvl="1" indent="-387350" eaLnBrk="0" hangingPunct="0">
              <a:buFontTx/>
              <a:buChar char="•"/>
            </a:pPr>
            <a:r>
              <a:rPr lang="en-GB" sz="1400">
                <a:cs typeface="Arial" charset="0"/>
              </a:rPr>
              <a:t>CH</a:t>
            </a:r>
            <a:r>
              <a:rPr lang="en-GB" sz="1400" baseline="-25000">
                <a:cs typeface="Arial" charset="0"/>
              </a:rPr>
              <a:t>4 </a:t>
            </a:r>
            <a:r>
              <a:rPr lang="en-GB" sz="1400">
                <a:cs typeface="Arial" charset="0"/>
              </a:rPr>
              <a:t>  0.5 l   Gd poison   Boral decoupler</a:t>
            </a:r>
          </a:p>
          <a:p>
            <a:pPr marL="1054100" lvl="1" indent="-387350" eaLnBrk="0" hangingPunct="0">
              <a:buFontTx/>
              <a:buChar char="•"/>
            </a:pPr>
            <a:r>
              <a:rPr lang="en-GB" sz="1400">
                <a:cs typeface="Arial" charset="0"/>
              </a:rPr>
              <a:t>H</a:t>
            </a:r>
            <a:r>
              <a:rPr lang="en-GB" sz="1400" baseline="-25000">
                <a:cs typeface="Arial" charset="0"/>
              </a:rPr>
              <a:t>2</a:t>
            </a:r>
            <a:r>
              <a:rPr lang="en-GB" sz="1400">
                <a:cs typeface="Arial" charset="0"/>
              </a:rPr>
              <a:t>     0.8 l    no poison   no Cd decoupler</a:t>
            </a:r>
          </a:p>
          <a:p>
            <a:pPr marL="1054100" lvl="1" indent="-387350" eaLnBrk="0" hangingPunct="0"/>
            <a:endParaRPr lang="en-GB" sz="1400">
              <a:cs typeface="Arial" charset="0"/>
            </a:endParaRPr>
          </a:p>
          <a:p>
            <a:pPr marL="374650" indent="-374650" eaLnBrk="0" hangingPunct="0">
              <a:buFontTx/>
              <a:buChar char="•"/>
            </a:pPr>
            <a:r>
              <a:rPr lang="en-GB" sz="1400">
                <a:cs typeface="Arial" charset="0"/>
              </a:rPr>
              <a:t>Beryllium  (D</a:t>
            </a:r>
            <a:r>
              <a:rPr lang="en-GB" sz="1400" baseline="-25000">
                <a:cs typeface="Arial" charset="0"/>
              </a:rPr>
              <a:t>2</a:t>
            </a:r>
            <a:r>
              <a:rPr lang="en-GB" sz="1400">
                <a:cs typeface="Arial" charset="0"/>
              </a:rPr>
              <a:t>O cooled) reflector</a:t>
            </a:r>
          </a:p>
          <a:p>
            <a:pPr marL="374650" indent="-374650" eaLnBrk="0" hangingPunct="0"/>
            <a:endParaRPr lang="en-GB" sz="1400">
              <a:cs typeface="Arial" charset="0"/>
            </a:endParaRPr>
          </a:p>
          <a:p>
            <a:pPr marL="374650" indent="-374650" eaLnBrk="0" hangingPunct="0">
              <a:buFontTx/>
              <a:buChar char="•"/>
            </a:pPr>
            <a:r>
              <a:rPr lang="en-GB" sz="1400">
                <a:cs typeface="Arial" charset="0"/>
              </a:rPr>
              <a:t>18 Neutron Beam Holes</a:t>
            </a:r>
          </a:p>
          <a:p>
            <a:pPr marL="374650" indent="-374650" eaLnBrk="0" hangingPunct="0">
              <a:buFontTx/>
              <a:buChar char="•"/>
            </a:pPr>
            <a:endParaRPr lang="en-GB" sz="1400">
              <a:cs typeface="Arial" charset="0"/>
            </a:endParaRPr>
          </a:p>
          <a:p>
            <a:pPr marL="374650" indent="-374650" eaLnBrk="0" hangingPunct="0">
              <a:buFontTx/>
              <a:buChar char="•"/>
            </a:pPr>
            <a:endParaRPr lang="en-GB" sz="1400">
              <a:cs typeface="Arial" charset="0"/>
            </a:endParaRPr>
          </a:p>
          <a:p>
            <a:pPr marL="374650" indent="-374650" eaLnBrk="0" hangingPunct="0"/>
            <a:endParaRPr lang="en-GB" sz="1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ra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52513"/>
            <a:ext cx="393858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85rc29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557338"/>
            <a:ext cx="3484562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Content Placeholder 3" descr="targ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928688"/>
            <a:ext cx="8682038" cy="579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Content Placeholder 3" descr="view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5051425" cy="3571875"/>
          </a:xfrm>
        </p:spPr>
      </p:pic>
      <p:pic>
        <p:nvPicPr>
          <p:cNvPr id="5124" name="Picture 4" descr="view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0988" y="0"/>
            <a:ext cx="50530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port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7388" y="3571875"/>
            <a:ext cx="46466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port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1875"/>
            <a:ext cx="46466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7" name="Content Placeholder 3" descr="view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153025" cy="3643313"/>
          </a:xfrm>
        </p:spPr>
      </p:pic>
      <p:pic>
        <p:nvPicPr>
          <p:cNvPr id="6148" name="Picture 4" descr="view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0"/>
            <a:ext cx="5072062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port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225" y="3643313"/>
            <a:ext cx="45450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port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8988" y="3643313"/>
            <a:ext cx="45450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5" descr="U:\Target Design Group\Target\Target Station 1\TS1 Target no.4\Target Module 04-03-10 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1341438"/>
            <a:ext cx="3611563" cy="2709862"/>
          </a:xfrm>
          <a:noFill/>
        </p:spPr>
      </p:pic>
      <p:pic>
        <p:nvPicPr>
          <p:cNvPr id="7172" name="Picture 6" descr="U:\Target Design Group\Target\Target Station 1\TS1 target module no. 3  photos\09 Fitting TS1 Target 05-01-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12875"/>
            <a:ext cx="367188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\\scnt02\Design_Groups\Target Design Group\TS1 Build\Tims photos\85RC2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292600"/>
            <a:ext cx="22320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 descr="\\scnt02\Design_Groups\Target Design Group\TS1 Build\Tims Scanned Photos\83rc57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3357563"/>
            <a:ext cx="3455988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923925" y="1052670"/>
            <a:ext cx="7296150" cy="5143500"/>
            <a:chOff x="1714500" y="1357313"/>
            <a:chExt cx="7296150" cy="5143500"/>
          </a:xfrm>
        </p:grpSpPr>
        <p:pic>
          <p:nvPicPr>
            <p:cNvPr id="5" name="Picture 6" descr="diagramPhysicalSciencesV2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14500" y="1357313"/>
              <a:ext cx="7296150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-Point Star 5"/>
            <p:cNvSpPr/>
            <p:nvPr/>
          </p:nvSpPr>
          <p:spPr bwMode="auto">
            <a:xfrm>
              <a:off x="1908175" y="2924175"/>
              <a:ext cx="215900" cy="217488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" name="5-Point Star 6"/>
            <p:cNvSpPr/>
            <p:nvPr/>
          </p:nvSpPr>
          <p:spPr bwMode="auto">
            <a:xfrm>
              <a:off x="2987675" y="2276475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8" name="5-Point Star 7"/>
            <p:cNvSpPr/>
            <p:nvPr/>
          </p:nvSpPr>
          <p:spPr bwMode="auto">
            <a:xfrm>
              <a:off x="5076825" y="3284538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" name="5-Point Star 8"/>
            <p:cNvSpPr/>
            <p:nvPr/>
          </p:nvSpPr>
          <p:spPr bwMode="auto">
            <a:xfrm>
              <a:off x="3851275" y="4508500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" name="5-Point Star 9"/>
            <p:cNvSpPr/>
            <p:nvPr/>
          </p:nvSpPr>
          <p:spPr bwMode="auto">
            <a:xfrm>
              <a:off x="4500563" y="3789363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1" name="5-Point Star 10"/>
            <p:cNvSpPr/>
            <p:nvPr/>
          </p:nvSpPr>
          <p:spPr bwMode="auto">
            <a:xfrm>
              <a:off x="5292725" y="4005263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2" name="5-Point Star 11"/>
            <p:cNvSpPr/>
            <p:nvPr/>
          </p:nvSpPr>
          <p:spPr bwMode="auto">
            <a:xfrm>
              <a:off x="6156325" y="5805488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3" name="5-Point Star 12"/>
            <p:cNvSpPr/>
            <p:nvPr/>
          </p:nvSpPr>
          <p:spPr bwMode="auto">
            <a:xfrm>
              <a:off x="6804025" y="3860800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" name="5-Point Star 13"/>
            <p:cNvSpPr/>
            <p:nvPr/>
          </p:nvSpPr>
          <p:spPr bwMode="auto">
            <a:xfrm>
              <a:off x="8172450" y="3573463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5" name="5-Point Star 14"/>
            <p:cNvSpPr/>
            <p:nvPr/>
          </p:nvSpPr>
          <p:spPr bwMode="auto">
            <a:xfrm>
              <a:off x="7164388" y="2708275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6" name="5-Point Star 15"/>
            <p:cNvSpPr/>
            <p:nvPr/>
          </p:nvSpPr>
          <p:spPr bwMode="auto">
            <a:xfrm>
              <a:off x="8532813" y="4941888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7" name="5-Point Star 16"/>
            <p:cNvSpPr/>
            <p:nvPr/>
          </p:nvSpPr>
          <p:spPr bwMode="auto">
            <a:xfrm>
              <a:off x="7235825" y="5300663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8" name="5-Point Star 17"/>
            <p:cNvSpPr/>
            <p:nvPr/>
          </p:nvSpPr>
          <p:spPr bwMode="auto">
            <a:xfrm>
              <a:off x="2124075" y="2924175"/>
              <a:ext cx="215900" cy="217488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9" name="5-Point Star 18"/>
            <p:cNvSpPr/>
            <p:nvPr/>
          </p:nvSpPr>
          <p:spPr bwMode="auto">
            <a:xfrm>
              <a:off x="6588125" y="3860800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0" name="5-Point Star 19"/>
            <p:cNvSpPr/>
            <p:nvPr/>
          </p:nvSpPr>
          <p:spPr bwMode="auto">
            <a:xfrm>
              <a:off x="7451725" y="5300663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1" name="5-Point Star 20"/>
            <p:cNvSpPr/>
            <p:nvPr/>
          </p:nvSpPr>
          <p:spPr bwMode="auto">
            <a:xfrm>
              <a:off x="8316913" y="4941888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2" name="5-Point Star 21"/>
            <p:cNvSpPr/>
            <p:nvPr/>
          </p:nvSpPr>
          <p:spPr bwMode="auto">
            <a:xfrm>
              <a:off x="7380288" y="2708275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3" name="5-Point Star 22"/>
            <p:cNvSpPr/>
            <p:nvPr/>
          </p:nvSpPr>
          <p:spPr bwMode="auto">
            <a:xfrm>
              <a:off x="8388350" y="3644900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4" name="5-Point Star 23"/>
            <p:cNvSpPr/>
            <p:nvPr/>
          </p:nvSpPr>
          <p:spPr bwMode="auto">
            <a:xfrm>
              <a:off x="6372225" y="5876925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5" name="5-Point Star 24"/>
            <p:cNvSpPr/>
            <p:nvPr/>
          </p:nvSpPr>
          <p:spPr bwMode="auto">
            <a:xfrm>
              <a:off x="3203575" y="2349500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6" name="5-Point Star 25"/>
            <p:cNvSpPr/>
            <p:nvPr/>
          </p:nvSpPr>
          <p:spPr bwMode="auto">
            <a:xfrm>
              <a:off x="2627313" y="5373688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7" name="5-Point Star 26"/>
            <p:cNvSpPr/>
            <p:nvPr/>
          </p:nvSpPr>
          <p:spPr bwMode="auto">
            <a:xfrm>
              <a:off x="2916238" y="5373688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072563" cy="6804025"/>
          </a:xfrm>
          <a:noFill/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571500" y="4857750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HET</a:t>
            </a:r>
            <a:endParaRPr lang="en-US"/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714375" y="5357813"/>
            <a:ext cx="976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TOSCA</a:t>
            </a:r>
            <a:endParaRPr lang="en-US"/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928688" y="5929313"/>
            <a:ext cx="118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POLARIS</a:t>
            </a:r>
            <a:endParaRPr lang="en-US"/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6357938" y="928688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MAPS</a:t>
            </a:r>
            <a:endParaRPr lang="en-US"/>
          </a:p>
        </p:txBody>
      </p:sp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3500438" y="357188"/>
            <a:ext cx="1057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MERLIN</a:t>
            </a:r>
            <a:endParaRPr lang="en-US"/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3714750" y="1214438"/>
            <a:ext cx="658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SXD</a:t>
            </a:r>
            <a:endParaRPr lang="en-US"/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5143500" y="928688"/>
            <a:ext cx="6207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eVS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422275"/>
            <a:ext cx="8580437" cy="6435725"/>
          </a:xfrm>
          <a:noFill/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5572125" y="5286375"/>
            <a:ext cx="1262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SANDALS</a:t>
            </a:r>
            <a:endParaRPr lang="en-US"/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143000" y="5643563"/>
            <a:ext cx="2282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IRIS/OSIRIS/VESTA</a:t>
            </a:r>
            <a:endParaRPr lang="en-US"/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2928938" y="6000750"/>
            <a:ext cx="671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LOQ</a:t>
            </a:r>
            <a:endParaRPr lang="en-US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3500438" y="6286500"/>
            <a:ext cx="890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CRISP</a:t>
            </a:r>
            <a:endParaRPr lang="en-US"/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4429125" y="6215063"/>
            <a:ext cx="81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SURF</a:t>
            </a:r>
            <a:endParaRPr lang="en-US"/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5286375" y="5786438"/>
            <a:ext cx="2398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PRISMA/ROTAX/ALF</a:t>
            </a:r>
            <a:endParaRPr lang="en-US"/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0" y="2143125"/>
            <a:ext cx="94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PEARL</a:t>
            </a:r>
            <a:endParaRPr lang="en-US"/>
          </a:p>
        </p:txBody>
      </p:sp>
      <p:sp>
        <p:nvSpPr>
          <p:cNvPr id="9227" name="TextBox 11"/>
          <p:cNvSpPr txBox="1">
            <a:spLocks noChangeArrowheads="1"/>
          </p:cNvSpPr>
          <p:nvPr/>
        </p:nvSpPr>
        <p:spPr bwMode="auto">
          <a:xfrm>
            <a:off x="0" y="571500"/>
            <a:ext cx="186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HRPD/ENGIN-X</a:t>
            </a:r>
            <a:endParaRPr lang="en-US"/>
          </a:p>
        </p:txBody>
      </p:sp>
      <p:sp>
        <p:nvSpPr>
          <p:cNvPr id="9228" name="TextBox 12"/>
          <p:cNvSpPr txBox="1">
            <a:spLocks noChangeArrowheads="1"/>
          </p:cNvSpPr>
          <p:nvPr/>
        </p:nvSpPr>
        <p:spPr bwMode="auto">
          <a:xfrm>
            <a:off x="1857375" y="642938"/>
            <a:ext cx="71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GEM</a:t>
            </a:r>
            <a:endParaRPr lang="en-US"/>
          </a:p>
        </p:txBody>
      </p:sp>
      <p:sp>
        <p:nvSpPr>
          <p:cNvPr id="9229" name="TextBox 13"/>
          <p:cNvSpPr txBox="1">
            <a:spLocks noChangeArrowheads="1"/>
          </p:cNvSpPr>
          <p:nvPr/>
        </p:nvSpPr>
        <p:spPr bwMode="auto">
          <a:xfrm>
            <a:off x="2571750" y="714375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MARI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116013" y="1700213"/>
            <a:ext cx="74168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Aft>
                <a:spcPct val="50000"/>
              </a:spcAft>
              <a:buFontTx/>
              <a:buChar char="•"/>
            </a:pPr>
            <a:r>
              <a:rPr lang="en-GB" sz="2000">
                <a:solidFill>
                  <a:srgbClr val="990099"/>
                </a:solidFill>
              </a:rPr>
              <a:t>Neutron beam line heights unchanged</a:t>
            </a:r>
          </a:p>
          <a:p>
            <a:pPr marL="812800" lvl="1" indent="-268288">
              <a:spcAft>
                <a:spcPct val="50000"/>
              </a:spcAft>
              <a:buFontTx/>
              <a:buChar char="•"/>
            </a:pPr>
            <a:r>
              <a:rPr lang="en-GB"/>
              <a:t>Avoid realigning half the instruments (costly,  time consuming)</a:t>
            </a:r>
          </a:p>
          <a:p>
            <a:pPr marL="365125" indent="-365125">
              <a:spcAft>
                <a:spcPct val="50000"/>
              </a:spcAft>
              <a:buFontTx/>
              <a:buChar char="•"/>
            </a:pPr>
            <a:r>
              <a:rPr lang="en-GB" sz="2000">
                <a:solidFill>
                  <a:srgbClr val="990099"/>
                </a:solidFill>
              </a:rPr>
              <a:t>Beam lines aligned with current moderators (Except N3 - SURF which could be realigned to the bottom front moderator)</a:t>
            </a:r>
            <a:r>
              <a:rPr lang="en-GB"/>
              <a:t> </a:t>
            </a:r>
          </a:p>
          <a:p>
            <a:pPr marL="812800" lvl="1" indent="-268288">
              <a:spcAft>
                <a:spcPct val="50000"/>
              </a:spcAft>
              <a:buFontTx/>
              <a:buChar char="•"/>
            </a:pPr>
            <a:r>
              <a:rPr lang="en-GB"/>
              <a:t>Changing a void vessel window – 1-2 year shutdown and substantial risk to future operations</a:t>
            </a:r>
          </a:p>
          <a:p>
            <a:pPr marL="365125" indent="-365125">
              <a:spcAft>
                <a:spcPct val="50000"/>
              </a:spcAft>
              <a:buFontTx/>
              <a:buChar char="•"/>
            </a:pPr>
            <a:r>
              <a:rPr lang="en-GB" sz="2000">
                <a:solidFill>
                  <a:srgbClr val="990099"/>
                </a:solidFill>
              </a:rPr>
              <a:t>Two top moderators – ambient</a:t>
            </a:r>
          </a:p>
          <a:p>
            <a:pPr marL="812800" lvl="1" indent="-268288">
              <a:spcAft>
                <a:spcPct val="50000"/>
              </a:spcAft>
              <a:buFontTx/>
              <a:buChar char="•"/>
            </a:pPr>
            <a:r>
              <a:rPr lang="en-GB"/>
              <a:t>Making top moderators cryogenic is not practical with existing transfer lines</a:t>
            </a:r>
          </a:p>
          <a:p>
            <a:pPr marL="365125" indent="-365125">
              <a:spcAft>
                <a:spcPct val="50000"/>
              </a:spcAft>
              <a:buFontTx/>
              <a:buChar char="•"/>
            </a:pPr>
            <a:r>
              <a:rPr lang="en-GB" sz="2000">
                <a:solidFill>
                  <a:srgbClr val="990099"/>
                </a:solidFill>
              </a:rPr>
              <a:t>Two bottom moderators cryogenic</a:t>
            </a:r>
          </a:p>
        </p:txBody>
      </p:sp>
      <p:sp>
        <p:nvSpPr>
          <p:cNvPr id="10245" name="Text Box 14"/>
          <p:cNvSpPr txBox="1">
            <a:spLocks noChangeArrowheads="1"/>
          </p:cNvSpPr>
          <p:nvPr/>
        </p:nvSpPr>
        <p:spPr bwMode="auto">
          <a:xfrm>
            <a:off x="467430" y="112468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chemeClr val="accent2"/>
                </a:solidFill>
              </a:rPr>
              <a:t>Constraints on the design of new instruments for TS-1</a:t>
            </a:r>
            <a:endParaRPr lang="en-GB" sz="2000" dirty="0">
              <a:solidFill>
                <a:schemeClr val="accent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target-stati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1177925"/>
            <a:ext cx="8194675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85rc2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341438"/>
            <a:ext cx="5786438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395288" y="2492375"/>
            <a:ext cx="10080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Void Vessel Window</a:t>
            </a:r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>
            <a:off x="1476375" y="3141663"/>
            <a:ext cx="2519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116013" y="1700213"/>
            <a:ext cx="74168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Aft>
                <a:spcPct val="50000"/>
              </a:spcAft>
              <a:buFontTx/>
              <a:buChar char="•"/>
            </a:pPr>
            <a:r>
              <a:rPr lang="en-GB" sz="2000">
                <a:solidFill>
                  <a:srgbClr val="990099"/>
                </a:solidFill>
              </a:rPr>
              <a:t>Moderator materials</a:t>
            </a:r>
          </a:p>
          <a:p>
            <a:pPr marL="365125" indent="-365125">
              <a:spcAft>
                <a:spcPct val="50000"/>
              </a:spcAft>
              <a:buFontTx/>
              <a:buChar char="•"/>
            </a:pPr>
            <a:r>
              <a:rPr lang="en-GB" sz="2000">
                <a:solidFill>
                  <a:srgbClr val="990099"/>
                </a:solidFill>
              </a:rPr>
              <a:t>Target, moderator and reflector geometry</a:t>
            </a:r>
          </a:p>
          <a:p>
            <a:pPr marL="365125" indent="-365125">
              <a:spcAft>
                <a:spcPct val="50000"/>
              </a:spcAft>
              <a:buFontTx/>
              <a:buChar char="•"/>
            </a:pPr>
            <a:r>
              <a:rPr lang="en-GB" sz="2000">
                <a:solidFill>
                  <a:srgbClr val="990099"/>
                </a:solidFill>
              </a:rPr>
              <a:t>Poison and decoupler materials and arrangement</a:t>
            </a:r>
          </a:p>
          <a:p>
            <a:pPr marL="365125" indent="-365125">
              <a:spcAft>
                <a:spcPct val="50000"/>
              </a:spcAft>
              <a:buFontTx/>
              <a:buChar char="•"/>
            </a:pPr>
            <a:r>
              <a:rPr lang="en-GB" sz="2000">
                <a:solidFill>
                  <a:srgbClr val="990099"/>
                </a:solidFill>
              </a:rPr>
              <a:t>Addition of pre-moderator(s)</a:t>
            </a:r>
          </a:p>
          <a:p>
            <a:pPr marL="365125" indent="-365125">
              <a:spcAft>
                <a:spcPct val="50000"/>
              </a:spcAft>
              <a:buFontTx/>
              <a:buChar char="•"/>
            </a:pPr>
            <a:endParaRPr lang="en-GB" sz="2000">
              <a:solidFill>
                <a:srgbClr val="990099"/>
              </a:solidFill>
            </a:endParaRPr>
          </a:p>
          <a:p>
            <a:pPr marL="365125" indent="-365125">
              <a:spcAft>
                <a:spcPct val="50000"/>
              </a:spcAft>
              <a:buFontTx/>
              <a:buChar char="•"/>
            </a:pPr>
            <a:r>
              <a:rPr lang="en-GB" sz="2000">
                <a:solidFill>
                  <a:srgbClr val="990099"/>
                </a:solidFill>
              </a:rPr>
              <a:t>To perform an efficient optimisation each instrument should define a quantitative metric which is representative of its performance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400" y="119669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chemeClr val="accent2"/>
                </a:solidFill>
              </a:rPr>
              <a:t>Options for  the design of new instruments for TS-1</a:t>
            </a:r>
            <a:endParaRPr lang="en-GB" sz="2000" b="1" dirty="0">
              <a:solidFill>
                <a:schemeClr val="accent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836640"/>
            <a:ext cx="8229600" cy="1143000"/>
          </a:xfrm>
        </p:spPr>
        <p:txBody>
          <a:bodyPr/>
          <a:lstStyle/>
          <a:p>
            <a:r>
              <a:rPr lang="en-GB" dirty="0" smtClean="0"/>
              <a:t>Constraints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75"/>
          </a:xfrm>
        </p:spPr>
        <p:txBody>
          <a:bodyPr/>
          <a:lstStyle/>
          <a:p>
            <a:r>
              <a:rPr lang="en-GB" dirty="0" smtClean="0"/>
              <a:t>Existing, Operating and Old (25+ years)</a:t>
            </a:r>
          </a:p>
          <a:p>
            <a:r>
              <a:rPr lang="en-GB" dirty="0" smtClean="0"/>
              <a:t>Cost / Benefit</a:t>
            </a:r>
          </a:p>
          <a:p>
            <a:r>
              <a:rPr lang="en-GB" dirty="0" smtClean="0"/>
              <a:t>Beam Input – linked to Accelerator upgrade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95420" y="692620"/>
            <a:ext cx="8229600" cy="1143000"/>
          </a:xfrm>
        </p:spPr>
        <p:txBody>
          <a:bodyPr/>
          <a:lstStyle/>
          <a:p>
            <a:r>
              <a:rPr lang="en-GB" dirty="0" smtClean="0"/>
              <a:t>Constraints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7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sz="2400" smtClean="0"/>
              <a:t>Flight line position</a:t>
            </a:r>
          </a:p>
          <a:p>
            <a:pPr>
              <a:defRPr/>
            </a:pPr>
            <a:r>
              <a:rPr lang="en-GB" sz="2400" smtClean="0"/>
              <a:t>Shielding to be at least the same</a:t>
            </a:r>
          </a:p>
          <a:p>
            <a:pPr>
              <a:defRPr/>
            </a:pPr>
            <a:r>
              <a:rPr lang="en-GB" sz="2400" smtClean="0"/>
              <a:t>Reliable</a:t>
            </a:r>
          </a:p>
          <a:p>
            <a:pPr>
              <a:defRPr/>
            </a:pPr>
            <a:r>
              <a:rPr lang="en-GB" sz="2400" smtClean="0"/>
              <a:t>Upgradeable in the future</a:t>
            </a:r>
          </a:p>
          <a:p>
            <a:pPr>
              <a:defRPr/>
            </a:pPr>
            <a:r>
              <a:rPr lang="en-GB" sz="2400" smtClean="0"/>
              <a:t>Life of targets &gt;5 years</a:t>
            </a:r>
          </a:p>
          <a:p>
            <a:pPr>
              <a:defRPr/>
            </a:pPr>
            <a:r>
              <a:rPr lang="en-GB" sz="2400" smtClean="0"/>
              <a:t>Risk Low</a:t>
            </a:r>
          </a:p>
          <a:p>
            <a:pPr>
              <a:defRPr/>
            </a:pPr>
            <a:r>
              <a:rPr lang="en-GB" sz="2400" smtClean="0"/>
              <a:t>Change suspect parts</a:t>
            </a:r>
          </a:p>
          <a:p>
            <a:pPr>
              <a:defRPr/>
            </a:pPr>
            <a:r>
              <a:rPr lang="en-GB" sz="2400" smtClean="0"/>
              <a:t>Time</a:t>
            </a:r>
          </a:p>
          <a:p>
            <a:pPr>
              <a:defRPr/>
            </a:pPr>
            <a:r>
              <a:rPr lang="en-GB" sz="2400" smtClean="0"/>
              <a:t>Documentation</a:t>
            </a:r>
          </a:p>
          <a:p>
            <a:pPr>
              <a:defRPr/>
            </a:pPr>
            <a:r>
              <a:rPr lang="en-GB" sz="2400" smtClean="0"/>
              <a:t>Diagnostics</a:t>
            </a:r>
          </a:p>
          <a:p>
            <a:pPr>
              <a:defRPr/>
            </a:pPr>
            <a:r>
              <a:rPr lang="en-GB" sz="2400" smtClean="0"/>
              <a:t>Instrumentation upgrades not part of the project</a:t>
            </a:r>
          </a:p>
          <a:p>
            <a:pPr>
              <a:defRPr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7430" y="764630"/>
            <a:ext cx="8229600" cy="1143000"/>
          </a:xfrm>
        </p:spPr>
        <p:txBody>
          <a:bodyPr/>
          <a:lstStyle/>
          <a:p>
            <a:r>
              <a:rPr lang="en-GB" dirty="0" smtClean="0"/>
              <a:t>Constraints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557338"/>
            <a:ext cx="7772400" cy="3800475"/>
          </a:xfrm>
        </p:spPr>
        <p:txBody>
          <a:bodyPr/>
          <a:lstStyle/>
          <a:p>
            <a:r>
              <a:rPr lang="en-GB" sz="2400" smtClean="0"/>
              <a:t>Conservative approach</a:t>
            </a:r>
          </a:p>
          <a:p>
            <a:pPr lvl="1"/>
            <a:r>
              <a:rPr lang="en-GB" sz="2000" smtClean="0"/>
              <a:t>Known materials / cooling</a:t>
            </a:r>
          </a:p>
          <a:p>
            <a:pPr lvl="1"/>
            <a:r>
              <a:rPr lang="en-GB" sz="2000" smtClean="0"/>
              <a:t>Bench tested where possible</a:t>
            </a:r>
          </a:p>
          <a:p>
            <a:pPr lvl="1"/>
            <a:r>
              <a:rPr lang="en-GB" sz="2000" smtClean="0"/>
              <a:t>Manufacturing routes understood</a:t>
            </a:r>
          </a:p>
          <a:p>
            <a:r>
              <a:rPr lang="en-GB" sz="2400" smtClean="0"/>
              <a:t>Flexibility for change within moderators</a:t>
            </a:r>
          </a:p>
          <a:p>
            <a:r>
              <a:rPr lang="en-GB" sz="2400" smtClean="0"/>
              <a:t>Possible development moderator....</a:t>
            </a:r>
          </a:p>
          <a:p>
            <a:endParaRPr lang="en-GB" sz="2400" smtClean="0"/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ngstentarget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380" y="188550"/>
            <a:ext cx="4091940" cy="305562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87530" y="4293120"/>
            <a:ext cx="19584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/>
              <a:t>TS-1 </a:t>
            </a:r>
            <a:r>
              <a:rPr lang="en-GB" dirty="0"/>
              <a:t>tungsten </a:t>
            </a:r>
            <a:r>
              <a:rPr lang="en-GB" dirty="0" smtClean="0"/>
              <a:t>target (plates)</a:t>
            </a:r>
            <a:endParaRPr lang="en-GB" dirty="0"/>
          </a:p>
        </p:txBody>
      </p:sp>
      <p:pic>
        <p:nvPicPr>
          <p:cNvPr id="7" name="Picture 4" descr="targetreflector85RC294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0" y="188550"/>
            <a:ext cx="473075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342" y="1412720"/>
            <a:ext cx="3672510" cy="455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50" y="1412720"/>
            <a:ext cx="3673601" cy="453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043510" y="5301260"/>
            <a:ext cx="288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High-impact publications per instrument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90" y="5301260"/>
            <a:ext cx="273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High-impact publications ÷ facility budget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007505" y="6237390"/>
            <a:ext cx="7128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Average numbers of high-impact publications per year in 2008, 2009 and 2010:  ISIS, 129;  ILL, 162.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439565" y="1412720"/>
            <a:ext cx="626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High-impact publications for ILL and ISIS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802" y="404580"/>
            <a:ext cx="8424396" cy="54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31425" y="5949950"/>
            <a:ext cx="828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/>
              <a:t>Geometry and materials for MCNPX , ISIS W target #1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09EC2176_Aerial_May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13" y="428625"/>
            <a:ext cx="8004175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62038" y="6000750"/>
            <a:ext cx="701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/>
              <a:t>Rutherford Appleton Laboratory, Oxfordshire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0" y="5214938"/>
            <a:ext cx="2574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0000"/>
                </a:solidFill>
              </a:rPr>
              <a:t>ISIS — neutrons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221" name="Oval 8"/>
          <p:cNvSpPr>
            <a:spLocks noChangeArrowheads="1"/>
          </p:cNvSpPr>
          <p:nvPr/>
        </p:nvSpPr>
        <p:spPr bwMode="auto">
          <a:xfrm>
            <a:off x="1357313" y="2786063"/>
            <a:ext cx="3643312" cy="15779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4932363" y="1196975"/>
            <a:ext cx="3024187" cy="12176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80140" y="3213100"/>
            <a:ext cx="2952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400" b="1" dirty="0" smtClean="0">
                <a:solidFill>
                  <a:srgbClr val="0000FF"/>
                </a:solidFill>
              </a:rPr>
              <a:t>Diamond — X-rays</a:t>
            </a:r>
            <a:endParaRPr lang="en-GB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ISIS-plus-MI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800" y="0"/>
            <a:ext cx="574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5EC3429_Aerial_ISIS_Aug05_croppedm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404813"/>
            <a:ext cx="6011862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4483" name="Text Box 3"/>
          <p:cNvSpPr txBox="1">
            <a:spLocks noChangeArrowheads="1"/>
          </p:cNvSpPr>
          <p:nvPr/>
        </p:nvSpPr>
        <p:spPr bwMode="auto">
          <a:xfrm>
            <a:off x="1008063" y="5949950"/>
            <a:ext cx="712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/>
              <a:t>    ISIS from air</a:t>
            </a:r>
          </a:p>
        </p:txBody>
      </p:sp>
      <p:pic>
        <p:nvPicPr>
          <p:cNvPr id="10244" name="Picture 4" descr="isisincludingts2rotat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5175"/>
            <a:ext cx="30432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hadroncollider_privateeye-1304-dec11jan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9821" y="404581"/>
            <a:ext cx="3084359" cy="540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RC_template">
  <a:themeElements>
    <a:clrScheme name="CLRC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R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R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R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R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R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R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R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R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R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R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R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R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R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5454</TotalTime>
  <Words>1173</Words>
  <Application>Microsoft Office PowerPoint</Application>
  <PresentationFormat>On-screen Show (4:3)</PresentationFormat>
  <Paragraphs>257</Paragraphs>
  <Slides>50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Palatino</vt:lpstr>
      <vt:lpstr>ヒラギノ角ゴ Pro W3</vt:lpstr>
      <vt:lpstr>Lucida Grande</vt:lpstr>
      <vt:lpstr>Symbol</vt:lpstr>
      <vt:lpstr>CLRC_template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Constraints</vt:lpstr>
      <vt:lpstr>Constraints</vt:lpstr>
      <vt:lpstr>Constraints</vt:lpstr>
      <vt:lpstr>Slide 49</vt:lpstr>
      <vt:lpstr>Slide 50</vt:lpstr>
    </vt:vector>
  </TitlesOfParts>
  <Company>CCLRC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CCLRC Template</dc:title>
  <dc:creator>CCLRC</dc:creator>
  <cp:lastModifiedBy> </cp:lastModifiedBy>
  <cp:revision>368</cp:revision>
  <dcterms:created xsi:type="dcterms:W3CDTF">2003-03-17T14:33:38Z</dcterms:created>
  <dcterms:modified xsi:type="dcterms:W3CDTF">2012-01-11T09:38:21Z</dcterms:modified>
</cp:coreProperties>
</file>