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3" r:id="rId2"/>
    <p:sldId id="257" r:id="rId3"/>
    <p:sldId id="258" r:id="rId4"/>
    <p:sldId id="266" r:id="rId5"/>
    <p:sldId id="260" r:id="rId6"/>
    <p:sldId id="261" r:id="rId7"/>
    <p:sldId id="262" r:id="rId8"/>
    <p:sldId id="259" r:id="rId9"/>
    <p:sldId id="275" r:id="rId10"/>
    <p:sldId id="276" r:id="rId11"/>
    <p:sldId id="277" r:id="rId12"/>
    <p:sldId id="267" r:id="rId13"/>
    <p:sldId id="268" r:id="rId14"/>
    <p:sldId id="271" r:id="rId15"/>
    <p:sldId id="270" r:id="rId16"/>
    <p:sldId id="273" r:id="rId17"/>
    <p:sldId id="272" r:id="rId18"/>
    <p:sldId id="269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35" autoAdjust="0"/>
  </p:normalViewPr>
  <p:slideViewPr>
    <p:cSldViewPr>
      <p:cViewPr>
        <p:scale>
          <a:sx n="77" d="100"/>
          <a:sy n="77" d="100"/>
        </p:scale>
        <p:origin x="-34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E86D9-E4BE-470F-948C-58FB23616AA1}" type="datetimeFigureOut">
              <a:rPr lang="en-US" smtClean="0"/>
              <a:t>1/17/2012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DACC3-FF59-4E1E-A4C2-C4ABA103C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84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Total power / energy is important, but if you have the space to spread it out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2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moving target mass through the beam interaction zone, the volume</a:t>
            </a:r>
            <a:r>
              <a:rPr lang="en-US" baseline="0" dirty="0" smtClean="0"/>
              <a:t> is effectively increased and power / energy density decreased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20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be more precise, we have to select mission / facility specific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90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r>
              <a:rPr lang="en-US" baseline="0" dirty="0" smtClean="0"/>
              <a:t> is on 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5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 SNS experiments at LANSCE (including 1 at </a:t>
            </a:r>
            <a:r>
              <a:rPr lang="en-US" dirty="0" err="1" smtClean="0"/>
              <a:t>pRad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Seven of these related to cavitation R&amp;D</a:t>
            </a:r>
          </a:p>
          <a:p>
            <a:r>
              <a:rPr lang="en-US" dirty="0" smtClean="0"/>
              <a:t>This likely</a:t>
            </a:r>
            <a:r>
              <a:rPr lang="en-US" baseline="0" dirty="0" smtClean="0"/>
              <a:t> the last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1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Adjustment of VF to beam spot location essentially</a:t>
            </a:r>
            <a:r>
              <a:rPr lang="en-US" baseline="0" dirty="0" smtClean="0"/>
              <a:t> reduces VF by ~2x</a:t>
            </a:r>
          </a:p>
          <a:p>
            <a:pPr defTabSz="86490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R correction includes surface tension effect</a:t>
            </a:r>
          </a:p>
          <a:p>
            <a:pPr defTabSz="86490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Injected gas fraction is 1.67E-4; at the DTS it is 6.60E-5</a:t>
            </a:r>
          </a:p>
          <a:p>
            <a:pPr defTabSz="86490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Hg flow is 1 L/s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D9FC75-17E7-4FC0-9CFE-66F50AAB5FE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New_DOE_Logo_Color_04280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ORNL_managed b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7038" y="6201688"/>
            <a:ext cx="3505200" cy="452426"/>
          </a:xfrm>
          <a:prstGeom prst="rect">
            <a:avLst/>
          </a:prstGeom>
        </p:spPr>
      </p:pic>
      <p:pic>
        <p:nvPicPr>
          <p:cNvPr id="11" name="Picture 10" descr="template graphic_090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4314" y="1233948"/>
            <a:ext cx="4292392" cy="42245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04" y="1344823"/>
            <a:ext cx="8229600" cy="202414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85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defTabSz="173038" eaLnBrk="1" hangingPunct="1">
              <a:lnSpc>
                <a:spcPct val="90000"/>
              </a:lnSpc>
              <a:tabLst>
                <a:tab pos="230188" algn="l"/>
              </a:tabLst>
              <a:defRPr/>
            </a:pPr>
            <a:fld id="{5090E27C-CA13-484A-97F4-0144A35C19E2}" type="slidenum">
              <a:rPr lang="en-US" sz="900" b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algn="l" defTabSz="173038" eaLnBrk="1" hangingPunct="1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b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b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b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  <a:endParaRPr lang="en-US" sz="900" b="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10" descr="ORNL emboss_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6"/>
          <p:cNvSpPr txBox="1">
            <a:spLocks noChangeArrowheads="1"/>
          </p:cNvSpPr>
          <p:nvPr/>
        </p:nvSpPr>
        <p:spPr>
          <a:xfrm>
            <a:off x="3124200" y="6476464"/>
            <a:ext cx="2895600" cy="1825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PASI_2012_Flowing_Target_Challenges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006C3A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defTabSz="914400" rtl="0" eaLnBrk="1" latinLnBrk="0" hangingPunct="1">
        <a:lnSpc>
          <a:spcPct val="90000"/>
        </a:lnSpc>
        <a:spcBef>
          <a:spcPts val="800"/>
        </a:spcBef>
        <a:buClr>
          <a:srgbClr val="006C3A"/>
        </a:buClr>
        <a:buFont typeface="Arial" pitchFamily="34" charset="0"/>
        <a:buChar char="–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006C3A"/>
        </a:buClr>
        <a:buFont typeface="Arial" pitchFamily="34" charset="0"/>
        <a:buChar char="•"/>
        <a:defRPr sz="20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006C3A"/>
        </a:buClr>
        <a:buFont typeface="Arial" pitchFamily="34" charset="0"/>
        <a:buChar char="–"/>
        <a:defRPr sz="1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006C3A"/>
        </a:buClr>
        <a:buFont typeface="Arial" pitchFamily="34" charset="0"/>
        <a:buChar char="»"/>
        <a:defRPr sz="1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Challenges for Flowing </a:t>
            </a:r>
            <a:r>
              <a:rPr lang="en-US" dirty="0" smtClean="0"/>
              <a:t>Targets</a:t>
            </a:r>
            <a:r>
              <a:rPr lang="en-US" smtClean="0"/>
              <a:t/>
            </a:r>
            <a:br>
              <a:rPr lang="en-US" smtClean="0"/>
            </a:br>
            <a:r>
              <a:rPr lang="en-US" sz="2200" smtClean="0"/>
              <a:t>Bernie </a:t>
            </a:r>
            <a:r>
              <a:rPr lang="en-US" sz="2200" dirty="0" err="1" smtClean="0"/>
              <a:t>Riemer</a:t>
            </a:r>
            <a:r>
              <a:rPr lang="en-US" sz="2200" dirty="0" smtClean="0"/>
              <a:t> (ORNL)</a:t>
            </a:r>
            <a:br>
              <a:rPr lang="en-US" sz="2200" dirty="0" smtClean="0"/>
            </a:br>
            <a:r>
              <a:rPr lang="en-US" sz="2200" dirty="0" smtClean="0"/>
              <a:t>(Jan. 13, 2012)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2"/>
            <a:ext cx="8229600" cy="4751177"/>
          </a:xfrm>
        </p:spPr>
        <p:txBody>
          <a:bodyPr>
            <a:normAutofit/>
          </a:bodyPr>
          <a:lstStyle/>
          <a:p>
            <a:r>
              <a:rPr lang="en-US" dirty="0"/>
              <a:t>Fundamentally, </a:t>
            </a:r>
            <a:r>
              <a:rPr lang="en-US" dirty="0" smtClean="0"/>
              <a:t>target </a:t>
            </a:r>
            <a:r>
              <a:rPr lang="en-US" dirty="0"/>
              <a:t>challenges are driven </a:t>
            </a:r>
            <a:r>
              <a:rPr lang="en-US" dirty="0" smtClean="0"/>
              <a:t>by:</a:t>
            </a:r>
            <a:endParaRPr lang="en-US" dirty="0"/>
          </a:p>
          <a:p>
            <a:pPr lvl="1"/>
            <a:r>
              <a:rPr lang="en-US" dirty="0" smtClean="0"/>
              <a:t>High power density</a:t>
            </a:r>
          </a:p>
          <a:p>
            <a:pPr lvl="1"/>
            <a:r>
              <a:rPr lang="en-US" dirty="0" smtClean="0"/>
              <a:t>High energy density (pulsed systems)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Material limits on temperature, stress / shock </a:t>
            </a:r>
          </a:p>
        </p:txBody>
      </p:sp>
    </p:spTree>
    <p:extLst>
      <p:ext uri="{BB962C8B-B14F-4D97-AF65-F5344CB8AC3E}">
        <p14:creationId xmlns:p14="http://schemas.microsoft.com/office/powerpoint/2010/main" val="2491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17708" r="7815" b="7845"/>
          <a:stretch/>
        </p:blipFill>
        <p:spPr bwMode="auto">
          <a:xfrm>
            <a:off x="45720" y="45720"/>
            <a:ext cx="9065971" cy="680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4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t="17709" r="7728" b="7961"/>
          <a:stretch/>
        </p:blipFill>
        <p:spPr bwMode="auto">
          <a:xfrm>
            <a:off x="45720" y="45720"/>
            <a:ext cx="9087185" cy="679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1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27919"/>
          </a:xfrm>
        </p:spPr>
        <p:txBody>
          <a:bodyPr/>
          <a:lstStyle/>
          <a:p>
            <a:r>
              <a:rPr lang="en-US" sz="2800" dirty="0" smtClean="0"/>
              <a:t>Challenges </a:t>
            </a:r>
            <a:r>
              <a:rPr lang="en-US" sz="2800" dirty="0"/>
              <a:t>for </a:t>
            </a:r>
            <a:r>
              <a:rPr lang="en-US" sz="2800" dirty="0" smtClean="0"/>
              <a:t>future flowing targets using high power and / or energy density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5401"/>
            <a:ext cx="8727996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Steady state heat removal to limit temperature and stress</a:t>
            </a:r>
          </a:p>
          <a:p>
            <a:pPr lvl="1"/>
            <a:r>
              <a:rPr lang="en-US" dirty="0" smtClean="0"/>
              <a:t>Target material limits</a:t>
            </a:r>
          </a:p>
          <a:p>
            <a:pPr lvl="1"/>
            <a:r>
              <a:rPr lang="en-US" dirty="0" smtClean="0"/>
              <a:t>Target containers</a:t>
            </a:r>
          </a:p>
          <a:p>
            <a:pPr lvl="1"/>
            <a:r>
              <a:rPr lang="en-US" dirty="0" smtClean="0"/>
              <a:t>Beam windows</a:t>
            </a:r>
          </a:p>
          <a:p>
            <a:r>
              <a:rPr lang="en-US" dirty="0" smtClean="0"/>
              <a:t>Pulsed:</a:t>
            </a:r>
          </a:p>
          <a:p>
            <a:pPr lvl="1"/>
            <a:r>
              <a:rPr lang="en-US" dirty="0" smtClean="0"/>
              <a:t>Shock induced cavitation, target stability</a:t>
            </a:r>
          </a:p>
          <a:p>
            <a:r>
              <a:rPr lang="en-US" dirty="0" smtClean="0"/>
              <a:t>Both:</a:t>
            </a:r>
          </a:p>
          <a:p>
            <a:pPr lvl="1"/>
            <a:r>
              <a:rPr lang="en-US" dirty="0" smtClean="0"/>
              <a:t>Irradiated target and container properties</a:t>
            </a:r>
          </a:p>
          <a:p>
            <a:pPr lvl="1"/>
            <a:r>
              <a:rPr lang="en-US" dirty="0" smtClean="0"/>
              <a:t>Process systems for liquid metals (or powders)</a:t>
            </a:r>
          </a:p>
          <a:p>
            <a:pPr lvl="1"/>
            <a:r>
              <a:rPr lang="en-US" dirty="0" smtClean="0"/>
              <a:t>Remote handling requirements</a:t>
            </a:r>
          </a:p>
          <a:p>
            <a:pPr lvl="1"/>
            <a:r>
              <a:rPr lang="en-US" dirty="0" smtClean="0"/>
              <a:t>Waste disposition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80369"/>
          </a:xfrm>
        </p:spPr>
        <p:txBody>
          <a:bodyPr/>
          <a:lstStyle/>
          <a:p>
            <a:r>
              <a:rPr lang="en-US" dirty="0" smtClean="0"/>
              <a:t>Challenges specific to short-pulse, liquid metal spallation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4825937"/>
          </a:xfrm>
        </p:spPr>
        <p:txBody>
          <a:bodyPr>
            <a:normAutofit/>
          </a:bodyPr>
          <a:lstStyle/>
          <a:p>
            <a:r>
              <a:rPr lang="en-US" dirty="0" smtClean="0"/>
              <a:t>Cavitation damage mitigation</a:t>
            </a:r>
          </a:p>
          <a:p>
            <a:pPr lvl="1"/>
            <a:r>
              <a:rPr lang="en-US" dirty="0" smtClean="0"/>
              <a:t>Protective gas walls</a:t>
            </a:r>
          </a:p>
          <a:p>
            <a:pPr lvl="2"/>
            <a:r>
              <a:rPr lang="en-US" dirty="0" smtClean="0"/>
              <a:t>Two-phase modeling, validation experiments</a:t>
            </a:r>
          </a:p>
          <a:p>
            <a:pPr lvl="1"/>
            <a:r>
              <a:rPr lang="en-US" dirty="0" smtClean="0"/>
              <a:t>Small gas bubbles</a:t>
            </a:r>
          </a:p>
          <a:p>
            <a:pPr lvl="2"/>
            <a:r>
              <a:rPr lang="en-US" dirty="0" smtClean="0"/>
              <a:t>Bubble generation and measurement </a:t>
            </a:r>
          </a:p>
          <a:p>
            <a:pPr lvl="2"/>
            <a:r>
              <a:rPr lang="en-US" dirty="0" smtClean="0"/>
              <a:t>In-beam evaluation of mitigation efficacy</a:t>
            </a:r>
          </a:p>
          <a:p>
            <a:pPr lvl="1"/>
            <a:r>
              <a:rPr lang="en-US" dirty="0" smtClean="0"/>
              <a:t>Post irradiation examination</a:t>
            </a:r>
          </a:p>
        </p:txBody>
      </p:sp>
    </p:spTree>
    <p:extLst>
      <p:ext uri="{BB962C8B-B14F-4D97-AF65-F5344CB8AC3E}">
        <p14:creationId xmlns:p14="http://schemas.microsoft.com/office/powerpoint/2010/main" val="24899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27919"/>
          </a:xfrm>
        </p:spPr>
        <p:txBody>
          <a:bodyPr/>
          <a:lstStyle/>
          <a:p>
            <a:r>
              <a:rPr lang="en-US" sz="2800" dirty="0" smtClean="0"/>
              <a:t>Modifications to the SNS Target Test Facility supporting gas mitigation</a:t>
            </a:r>
            <a:endParaRPr lang="en-US" sz="2800" dirty="0"/>
          </a:p>
        </p:txBody>
      </p:sp>
      <p:pic>
        <p:nvPicPr>
          <p:cNvPr id="1026" name="Picture 2" descr="\\NScD\Groups\NFDD\Neutron_Source_Development_Group\Target\TTF\Photos_Nov_2006\073101_Target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74" y="13716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90600" y="1676400"/>
            <a:ext cx="7268465" cy="2588968"/>
            <a:chOff x="990600" y="1676400"/>
            <a:chExt cx="7268465" cy="2588968"/>
          </a:xfrm>
        </p:grpSpPr>
        <p:sp>
          <p:nvSpPr>
            <p:cNvPr id="4" name="TextBox 3"/>
            <p:cNvSpPr txBox="1"/>
            <p:nvPr/>
          </p:nvSpPr>
          <p:spPr>
            <a:xfrm>
              <a:off x="990600" y="1676400"/>
              <a:ext cx="7268465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Entire target section has been removed and experiment hardware procured</a:t>
              </a:r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 rot="21080069">
              <a:off x="1027675" y="2360368"/>
              <a:ext cx="6772263" cy="1905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157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77163"/>
          </a:xfrm>
        </p:spPr>
        <p:txBody>
          <a:bodyPr/>
          <a:lstStyle/>
          <a:p>
            <a:r>
              <a:rPr lang="en-US" dirty="0" smtClean="0"/>
              <a:t>Experiments for gas mitigation in the SNS Target Test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480131"/>
          </a:xfrm>
        </p:spPr>
        <p:txBody>
          <a:bodyPr/>
          <a:lstStyle/>
          <a:p>
            <a:r>
              <a:rPr lang="en-US" dirty="0" err="1" smtClean="0"/>
              <a:t>abc</a:t>
            </a:r>
            <a:endParaRPr lang="en-US" dirty="0"/>
          </a:p>
        </p:txBody>
      </p:sp>
      <p:pic>
        <p:nvPicPr>
          <p:cNvPr id="4" name="Picture 2" descr="\\NScD\Groups\NFDD\Neutron_Source_Development_Group\Target\TTF\2012_Prototypical\latest-config-images\capture-1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30506" r="18411" b="21032"/>
          <a:stretch/>
        </p:blipFill>
        <p:spPr bwMode="auto">
          <a:xfrm>
            <a:off x="0" y="1007649"/>
            <a:ext cx="9144000" cy="54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987433"/>
            <a:ext cx="9144000" cy="5641967"/>
            <a:chOff x="0" y="987433"/>
            <a:chExt cx="9144000" cy="5641967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987433"/>
              <a:ext cx="9144000" cy="5641967"/>
              <a:chOff x="0" y="987433"/>
              <a:chExt cx="9144000" cy="564196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829996" y="6044625"/>
                <a:ext cx="259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Transparent front window for gas-wall tests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1524000" y="3225225"/>
                <a:ext cx="914400" cy="290476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4495800" y="5545217"/>
                <a:ext cx="259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Transition sections can accommodate bubblers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3352800" y="2933699"/>
                <a:ext cx="1828800" cy="267855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4430127" y="987433"/>
                <a:ext cx="2743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rgbClr val="FF0000"/>
                    </a:solidFill>
                  </a:rPr>
                  <a:t>Pitot</a:t>
                </a:r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tube viewport for small bubble measurements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3886200" y="1279820"/>
                <a:ext cx="685800" cy="60830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0" y="1057126"/>
                <a:ext cx="2743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Target top surface can be replaced with viewports or transducers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524000" y="1888123"/>
                <a:ext cx="478792" cy="82852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858000" y="4960441"/>
                <a:ext cx="228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</a:rPr>
                  <a:t>Bulk mercury flow in modified TTF matches the SNS target</a:t>
                </a: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H="1" flipV="1">
              <a:off x="3886200" y="2819401"/>
              <a:ext cx="1295400" cy="27928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98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80369"/>
          </a:xfrm>
        </p:spPr>
        <p:txBody>
          <a:bodyPr/>
          <a:lstStyle/>
          <a:p>
            <a:r>
              <a:rPr lang="en-US" dirty="0" smtClean="0"/>
              <a:t>Small gas bubble mitigation experiment at LANSCE - WNR</a:t>
            </a:r>
            <a:endParaRPr lang="en-US" dirty="0"/>
          </a:p>
        </p:txBody>
      </p:sp>
      <p:pic>
        <p:nvPicPr>
          <p:cNvPr id="3074" name="Picture 2" descr="\\NScD\Groups\NFDD\Neutron_Source_Development_Group\Target\WNR_2010\photos\BlueRoom_SNS_2011_3\DSCN2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6543"/>
            <a:ext cx="6934200" cy="52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0" y="152400"/>
            <a:ext cx="2595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 J-PARC</a:t>
            </a:r>
          </a:p>
          <a:p>
            <a:r>
              <a:rPr lang="en-US" dirty="0" smtClean="0"/>
              <a:t>Irradiations done in 2011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5600147"/>
            <a:ext cx="254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Mercury pump enclosure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1066800"/>
            <a:ext cx="1268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Bubbler /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test section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4" y="177800"/>
            <a:ext cx="8849995" cy="461665"/>
          </a:xfrm>
        </p:spPr>
        <p:txBody>
          <a:bodyPr/>
          <a:lstStyle/>
          <a:p>
            <a:r>
              <a:rPr lang="en-US" sz="2800" dirty="0" smtClean="0"/>
              <a:t>Ten candidate bubblers were evaluated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009934"/>
            <a:ext cx="5649595" cy="1047466"/>
          </a:xfrm>
        </p:spPr>
        <p:txBody>
          <a:bodyPr/>
          <a:lstStyle/>
          <a:p>
            <a:r>
              <a:rPr lang="en-US" dirty="0" smtClean="0"/>
              <a:t>Three selected for in-beam testing</a:t>
            </a:r>
          </a:p>
          <a:p>
            <a:r>
              <a:rPr lang="en-US" dirty="0" smtClean="0"/>
              <a:t>Damage evaluation now underway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60720" y="1061676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720" y="355726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309" y="2758222"/>
            <a:ext cx="5358965" cy="360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78976" y="605932"/>
            <a:ext cx="31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Bright field image of bubbles that rise up to horizontal view port (FOV: 10 x 7.5 mm)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728644" y="5936804"/>
            <a:ext cx="31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Analyzed image provides bubble size distribution data (</a:t>
            </a:r>
            <a:r>
              <a:rPr lang="en-US" sz="1200" dirty="0" err="1" smtClean="0"/>
              <a:t>ImageJ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26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87954"/>
          </a:xfrm>
        </p:spPr>
        <p:txBody>
          <a:bodyPr/>
          <a:lstStyle/>
          <a:p>
            <a:r>
              <a:rPr lang="en-US" dirty="0" smtClean="0"/>
              <a:t>More generic target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4825937"/>
          </a:xfrm>
        </p:spPr>
        <p:txBody>
          <a:bodyPr>
            <a:normAutofit/>
          </a:bodyPr>
          <a:lstStyle/>
          <a:p>
            <a:r>
              <a:rPr lang="en-US" dirty="0" smtClean="0"/>
              <a:t>Target / container irradiated mechanical property data</a:t>
            </a:r>
          </a:p>
          <a:p>
            <a:pPr lvl="1"/>
            <a:r>
              <a:rPr lang="en-US" dirty="0" smtClean="0"/>
              <a:t>Raise </a:t>
            </a:r>
            <a:r>
              <a:rPr lang="en-US" dirty="0" err="1" smtClean="0"/>
              <a:t>dpa</a:t>
            </a:r>
            <a:r>
              <a:rPr lang="en-US" dirty="0" smtClean="0"/>
              <a:t> limit for SS316L, other “standard” alloys</a:t>
            </a:r>
          </a:p>
          <a:p>
            <a:pPr lvl="1"/>
            <a:r>
              <a:rPr lang="en-US" dirty="0" smtClean="0"/>
              <a:t>Establish relevant data for other alloys, e.g., titanium, duplex steels</a:t>
            </a:r>
          </a:p>
          <a:p>
            <a:r>
              <a:rPr lang="en-US" dirty="0" smtClean="0"/>
              <a:t>Compatibility of liquid metals with vessel and window materials</a:t>
            </a:r>
          </a:p>
          <a:p>
            <a:pPr lvl="1"/>
            <a:r>
              <a:rPr lang="en-US" dirty="0" smtClean="0"/>
              <a:t>Corrosion, liquid metal </a:t>
            </a:r>
            <a:r>
              <a:rPr lang="en-US" dirty="0" err="1" smtClean="0"/>
              <a:t>embrittlement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204" y="177114"/>
            <a:ext cx="8791496" cy="1272784"/>
          </a:xfrm>
        </p:spPr>
        <p:txBody>
          <a:bodyPr/>
          <a:lstStyle/>
          <a:p>
            <a:r>
              <a:rPr lang="en-US" dirty="0" smtClean="0"/>
              <a:t>Tensile specimens were machined from samples cut from SNS target #1 disks and pulled to failure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401954"/>
            <a:ext cx="836033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0"/>
          <a:stretch/>
        </p:blipFill>
        <p:spPr bwMode="auto">
          <a:xfrm>
            <a:off x="800123" y="2468754"/>
            <a:ext cx="7826886" cy="385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005840" y="3748914"/>
            <a:ext cx="7406640" cy="1664208"/>
            <a:chOff x="1005840" y="3566160"/>
            <a:chExt cx="7406640" cy="166420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005840" y="3566160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005840" y="4114800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05840" y="4297680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05840" y="5230368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05840" y="4480560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6172200" y="2545682"/>
            <a:ext cx="1524000" cy="358067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Complicating </a:t>
            </a:r>
            <a:r>
              <a:rPr lang="en-US" dirty="0" smtClean="0"/>
              <a:t>/ exacerbating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762000"/>
            <a:ext cx="6822996" cy="468636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Physics requirements</a:t>
            </a:r>
          </a:p>
          <a:p>
            <a:pPr lvl="1"/>
            <a:r>
              <a:rPr lang="en-US" dirty="0" smtClean="0"/>
              <a:t>Geometry </a:t>
            </a:r>
          </a:p>
          <a:p>
            <a:pPr lvl="2"/>
            <a:r>
              <a:rPr lang="en-US" dirty="0" smtClean="0"/>
              <a:t>E.g., interaction with system components, stability</a:t>
            </a:r>
          </a:p>
          <a:p>
            <a:pPr lvl="1"/>
            <a:r>
              <a:rPr lang="en-US" dirty="0" smtClean="0"/>
              <a:t>Materials (Z)</a:t>
            </a:r>
          </a:p>
          <a:p>
            <a:pPr lvl="1"/>
            <a:r>
              <a:rPr lang="en-US" dirty="0" smtClean="0"/>
              <a:t>Environment (e.g., vacuum, magnetic field, temperature)</a:t>
            </a:r>
          </a:p>
          <a:p>
            <a:r>
              <a:rPr lang="en-US" dirty="0" smtClean="0"/>
              <a:t>Required target lifetime</a:t>
            </a:r>
          </a:p>
          <a:p>
            <a:pPr lvl="1"/>
            <a:r>
              <a:rPr lang="en-US" dirty="0" smtClean="0"/>
              <a:t>Radiation damage tolerance, target maintainability</a:t>
            </a:r>
          </a:p>
          <a:p>
            <a:r>
              <a:rPr lang="en-US" dirty="0" smtClean="0"/>
              <a:t>Facility / safety / regulatory issues</a:t>
            </a:r>
          </a:p>
          <a:p>
            <a:pPr lvl="1"/>
            <a:r>
              <a:rPr lang="en-US" dirty="0" smtClean="0"/>
              <a:t>Material hazards, toxicity</a:t>
            </a:r>
          </a:p>
          <a:p>
            <a:pPr lvl="1"/>
            <a:r>
              <a:rPr lang="en-US" dirty="0" smtClean="0"/>
              <a:t>Credited safety components</a:t>
            </a:r>
          </a:p>
          <a:p>
            <a:pPr lvl="1"/>
            <a:r>
              <a:rPr lang="en-US" dirty="0" smtClean="0"/>
              <a:t>Waste disposition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" y="52578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Herein lies difficulty for collaborations:</a:t>
            </a:r>
          </a:p>
          <a:p>
            <a:pPr algn="ctr"/>
            <a:r>
              <a:rPr lang="en-US" sz="2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These are facility and mission specific</a:t>
            </a:r>
            <a:endParaRPr lang="en-US" sz="2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34200" y="914400"/>
            <a:ext cx="1920206" cy="5180300"/>
            <a:chOff x="6709499" y="1524000"/>
            <a:chExt cx="1920206" cy="51803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102" y="1524000"/>
              <a:ext cx="1905000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709499" y="6057969"/>
              <a:ext cx="19202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MERIT Experiment</a:t>
              </a:r>
            </a:p>
            <a:p>
              <a:r>
                <a:rPr lang="en-US" dirty="0" smtClean="0"/>
                <a:t>1300 J/cc/pulse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087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7508796" cy="4847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Flowing targets are one way to deal with high power / energy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143000"/>
            <a:ext cx="8423196" cy="51053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Liquid Metal Targets</a:t>
            </a:r>
          </a:p>
          <a:p>
            <a:r>
              <a:rPr lang="en-US" dirty="0" smtClean="0"/>
              <a:t>High power spallation targets:</a:t>
            </a:r>
          </a:p>
          <a:p>
            <a:pPr lvl="1"/>
            <a:r>
              <a:rPr lang="en-US" dirty="0" smtClean="0"/>
              <a:t>SNS, JSNS (Hg, pulsed)</a:t>
            </a:r>
          </a:p>
          <a:p>
            <a:pPr lvl="1"/>
            <a:r>
              <a:rPr lang="en-US" dirty="0" smtClean="0"/>
              <a:t>MEGAPIE (LBE, CW)</a:t>
            </a:r>
          </a:p>
          <a:p>
            <a:r>
              <a:rPr lang="en-US" dirty="0" smtClean="0"/>
              <a:t>ADS for waste transmutation: </a:t>
            </a:r>
          </a:p>
          <a:p>
            <a:pPr lvl="1"/>
            <a:r>
              <a:rPr lang="en-US" dirty="0" smtClean="0"/>
              <a:t>MYRRHA (LBE, CW, “windowless” option)</a:t>
            </a:r>
          </a:p>
          <a:p>
            <a:r>
              <a:rPr lang="en-US" dirty="0" smtClean="0"/>
              <a:t>Neutrino factories: </a:t>
            </a:r>
          </a:p>
          <a:p>
            <a:pPr lvl="1"/>
            <a:r>
              <a:rPr lang="en-US" dirty="0" smtClean="0"/>
              <a:t>MERIT (Free Hg jet , pulsed)</a:t>
            </a:r>
          </a:p>
          <a:p>
            <a:r>
              <a:rPr lang="en-US" dirty="0" smtClean="0"/>
              <a:t>RIB &amp; ISOL targets: </a:t>
            </a:r>
          </a:p>
          <a:p>
            <a:pPr lvl="1"/>
            <a:r>
              <a:rPr lang="en-US" dirty="0" smtClean="0"/>
              <a:t>EURISOL (Hg, CW)</a:t>
            </a:r>
          </a:p>
          <a:p>
            <a:pPr lvl="1"/>
            <a:r>
              <a:rPr lang="en-US" dirty="0" smtClean="0"/>
              <a:t>ISOLDE (molten </a:t>
            </a:r>
            <a:r>
              <a:rPr lang="en-US" dirty="0" err="1" smtClean="0"/>
              <a:t>Pb</a:t>
            </a:r>
            <a:r>
              <a:rPr lang="en-US" dirty="0" smtClean="0"/>
              <a:t>, pulsed)</a:t>
            </a:r>
          </a:p>
          <a:p>
            <a:r>
              <a:rPr lang="en-US" dirty="0" smtClean="0"/>
              <a:t>Material test facilities</a:t>
            </a:r>
          </a:p>
          <a:p>
            <a:pPr lvl="1"/>
            <a:r>
              <a:rPr lang="en-US" dirty="0" smtClean="0"/>
              <a:t>IFMIF (Lithium, CW)</a:t>
            </a:r>
          </a:p>
          <a:p>
            <a:pPr lvl="1"/>
            <a:r>
              <a:rPr lang="en-US" dirty="0" smtClean="0"/>
              <a:t>MTS (hybrid W/LBE option, pulsed)</a:t>
            </a:r>
          </a:p>
        </p:txBody>
      </p:sp>
      <p:pic>
        <p:nvPicPr>
          <p:cNvPr id="8" name="Picture 6" descr="im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2400"/>
            <a:ext cx="717550" cy="56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5400000">
            <a:off x="7966235" y="3190715"/>
            <a:ext cx="172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MEGAPIE Target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984812" y="3733800"/>
            <a:ext cx="3962400" cy="2011371"/>
            <a:chOff x="3984812" y="3733800"/>
            <a:chExt cx="3962400" cy="201137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812" y="3733800"/>
              <a:ext cx="3962400" cy="2011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172200" y="4051496"/>
              <a:ext cx="1643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EURISOL Target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38600" y="1075764"/>
            <a:ext cx="3886200" cy="2734235"/>
            <a:chOff x="4038600" y="1075764"/>
            <a:chExt cx="3886200" cy="2734235"/>
          </a:xfrm>
        </p:grpSpPr>
        <p:pic>
          <p:nvPicPr>
            <p:cNvPr id="1027" name="Picture 3" descr="D:\Home\riu\PASI_2012\MYRRHA_primary_system_we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515" y="1075764"/>
              <a:ext cx="2756285" cy="273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038600" y="1447800"/>
              <a:ext cx="16023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MYRRHA core &amp; target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295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82925"/>
            <a:ext cx="3368675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3908425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61963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Spatial challenge example:</a:t>
            </a:r>
            <a:br>
              <a:rPr lang="en-US" sz="2800" dirty="0" smtClean="0"/>
            </a:br>
            <a:r>
              <a:rPr lang="en-US" sz="2800" dirty="0" smtClean="0"/>
              <a:t>Neutrino Factory Target Concept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111125" y="931862"/>
            <a:ext cx="8229600" cy="1887538"/>
          </a:xfrm>
        </p:spPr>
        <p:txBody>
          <a:bodyPr/>
          <a:lstStyle/>
          <a:p>
            <a:r>
              <a:rPr lang="en-US" sz="2000" dirty="0" smtClean="0"/>
              <a:t>Target System design challenges</a:t>
            </a:r>
          </a:p>
          <a:p>
            <a:pPr lvl="1"/>
            <a:r>
              <a:rPr lang="en-US" sz="1600" dirty="0" smtClean="0"/>
              <a:t>Shallow beam / nozzle angles lead to mechanical interferences</a:t>
            </a:r>
          </a:p>
          <a:p>
            <a:pPr lvl="1"/>
            <a:r>
              <a:rPr lang="en-US" sz="1600" dirty="0" smtClean="0"/>
              <a:t>Nozzle &amp; drain piping require loss of SC magnet shielding</a:t>
            </a:r>
          </a:p>
          <a:p>
            <a:pPr lvl="1"/>
            <a:r>
              <a:rPr lang="en-US" sz="1600" dirty="0" smtClean="0"/>
              <a:t>Components are large &amp; heavy but require precise alignment</a:t>
            </a:r>
          </a:p>
          <a:p>
            <a:pPr lvl="1"/>
            <a:r>
              <a:rPr lang="en-US" sz="1600" dirty="0" smtClean="0"/>
              <a:t>Inner resistive magnets severely complicates mercury system, forces an hourglass-shaped mercury volume</a:t>
            </a:r>
          </a:p>
        </p:txBody>
      </p:sp>
      <p:pic>
        <p:nvPicPr>
          <p:cNvPr id="614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37088"/>
            <a:ext cx="43434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/>
          <p:cNvSpPr txBox="1">
            <a:spLocks noChangeArrowheads="1"/>
          </p:cNvSpPr>
          <p:nvPr/>
        </p:nvSpPr>
        <p:spPr bwMode="auto">
          <a:xfrm>
            <a:off x="3867150" y="4637088"/>
            <a:ext cx="742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/>
              <a:t>Resistive</a:t>
            </a:r>
          </a:p>
          <a:p>
            <a:pPr algn="ctr" eaLnBrk="1" hangingPunct="1"/>
            <a:r>
              <a:rPr lang="en-US" sz="1200" b="1"/>
              <a:t>Magnets</a:t>
            </a:r>
          </a:p>
        </p:txBody>
      </p:sp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6754813" y="5016500"/>
            <a:ext cx="1042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/>
              <a:t>Mercury Pool</a:t>
            </a:r>
          </a:p>
          <a:p>
            <a:pPr algn="ctr" eaLnBrk="1" hangingPunct="1"/>
            <a:r>
              <a:rPr lang="en-US" sz="1200" b="1"/>
              <a:t>Vessel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990600" y="5561013"/>
            <a:ext cx="1463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 dirty="0"/>
              <a:t>Nozzle &amp; Beam Pipe</a:t>
            </a:r>
          </a:p>
          <a:p>
            <a:pPr algn="ctr" eaLnBrk="1" hangingPunct="1"/>
            <a:r>
              <a:rPr lang="en-US" sz="1200" b="1" dirty="0"/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0570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mercury target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5334000" cy="6019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Target power capacity and lifetime are limited by</a:t>
            </a:r>
          </a:p>
          <a:p>
            <a:pPr lvl="1"/>
            <a:r>
              <a:rPr lang="en-US" dirty="0" smtClean="0"/>
              <a:t>Beam-induced cavitation damage</a:t>
            </a:r>
          </a:p>
          <a:p>
            <a:pPr lvl="1"/>
            <a:r>
              <a:rPr lang="en-US" dirty="0" smtClean="0"/>
              <a:t>Radiation damage </a:t>
            </a:r>
          </a:p>
          <a:p>
            <a:pPr lvl="2"/>
            <a:r>
              <a:rPr lang="en-US" dirty="0" smtClean="0"/>
              <a:t>10 </a:t>
            </a:r>
            <a:r>
              <a:rPr lang="en-US" dirty="0" err="1" smtClean="0"/>
              <a:t>dpa</a:t>
            </a:r>
            <a:r>
              <a:rPr lang="en-US" dirty="0" smtClean="0"/>
              <a:t> “soft” limit for SS316L</a:t>
            </a:r>
          </a:p>
          <a:p>
            <a:r>
              <a:rPr lang="en-US" dirty="0" smtClean="0"/>
              <a:t>Requirements for high facility production hours (5000/</a:t>
            </a:r>
            <a:r>
              <a:rPr lang="en-US" dirty="0" err="1" smtClean="0"/>
              <a:t>yr</a:t>
            </a:r>
            <a:r>
              <a:rPr lang="en-US" dirty="0" smtClean="0"/>
              <a:t>) and availability (&gt;90%)</a:t>
            </a:r>
          </a:p>
          <a:p>
            <a:pPr lvl="1"/>
            <a:r>
              <a:rPr lang="en-US" dirty="0" smtClean="0"/>
              <a:t>No more than 4 target replacements per year; </a:t>
            </a:r>
            <a:r>
              <a:rPr lang="en-US" i="1" dirty="0" smtClean="0"/>
              <a:t>fewer better</a:t>
            </a:r>
          </a:p>
          <a:p>
            <a:r>
              <a:rPr lang="en-US" dirty="0" smtClean="0"/>
              <a:t>Early target challenges were addressed with R&amp;D</a:t>
            </a:r>
          </a:p>
          <a:p>
            <a:pPr lvl="1"/>
            <a:r>
              <a:rPr lang="en-US" dirty="0" smtClean="0"/>
              <a:t>Target beam window cooling</a:t>
            </a:r>
          </a:p>
          <a:p>
            <a:pPr lvl="1"/>
            <a:r>
              <a:rPr lang="en-US" dirty="0" smtClean="0"/>
              <a:t>Vessel fatigue from pressure pulse</a:t>
            </a:r>
          </a:p>
          <a:p>
            <a:pPr lvl="1"/>
            <a:r>
              <a:rPr lang="en-US" dirty="0" smtClean="0"/>
              <a:t>Mercury compatibility with SS316</a:t>
            </a:r>
            <a:endParaRPr lang="en-US" dirty="0"/>
          </a:p>
          <a:p>
            <a:pPr lvl="1"/>
            <a:r>
              <a:rPr lang="en-US" dirty="0" smtClean="0"/>
              <a:t>Remote handling</a:t>
            </a:r>
          </a:p>
          <a:p>
            <a:pPr lvl="1"/>
            <a:r>
              <a:rPr lang="en-US" dirty="0" smtClean="0"/>
              <a:t>Large mercury process system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53644" y="685800"/>
            <a:ext cx="3661756" cy="243978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59271" y="3084455"/>
            <a:ext cx="3050502" cy="32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204" y="177114"/>
            <a:ext cx="8880396" cy="484748"/>
          </a:xfrm>
        </p:spPr>
        <p:txBody>
          <a:bodyPr>
            <a:normAutofit/>
          </a:bodyPr>
          <a:lstStyle/>
          <a:p>
            <a:r>
              <a:rPr lang="en-US" dirty="0" smtClean="0"/>
              <a:t>Early R&amp;D has paid off: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372" y="1236627"/>
            <a:ext cx="6498628" cy="470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0600" y="5867400"/>
            <a:ext cx="720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#3 leaked (internally contained) – interrupted user program 2 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of first four SNS targets operated without incident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3004925"/>
          </a:xfrm>
        </p:spPr>
        <p:txBody>
          <a:bodyPr/>
          <a:lstStyle/>
          <a:p>
            <a:r>
              <a:rPr lang="en-US" dirty="0" smtClean="0"/>
              <a:t>Although we strongly suspect cavitation damage, we have not located nor characterized T3’s leak</a:t>
            </a:r>
          </a:p>
          <a:p>
            <a:pPr lvl="1"/>
            <a:r>
              <a:rPr lang="en-US" u="sng" dirty="0" smtClean="0"/>
              <a:t>PIE is a big challenge </a:t>
            </a:r>
            <a:r>
              <a:rPr lang="en-US" dirty="0" smtClean="0"/>
              <a:t>(difficult and expensive)</a:t>
            </a:r>
          </a:p>
          <a:p>
            <a:r>
              <a:rPr lang="en-US" dirty="0" smtClean="0"/>
              <a:t>Have not reached accelerator design power of 1.4 MW</a:t>
            </a:r>
          </a:p>
          <a:p>
            <a:r>
              <a:rPr lang="en-US" dirty="0" smtClean="0"/>
              <a:t>Energy upgrade to 1.3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1.8 MW</a:t>
            </a:r>
          </a:p>
          <a:p>
            <a:r>
              <a:rPr lang="en-US" dirty="0" smtClean="0">
                <a:sym typeface="Wingdings" pitchFamily="2" charset="2"/>
              </a:rPr>
              <a:t>Other upgrades  2+ MW possible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1204" y="4772279"/>
            <a:ext cx="8229600" cy="124752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SNS power / energy density is not so </a:t>
            </a:r>
            <a:r>
              <a:rPr lang="en-US" dirty="0" smtClean="0"/>
              <a:t>extreme</a:t>
            </a:r>
          </a:p>
          <a:p>
            <a:pPr lvl="1"/>
            <a:r>
              <a:rPr lang="en-US" dirty="0" smtClean="0"/>
              <a:t>At 2 MW beam power, maximum power density is ca. 750 W/cc; maximum energy density ca. 13 J/cc/pulse</a:t>
            </a:r>
          </a:p>
        </p:txBody>
      </p:sp>
    </p:spTree>
    <p:extLst>
      <p:ext uri="{BB962C8B-B14F-4D97-AF65-F5344CB8AC3E}">
        <p14:creationId xmlns:p14="http://schemas.microsoft.com/office/powerpoint/2010/main" val="36904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“Flowing” might also include rotating solid targets, or powder metal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066800"/>
            <a:ext cx="6060996" cy="5257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the same way that liquid metal targets increase the effective target-beam volume</a:t>
            </a:r>
          </a:p>
          <a:p>
            <a:r>
              <a:rPr lang="en-US" dirty="0" smtClean="0"/>
              <a:t>STS at SNS </a:t>
            </a:r>
            <a:r>
              <a:rPr lang="en-US" sz="1900" dirty="0" smtClean="0"/>
              <a:t>(Rotating W – water cooled, 30 – 60 rpm)</a:t>
            </a:r>
          </a:p>
          <a:p>
            <a:r>
              <a:rPr lang="en-US" dirty="0" smtClean="0"/>
              <a:t>ESS </a:t>
            </a:r>
            <a:r>
              <a:rPr lang="en-US" sz="1900" dirty="0" smtClean="0"/>
              <a:t>(Rotating tungsten target – gas cooled)</a:t>
            </a:r>
          </a:p>
          <a:p>
            <a:r>
              <a:rPr lang="en-US" dirty="0" smtClean="0"/>
              <a:t>FRIB (400 kW)</a:t>
            </a:r>
          </a:p>
          <a:p>
            <a:pPr lvl="1"/>
            <a:r>
              <a:rPr lang="en-US" dirty="0" smtClean="0"/>
              <a:t>Fragmentation target </a:t>
            </a:r>
            <a:r>
              <a:rPr lang="en-US" sz="1800" dirty="0" smtClean="0"/>
              <a:t>(C, 20-60 MW/cm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, 5k rpm)</a:t>
            </a:r>
          </a:p>
          <a:p>
            <a:pPr lvl="1"/>
            <a:r>
              <a:rPr lang="en-US" dirty="0" smtClean="0"/>
              <a:t>Beam dump </a:t>
            </a:r>
            <a:r>
              <a:rPr lang="en-US" sz="1800" dirty="0" smtClean="0"/>
              <a:t>(10 MW/cm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)</a:t>
            </a:r>
          </a:p>
          <a:p>
            <a:r>
              <a:rPr lang="en-US" dirty="0" smtClean="0"/>
              <a:t>Tungsten powder jet for neutrino factories</a:t>
            </a:r>
          </a:p>
          <a:p>
            <a:r>
              <a:rPr lang="en-US" dirty="0" smtClean="0"/>
              <a:t>Riken / RIBF / </a:t>
            </a:r>
            <a:r>
              <a:rPr lang="en-US" dirty="0" err="1" smtClean="0"/>
              <a:t>BigRIPS</a:t>
            </a:r>
            <a:endParaRPr lang="en-US" dirty="0"/>
          </a:p>
        </p:txBody>
      </p:sp>
      <p:pic>
        <p:nvPicPr>
          <p:cNvPr id="5122" name="Picture 2" descr="\\yuki-new\Users\mcmanamy\Rotating Target\RT_Drive_ORNL_pics\drive&amp;target\Edit_pics\RT_drive_target_ 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3" t="4644" r="9627"/>
          <a:stretch/>
        </p:blipFill>
        <p:spPr bwMode="auto">
          <a:xfrm>
            <a:off x="6046230" y="685800"/>
            <a:ext cx="30647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46230" y="5802868"/>
            <a:ext cx="231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STS rotating target test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t="17941" r="7816" b="8078"/>
          <a:stretch/>
        </p:blipFill>
        <p:spPr bwMode="auto">
          <a:xfrm>
            <a:off x="45720" y="45720"/>
            <a:ext cx="9076456" cy="676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5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ornl_nscd_presentation_template_2007</Template>
  <TotalTime>657</TotalTime>
  <Words>954</Words>
  <Application>Microsoft Office PowerPoint</Application>
  <PresentationFormat>On-screen Show (4:3)</PresentationFormat>
  <Paragraphs>149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Theme</vt:lpstr>
      <vt:lpstr>Challenges for Flowing Targets Bernie Riemer (ORNL) (Jan. 13, 2012)</vt:lpstr>
      <vt:lpstr>Complicating / exacerbating factors</vt:lpstr>
      <vt:lpstr>Flowing targets are one way to deal with high power / energy density</vt:lpstr>
      <vt:lpstr>Spatial challenge example: Neutrino Factory Target Concept</vt:lpstr>
      <vt:lpstr>SNS mercury target challenges</vt:lpstr>
      <vt:lpstr>Early R&amp;D has paid off:</vt:lpstr>
      <vt:lpstr>Three of first four SNS targets operated without incident </vt:lpstr>
      <vt:lpstr>“Flowing” might also include rotating solid targets, or powder metal jets</vt:lpstr>
      <vt:lpstr>PowerPoint Presentation</vt:lpstr>
      <vt:lpstr>PowerPoint Presentation</vt:lpstr>
      <vt:lpstr>PowerPoint Presentation</vt:lpstr>
      <vt:lpstr>Challenges for future flowing targets using high power and / or energy density</vt:lpstr>
      <vt:lpstr>Challenges specific to short-pulse, liquid metal spallation targets</vt:lpstr>
      <vt:lpstr>Modifications to the SNS Target Test Facility supporting gas mitigation</vt:lpstr>
      <vt:lpstr>Experiments for gas mitigation in the SNS Target Test Facility</vt:lpstr>
      <vt:lpstr>Small gas bubble mitigation experiment at LANSCE - WNR</vt:lpstr>
      <vt:lpstr>Ten candidate bubblers were evaluated</vt:lpstr>
      <vt:lpstr>More generic target challenges</vt:lpstr>
      <vt:lpstr>Tensile specimens were machined from samples cut from SNS target #1 disks and pulled to failure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for Flowing Targets</dc:title>
  <dc:creator>Bernie Riemer</dc:creator>
  <cp:lastModifiedBy>Kirk</cp:lastModifiedBy>
  <cp:revision>50</cp:revision>
  <dcterms:created xsi:type="dcterms:W3CDTF">2012-01-06T21:46:55Z</dcterms:created>
  <dcterms:modified xsi:type="dcterms:W3CDTF">2012-01-17T23:13:26Z</dcterms:modified>
</cp:coreProperties>
</file>