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1"/>
  </p:notesMasterIdLst>
  <p:handoutMasterIdLst>
    <p:handoutMasterId r:id="rId12"/>
  </p:handoutMasterIdLst>
  <p:sldIdLst>
    <p:sldId id="427" r:id="rId2"/>
    <p:sldId id="434" r:id="rId3"/>
    <p:sldId id="431" r:id="rId4"/>
    <p:sldId id="432" r:id="rId5"/>
    <p:sldId id="433" r:id="rId6"/>
    <p:sldId id="436" r:id="rId7"/>
    <p:sldId id="435" r:id="rId8"/>
    <p:sldId id="437" r:id="rId9"/>
    <p:sldId id="43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667" autoAdjust="0"/>
  </p:normalViewPr>
  <p:slideViewPr>
    <p:cSldViewPr>
      <p:cViewPr varScale="1">
        <p:scale>
          <a:sx n="97" d="100"/>
          <a:sy n="97" d="100"/>
        </p:scale>
        <p:origin x="15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5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194174" y="6546850"/>
            <a:ext cx="72779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/>
              <a:t>KT McDonald              </a:t>
            </a:r>
            <a:r>
              <a:rPr lang="en-US" sz="1600" dirty="0" smtClean="0">
                <a:solidFill>
                  <a:srgbClr val="FF0000"/>
                </a:solidFill>
              </a:rPr>
              <a:t>MAP</a:t>
            </a:r>
            <a:r>
              <a:rPr lang="en-US" sz="1600" baseline="0" dirty="0" smtClean="0">
                <a:solidFill>
                  <a:srgbClr val="FF0000"/>
                </a:solidFill>
              </a:rPr>
              <a:t> Spring Meeting</a:t>
            </a:r>
            <a:r>
              <a:rPr lang="en-US" sz="1600" dirty="0" smtClean="0">
                <a:solidFill>
                  <a:srgbClr val="FF0000"/>
                </a:solidFill>
              </a:rPr>
              <a:t>       </a:t>
            </a:r>
            <a:r>
              <a:rPr lang="en-US" sz="1600" baseline="0" dirty="0" smtClean="0">
                <a:solidFill>
                  <a:srgbClr val="0000FF"/>
                </a:solidFill>
              </a:rPr>
              <a:t>     May 30</a:t>
            </a:r>
            <a:r>
              <a:rPr lang="en-US" sz="1600" dirty="0" smtClean="0"/>
              <a:t>, 2014 </a:t>
            </a:r>
            <a:r>
              <a:rPr lang="en-US" sz="1600" dirty="0" smtClean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 smtClean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584684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3333FF"/>
                </a:solidFill>
              </a:rPr>
              <a:t>Target System Concept </a:t>
            </a:r>
            <a:endParaRPr lang="en-US" sz="3600" dirty="0" smtClean="0">
              <a:solidFill>
                <a:srgbClr val="3333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solidFill>
                  <a:srgbClr val="3333FF"/>
                </a:solidFill>
              </a:rPr>
              <a:t>for </a:t>
            </a:r>
            <a:r>
              <a:rPr lang="en-US" sz="3600" dirty="0">
                <a:solidFill>
                  <a:srgbClr val="3333FF"/>
                </a:solidFill>
              </a:rPr>
              <a:t>a Muon Collider/Neutrino Factory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93952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K.T. McDonald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Princeton University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(May 28, 2014)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2294647"/>
            <a:ext cx="9144508" cy="203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3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144524" y="-207404"/>
            <a:ext cx="9469052" cy="48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Specifications from the Muon Accelerator Staging Scenario</a:t>
            </a:r>
          </a:p>
          <a:p>
            <a:pPr eaLnBrk="1" hangingPunct="1"/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6.75 </a:t>
            </a:r>
            <a:r>
              <a:rPr lang="en-US" sz="2000" dirty="0" err="1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GeV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(kinetic energy) proton beam with 3 ns (</a:t>
            </a:r>
            <a:r>
              <a:rPr lang="en-US" sz="2000" dirty="0" err="1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rms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) pulse.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1 MW initial beam power, upgradable to 2 MW (perhaps even to 4 MW).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6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0 Hz initial rep rate for Neutrino Factory; </a:t>
            </a:r>
          </a:p>
          <a:p>
            <a:pPr eaLnBrk="1" hangingPunct="1"/>
            <a:r>
              <a:rPr lang="en-US" sz="2000" dirty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        15 Hz rep rate for later Muon Collider.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The goal is to deliver a maximum number of soft muons,</a:t>
            </a: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      ~ 40 &lt; KE &lt; ~ 180 MeV.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9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108520" y="-135396"/>
            <a:ext cx="9761790" cy="549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Target System Concept</a:t>
            </a:r>
          </a:p>
          <a:p>
            <a:pPr eaLnBrk="1" hangingPunct="1"/>
            <a:endParaRPr lang="en-US" sz="2000" dirty="0" smtClean="0">
              <a:solidFill>
                <a:srgbClr val="FF0000"/>
              </a:solidFill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Graphite target (</a:t>
            </a:r>
            <a:r>
              <a:rPr lang="el-GR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ρ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 ~ 1.8 g/cm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), radiation cooled (with option for convection cooling); liquid metal jet as option for 2-4 MW beam power.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Target inside high-field solenoid magnet (20 T) that collects both µ</a:t>
            </a:r>
            <a:r>
              <a:rPr lang="en-US" sz="2000" baseline="30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±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Target and proton beam tilted with respect to magnetic axis.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Superconducting magnet coils shielded by He-gas-cooled W beads.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Proton beam dump via a graphite rod just downstream of the target.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Some of the proton and 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  <a:sym typeface="Symbol" panose="05050102010706020507" pitchFamily="18" charset="2"/>
              </a:rPr>
              <a:t>/µ transport near the target is in air.</a:t>
            </a:r>
            <a:endParaRPr lang="en-US" sz="2000" dirty="0">
              <a:solidFill>
                <a:srgbClr val="3333FF"/>
              </a:solidFill>
              <a:latin typeface="Comic Sans MS" panose="030F0702030302020204" pitchFamily="66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9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r="8798"/>
          <a:stretch/>
        </p:blipFill>
        <p:spPr>
          <a:xfrm>
            <a:off x="-143500" y="1700808"/>
            <a:ext cx="5941240" cy="3220062"/>
          </a:xfrm>
          <a:prstGeom prst="rect">
            <a:avLst/>
          </a:prstGeom>
        </p:spPr>
      </p:pic>
      <p:pic>
        <p:nvPicPr>
          <p:cNvPr id="3" name="Picture 2" descr="140203 beam path 1"/>
          <p:cNvPicPr>
            <a:picLocks noGrp="1" noChangeAspect="1"/>
          </p:cNvPicPr>
          <p:nvPr isPhoto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80" y="1681544"/>
            <a:ext cx="3208947" cy="153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32965" y="3133627"/>
            <a:ext cx="3203531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Stainless-steel target vessel (double-walled with intramural He-gas flow for cooling) with graphite target and beam dump, and downstream Be window.</a:t>
            </a:r>
          </a:p>
          <a:p>
            <a:r>
              <a:rPr lang="en-US" sz="1600" dirty="0" smtClean="0"/>
              <a:t>This vessel would be replaced every few months  at 1 MW beam power.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521198"/>
            <a:ext cx="4456531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 T superconducting coil </a:t>
            </a:r>
            <a:r>
              <a:rPr lang="en-US" sz="1600" dirty="0" err="1" smtClean="0"/>
              <a:t>outsert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Stored energy ~ 3 GJ</a:t>
            </a:r>
            <a:r>
              <a:rPr lang="en-US" sz="1600" dirty="0"/>
              <a:t>,</a:t>
            </a:r>
            <a:r>
              <a:rPr lang="en-US" sz="1600" dirty="0" smtClean="0"/>
              <a:t>  ~ 100 tons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375756" y="4925023"/>
            <a:ext cx="234026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T copper-coil insert.   Water-cooled, </a:t>
            </a:r>
          </a:p>
          <a:p>
            <a:r>
              <a:rPr lang="en-US" sz="1600" dirty="0" err="1" smtClean="0"/>
              <a:t>MgO</a:t>
            </a:r>
            <a:r>
              <a:rPr lang="en-US" sz="1600" dirty="0" smtClean="0"/>
              <a:t> insulated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967305" y="5909162"/>
            <a:ext cx="6327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He-gas cooled W-bead shielding (~ 100 tons)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45347" y="1211476"/>
            <a:ext cx="2223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Proton beam tube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093" y="4823506"/>
            <a:ext cx="2713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Upstream proton beam window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97279" y="1546324"/>
            <a:ext cx="222393" cy="1444509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91580" y="3041515"/>
            <a:ext cx="36004" cy="1682824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396607" y="678998"/>
            <a:ext cx="831579" cy="1545685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0"/>
          </p:cNvCxnSpPr>
          <p:nvPr/>
        </p:nvCxnSpPr>
        <p:spPr>
          <a:xfrm flipH="1" flipV="1">
            <a:off x="3419500" y="3212976"/>
            <a:ext cx="126386" cy="1712047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283968" y="2742531"/>
            <a:ext cx="1758316" cy="248108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283968" y="3408606"/>
            <a:ext cx="1505368" cy="2429017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75756" y="0"/>
            <a:ext cx="3704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Target System Concept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3585" y="1592796"/>
            <a:ext cx="1273694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Last</a:t>
            </a:r>
          </a:p>
          <a:p>
            <a:r>
              <a:rPr lang="en-US" sz="1600" dirty="0" smtClean="0"/>
              <a:t>Final-Focus</a:t>
            </a:r>
          </a:p>
          <a:p>
            <a:r>
              <a:rPr lang="en-US" sz="1600" dirty="0" smtClean="0"/>
              <a:t>quad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68129" y="2464513"/>
            <a:ext cx="27407" cy="421236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848364" y="2782102"/>
            <a:ext cx="468052" cy="430873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824192" y="2068450"/>
            <a:ext cx="104292" cy="2224646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411297" y="4293096"/>
            <a:ext cx="409175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72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11" descr="CHG-GA-ba0-len-n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>
          <a:xfrm>
            <a:off x="467545" y="440668"/>
            <a:ext cx="3621060" cy="3041499"/>
          </a:xfrm>
          <a:prstGeom prst="rect">
            <a:avLst/>
          </a:prstGeom>
        </p:spPr>
      </p:pic>
      <p:pic>
        <p:nvPicPr>
          <p:cNvPr id="5" name="Picture 5" descr="len80-ba65-tr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4360409" y="431235"/>
            <a:ext cx="3631971" cy="305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en80-tr0.8-ba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431540" y="3489340"/>
            <a:ext cx="3657064" cy="307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u_endcool_tapl.eps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lum bright="-72000" contras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27679"/>
            <a:ext cx="3737984" cy="2961661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  <a:outerShdw blurRad="292100" dist="139700" dir="2700000" algn="tl" rotWithShape="0">
              <a:schemeClr val="bg1">
                <a:alpha val="65000"/>
              </a:scheme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079679" y="0"/>
            <a:ext cx="4408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3333FF"/>
                </a:solidFill>
                <a:cs typeface="Times New Roman" charset="0"/>
              </a:rPr>
              <a:t>Target System </a:t>
            </a:r>
            <a:r>
              <a:rPr lang="en-US" b="1" dirty="0" smtClean="0">
                <a:solidFill>
                  <a:srgbClr val="3333FF"/>
                </a:solidFill>
                <a:cs typeface="Times New Roman" charset="0"/>
              </a:rPr>
              <a:t>Optimization</a:t>
            </a:r>
            <a:endParaRPr lang="en-US" b="1" dirty="0">
              <a:solidFill>
                <a:srgbClr val="3333FF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5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07"/>
            <a:ext cx="8424936" cy="677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33FF"/>
                </a:solidFill>
              </a:rPr>
              <a:t>Target System Optimizations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High-</a:t>
            </a:r>
            <a:r>
              <a:rPr lang="en-US" sz="2000" i="1" dirty="0" smtClean="0">
                <a:solidFill>
                  <a:srgbClr val="FF0000"/>
                </a:solidFill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favored.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Optima for graphite target: length = 80 cm, 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                            radius ~ 8 mm (with </a:t>
            </a:r>
            <a:r>
              <a:rPr lang="el-GR" sz="2000" dirty="0" smtClean="0">
                <a:solidFill>
                  <a:srgbClr val="3333FF"/>
                </a:solidFill>
              </a:rPr>
              <a:t>σ</a:t>
            </a:r>
            <a:r>
              <a:rPr lang="en-US" sz="2000" baseline="-25000" dirty="0" smtClean="0">
                <a:solidFill>
                  <a:srgbClr val="3333FF"/>
                </a:solidFill>
              </a:rPr>
              <a:t>r</a:t>
            </a:r>
            <a:r>
              <a:rPr lang="en-US" sz="2000" dirty="0" smtClean="0">
                <a:solidFill>
                  <a:srgbClr val="3333FF"/>
                </a:solidFill>
              </a:rPr>
              <a:t> = 2 mm (</a:t>
            </a:r>
            <a:r>
              <a:rPr lang="en-US" sz="2000" dirty="0" err="1" smtClean="0">
                <a:solidFill>
                  <a:srgbClr val="3333FF"/>
                </a:solidFill>
              </a:rPr>
              <a:t>rms</a:t>
            </a:r>
            <a:r>
              <a:rPr lang="en-US" sz="2000" dirty="0" smtClean="0">
                <a:solidFill>
                  <a:srgbClr val="3333FF"/>
                </a:solidFill>
              </a:rPr>
              <a:t>) beam radius),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                    tilt angle = 65 </a:t>
            </a:r>
            <a:r>
              <a:rPr lang="en-US" sz="2000" dirty="0" err="1" smtClean="0">
                <a:solidFill>
                  <a:srgbClr val="3333FF"/>
                </a:solidFill>
              </a:rPr>
              <a:t>mrad</a:t>
            </a:r>
            <a:r>
              <a:rPr lang="en-US" sz="2000" dirty="0" smtClean="0">
                <a:solidFill>
                  <a:srgbClr val="3333FF"/>
                </a:solidFill>
              </a:rPr>
              <a:t>,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                             nominal geometric </a:t>
            </a:r>
            <a:r>
              <a:rPr lang="en-US" sz="2000" dirty="0" err="1" smtClean="0">
                <a:solidFill>
                  <a:srgbClr val="3333FF"/>
                </a:solidFill>
              </a:rPr>
              <a:t>rms</a:t>
            </a:r>
            <a:r>
              <a:rPr lang="en-US" sz="2000" dirty="0" smtClean="0">
                <a:solidFill>
                  <a:srgbClr val="3333FF"/>
                </a:solidFill>
              </a:rPr>
              <a:t> emittance </a:t>
            </a:r>
            <a:r>
              <a:rPr lang="el-GR" sz="2000" dirty="0" smtClean="0">
                <a:solidFill>
                  <a:srgbClr val="3333FF"/>
                </a:solidFill>
              </a:rPr>
              <a:t>ε</a:t>
            </a:r>
            <a:r>
              <a:rPr lang="el-GR" sz="2000" baseline="-25000" dirty="0" smtClean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n-US" sz="2000" dirty="0" smtClean="0">
                <a:solidFill>
                  <a:srgbClr val="3333FF"/>
                </a:solidFill>
              </a:rPr>
              <a:t> = 5 µm.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                             </a:t>
            </a:r>
            <a:r>
              <a:rPr lang="el-GR" sz="2000" dirty="0" smtClean="0">
                <a:solidFill>
                  <a:srgbClr val="3333FF"/>
                </a:solidFill>
              </a:rPr>
              <a:t>β</a:t>
            </a:r>
            <a:r>
              <a:rPr lang="en-US" sz="2000" dirty="0" smtClean="0">
                <a:solidFill>
                  <a:srgbClr val="3333FF"/>
                </a:solidFill>
              </a:rPr>
              <a:t>* = </a:t>
            </a:r>
            <a:r>
              <a:rPr lang="el-GR" sz="2000" dirty="0" smtClean="0">
                <a:solidFill>
                  <a:srgbClr val="3333FF"/>
                </a:solidFill>
              </a:rPr>
              <a:t>σ</a:t>
            </a:r>
            <a:r>
              <a:rPr lang="en-US" sz="2000" baseline="-25000" dirty="0" smtClean="0">
                <a:solidFill>
                  <a:srgbClr val="3333FF"/>
                </a:solidFill>
              </a:rPr>
              <a:t>r</a:t>
            </a:r>
            <a:r>
              <a:rPr lang="en-US" sz="2000" baseline="30000" dirty="0" smtClean="0">
                <a:solidFill>
                  <a:srgbClr val="3333FF"/>
                </a:solidFill>
              </a:rPr>
              <a:t>2</a:t>
            </a:r>
            <a:r>
              <a:rPr lang="en-US" sz="2000" dirty="0" smtClean="0">
                <a:solidFill>
                  <a:srgbClr val="3333FF"/>
                </a:solidFill>
              </a:rPr>
              <a:t> /</a:t>
            </a:r>
            <a:r>
              <a:rPr lang="el-GR" sz="2000" dirty="0" smtClean="0">
                <a:solidFill>
                  <a:srgbClr val="3333FF"/>
                </a:solidFill>
              </a:rPr>
              <a:t>ε</a:t>
            </a:r>
            <a:r>
              <a:rPr lang="el-GR" sz="2000" baseline="-25000" dirty="0" smtClean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l-GR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</a:t>
            </a:r>
            <a:r>
              <a:rPr lang="en-US" sz="2000" dirty="0" smtClean="0">
                <a:solidFill>
                  <a:srgbClr val="3333FF"/>
                </a:solidFill>
              </a:rPr>
              <a:t> = 0.8 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Graphite proton beam dump, 120 cm long, 24 mm radius to intercept most of the (diverging) </a:t>
            </a:r>
            <a:r>
              <a:rPr lang="en-US" sz="2000" dirty="0" err="1" smtClean="0">
                <a:solidFill>
                  <a:srgbClr val="FF0000"/>
                </a:solidFill>
              </a:rPr>
              <a:t>unscattered</a:t>
            </a:r>
            <a:r>
              <a:rPr lang="en-US" sz="2000" dirty="0" smtClean="0">
                <a:solidFill>
                  <a:srgbClr val="FF0000"/>
                </a:solidFill>
              </a:rPr>
              <a:t> proton beam.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The 20 T field on target should drop to the ~ 2 T field in the rest of the Front End over ~ 5 m.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956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15207"/>
            <a:ext cx="83529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Issues for Further Study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endParaRPr lang="en-US" sz="2000" b="1" dirty="0">
              <a:solidFill>
                <a:srgbClr val="3333FF"/>
              </a:solidFill>
            </a:endParaRPr>
          </a:p>
          <a:p>
            <a:r>
              <a:rPr lang="en-US" sz="2000" dirty="0">
                <a:solidFill>
                  <a:srgbClr val="3333FF"/>
                </a:solidFill>
              </a:rPr>
              <a:t>     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Thermal “shock” of the short proton  pulse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        Probably </a:t>
            </a:r>
            <a:r>
              <a:rPr lang="en-US" sz="2000" dirty="0">
                <a:solidFill>
                  <a:srgbClr val="3333FF"/>
                </a:solidFill>
              </a:rPr>
              <a:t>OK for 2 </a:t>
            </a:r>
            <a:r>
              <a:rPr lang="en-US" sz="2000" dirty="0" smtClean="0">
                <a:solidFill>
                  <a:srgbClr val="3333FF"/>
                </a:solidFill>
              </a:rPr>
              <a:t>MW and 60 Hz operation</a:t>
            </a:r>
            <a:r>
              <a:rPr lang="en-US" sz="2000" dirty="0">
                <a:solidFill>
                  <a:srgbClr val="3333FF"/>
                </a:solidFill>
              </a:rPr>
              <a:t>;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15-Hz option needs study.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Cooling of target, and the W beads.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Lifetime of target against radiation damage.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Beam windows.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* and beam emittance at the target.</a:t>
            </a:r>
          </a:p>
          <a:p>
            <a:endParaRPr lang="en-US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To preserve liquid-metal-jet upgrade option, need related infrastructure installed at </a:t>
            </a:r>
            <a:r>
              <a:rPr lang="en-US" sz="20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 = 0.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1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1701"/>
            <a:ext cx="9144000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Thermal Issues for Solid Targets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When </a:t>
            </a:r>
            <a:r>
              <a:rPr lang="en-US" sz="1600" dirty="0">
                <a:solidFill>
                  <a:srgbClr val="FF0000"/>
                </a:solidFill>
              </a:rPr>
              <a:t>beam pulse length </a:t>
            </a:r>
            <a:r>
              <a:rPr lang="en-US" sz="1600" i="1" dirty="0" smtClean="0">
                <a:solidFill>
                  <a:srgbClr val="FF0000"/>
                </a:solidFill>
              </a:rPr>
              <a:t>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is less than target radius </a:t>
            </a:r>
            <a:r>
              <a:rPr lang="en-US" sz="1600" i="1" dirty="0" smtClean="0">
                <a:solidFill>
                  <a:srgbClr val="FF0000"/>
                </a:solidFill>
              </a:rPr>
              <a:t>r </a:t>
            </a:r>
            <a:r>
              <a:rPr lang="en-US" sz="1600" dirty="0" smtClean="0">
                <a:solidFill>
                  <a:srgbClr val="FF0000"/>
                </a:solidFill>
              </a:rPr>
              <a:t>divided </a:t>
            </a:r>
            <a:r>
              <a:rPr lang="en-US" sz="1600" dirty="0">
                <a:solidFill>
                  <a:srgbClr val="FF0000"/>
                </a:solidFill>
              </a:rPr>
              <a:t>by speed of sound </a:t>
            </a:r>
            <a:r>
              <a:rPr lang="en-US" sz="1600" i="1" dirty="0" err="1" smtClean="0">
                <a:solidFill>
                  <a:srgbClr val="FF0000"/>
                </a:solidFill>
              </a:rPr>
              <a:t>v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sound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rgbClr val="FF0000"/>
                </a:solidFill>
              </a:rPr>
              <a:t>beam-induced pressure </a:t>
            </a:r>
            <a:r>
              <a:rPr lang="en-US" sz="1600" dirty="0" smtClean="0">
                <a:solidFill>
                  <a:srgbClr val="FF0000"/>
                </a:solidFill>
              </a:rPr>
              <a:t>waves (</a:t>
            </a:r>
            <a:r>
              <a:rPr lang="en-US" sz="1600" dirty="0">
                <a:solidFill>
                  <a:srgbClr val="FF0000"/>
                </a:solidFill>
              </a:rPr>
              <a:t>thermal shock)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are a major issue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smtClean="0"/>
              <a:t>Simple </a:t>
            </a:r>
            <a:r>
              <a:rPr lang="en-US" sz="1600" dirty="0"/>
              <a:t>model: if </a:t>
            </a:r>
            <a:r>
              <a:rPr lang="en-US" sz="1600" i="1" dirty="0" smtClean="0"/>
              <a:t>U</a:t>
            </a:r>
            <a:r>
              <a:rPr lang="en-US" sz="1600" dirty="0" smtClean="0"/>
              <a:t>  = </a:t>
            </a:r>
            <a:r>
              <a:rPr lang="en-US" sz="1600" dirty="0"/>
              <a:t>beam energy deposition in, say, Joules/g, </a:t>
            </a:r>
            <a:r>
              <a:rPr lang="en-US" sz="1600" dirty="0" smtClean="0"/>
              <a:t>then the </a:t>
            </a:r>
            <a:r>
              <a:rPr lang="en-US" sz="1600" dirty="0"/>
              <a:t>instantaneous temperature rise </a:t>
            </a:r>
            <a:r>
              <a:rPr lang="en-US" sz="1600" i="1" dirty="0" smtClean="0">
                <a:sym typeface="Symbol" panose="05050102010706020507" pitchFamily="18" charset="2"/>
              </a:rPr>
              <a:t>∆</a:t>
            </a:r>
            <a:r>
              <a:rPr lang="en-US" sz="1600" i="1" dirty="0" smtClean="0"/>
              <a:t>T</a:t>
            </a:r>
            <a:r>
              <a:rPr lang="en-US" sz="1600" dirty="0" smtClean="0"/>
              <a:t> </a:t>
            </a:r>
            <a:r>
              <a:rPr lang="en-US" sz="1600" dirty="0"/>
              <a:t>is given </a:t>
            </a:r>
            <a:r>
              <a:rPr lang="en-US" sz="1600" dirty="0" smtClean="0"/>
              <a:t>by </a:t>
            </a:r>
            <a:r>
              <a:rPr lang="en-US" sz="1600" i="1" dirty="0" smtClean="0">
                <a:sym typeface="Symbol" panose="05050102010706020507" pitchFamily="18" charset="2"/>
              </a:rPr>
              <a:t>∆</a:t>
            </a:r>
            <a:r>
              <a:rPr lang="en-US" sz="1600" i="1" dirty="0" smtClean="0"/>
              <a:t>T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i="1" dirty="0" smtClean="0"/>
              <a:t>U </a:t>
            </a:r>
            <a:r>
              <a:rPr lang="en-US" sz="1600" dirty="0" smtClean="0"/>
              <a:t>/</a:t>
            </a:r>
            <a:r>
              <a:rPr lang="en-US" sz="1600" i="1" dirty="0" smtClean="0"/>
              <a:t>C</a:t>
            </a:r>
            <a:r>
              <a:rPr lang="en-US" sz="1600" dirty="0" smtClean="0"/>
              <a:t>, where </a:t>
            </a:r>
            <a:r>
              <a:rPr lang="en-US" sz="1600" i="1" dirty="0" smtClean="0"/>
              <a:t>C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heat</a:t>
            </a:r>
            <a:r>
              <a:rPr lang="en-US" sz="1600" dirty="0"/>
              <a:t>\ </a:t>
            </a:r>
            <a:r>
              <a:rPr lang="en-US" sz="1600" dirty="0" smtClean="0"/>
              <a:t>capacity in </a:t>
            </a:r>
            <a:r>
              <a:rPr lang="en-US" sz="1600" dirty="0"/>
              <a:t>Joules/g/K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temperature rise leads to a strain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given </a:t>
            </a:r>
            <a:r>
              <a:rPr lang="en-US" sz="1600" dirty="0" smtClean="0">
                <a:solidFill>
                  <a:srgbClr val="FF0000"/>
                </a:solidFill>
              </a:rPr>
              <a:t>by         ∆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/r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∆T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U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i="1" dirty="0" smtClean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where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n-US" sz="1600" dirty="0" smtClean="0">
                <a:solidFill>
                  <a:srgbClr val="FF0000"/>
                </a:solidFill>
              </a:rPr>
              <a:t>thermal expansion </a:t>
            </a:r>
            <a:r>
              <a:rPr lang="en-US" sz="1600" dirty="0">
                <a:solidFill>
                  <a:srgbClr val="FF0000"/>
                </a:solidFill>
              </a:rPr>
              <a:t>coefficient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dirty="0"/>
              <a:t>strain leads to a stress </a:t>
            </a:r>
            <a:r>
              <a:rPr lang="en-US" sz="1600" i="1" dirty="0" smtClean="0"/>
              <a:t>P</a:t>
            </a:r>
            <a:r>
              <a:rPr lang="en-US" sz="1600" dirty="0" smtClean="0"/>
              <a:t>  (= </a:t>
            </a:r>
            <a:r>
              <a:rPr lang="en-US" sz="1600" dirty="0"/>
              <a:t>force/area) given </a:t>
            </a:r>
            <a:r>
              <a:rPr lang="en-US" sz="1600" dirty="0" smtClean="0"/>
              <a:t>by       </a:t>
            </a:r>
            <a:r>
              <a:rPr lang="en-US" sz="1600" i="1" dirty="0" smtClean="0"/>
              <a:t>P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i="1" dirty="0"/>
              <a:t>E</a:t>
            </a:r>
            <a:r>
              <a:rPr lang="en-US" sz="1600" dirty="0"/>
              <a:t> </a:t>
            </a:r>
            <a:r>
              <a:rPr lang="en-US" sz="1600" i="1" dirty="0" smtClean="0"/>
              <a:t>∆</a:t>
            </a:r>
            <a:r>
              <a:rPr lang="en-US" sz="1600" dirty="0" smtClean="0"/>
              <a:t>r/r = </a:t>
            </a:r>
            <a:r>
              <a:rPr lang="en-US" sz="1600" i="1" dirty="0" smtClean="0"/>
              <a:t>E</a:t>
            </a:r>
            <a:r>
              <a:rPr lang="en-US" sz="1600" dirty="0" smtClean="0"/>
              <a:t> </a:t>
            </a:r>
            <a:r>
              <a:rPr lang="el-GR" sz="1600" dirty="0" smtClean="0"/>
              <a:t>α</a:t>
            </a:r>
            <a:r>
              <a:rPr lang="en-US" sz="1600" dirty="0" smtClean="0"/>
              <a:t> </a:t>
            </a:r>
            <a:r>
              <a:rPr lang="en-US" sz="1600" i="1" dirty="0" smtClean="0"/>
              <a:t>U</a:t>
            </a:r>
            <a:r>
              <a:rPr lang="en-US" sz="1600" dirty="0" smtClean="0"/>
              <a:t>/</a:t>
            </a:r>
            <a:r>
              <a:rPr lang="en-US" sz="1600" i="1" dirty="0" smtClean="0"/>
              <a:t>C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where </a:t>
            </a:r>
            <a:r>
              <a:rPr lang="en-US" sz="1600" i="1" dirty="0"/>
              <a:t>E</a:t>
            </a:r>
            <a:r>
              <a:rPr lang="en-US" sz="1600" dirty="0"/>
              <a:t> = </a:t>
            </a:r>
            <a:r>
              <a:rPr lang="en-US" sz="1600" dirty="0" smtClean="0"/>
              <a:t>modulus of </a:t>
            </a:r>
            <a:r>
              <a:rPr lang="en-US" sz="1600" dirty="0"/>
              <a:t>elasticity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In </a:t>
            </a:r>
            <a:r>
              <a:rPr lang="en-US" sz="1600" dirty="0">
                <a:solidFill>
                  <a:srgbClr val="FF0000"/>
                </a:solidFill>
              </a:rPr>
              <a:t>many metals, the tensile strength obeys </a:t>
            </a:r>
            <a:r>
              <a:rPr lang="en-US" sz="1600" i="1" dirty="0" smtClean="0">
                <a:solidFill>
                  <a:srgbClr val="FF0000"/>
                </a:solidFill>
              </a:rPr>
              <a:t>P</a:t>
            </a:r>
            <a:r>
              <a:rPr lang="en-US" sz="1600" dirty="0" smtClean="0">
                <a:solidFill>
                  <a:srgbClr val="FF0000"/>
                </a:solidFill>
              </a:rPr>
              <a:t> ≈ </a:t>
            </a:r>
            <a:r>
              <a:rPr lang="en-US" sz="1600" dirty="0">
                <a:solidFill>
                  <a:srgbClr val="FF0000"/>
                </a:solidFill>
              </a:rPr>
              <a:t>0.002 </a:t>
            </a:r>
            <a:r>
              <a:rPr lang="en-US" sz="1600" i="1" dirty="0" smtClean="0">
                <a:solidFill>
                  <a:srgbClr val="FF0000"/>
                </a:solidFill>
              </a:rPr>
              <a:t>E</a:t>
            </a:r>
            <a:r>
              <a:rPr lang="en-US" sz="1600" dirty="0" smtClean="0">
                <a:solidFill>
                  <a:srgbClr val="FF0000"/>
                </a:solidFill>
              </a:rPr>
              <a:t>, 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≈ 10</a:t>
            </a:r>
            <a:r>
              <a:rPr lang="en-US" sz="1600" baseline="30000" dirty="0" smtClean="0">
                <a:solidFill>
                  <a:srgbClr val="FF0000"/>
                </a:solidFill>
              </a:rPr>
              <a:t>-5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rgbClr val="FF0000"/>
                </a:solidFill>
              </a:rPr>
              <a:t>and </a:t>
            </a:r>
            <a:r>
              <a:rPr lang="en-US" sz="1600" i="1" dirty="0" smtClean="0">
                <a:solidFill>
                  <a:srgbClr val="FF0000"/>
                </a:solidFill>
              </a:rPr>
              <a:t>C </a:t>
            </a:r>
            <a:r>
              <a:rPr lang="en-US" sz="1600" dirty="0" smtClean="0">
                <a:solidFill>
                  <a:srgbClr val="FF0000"/>
                </a:solidFill>
              </a:rPr>
              <a:t>≈ 0.3 </a:t>
            </a:r>
            <a:r>
              <a:rPr lang="en-US" sz="1600" dirty="0">
                <a:solidFill>
                  <a:srgbClr val="FF0000"/>
                </a:solidFill>
              </a:rPr>
              <a:t>J/g/K,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n which case </a:t>
            </a:r>
            <a:r>
              <a:rPr lang="en-US" sz="1600" i="1" dirty="0" err="1" smtClean="0">
                <a:solidFill>
                  <a:srgbClr val="FF0000"/>
                </a:solidFill>
              </a:rPr>
              <a:t>U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sz="1600" baseline="-250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≈ </a:t>
            </a:r>
            <a:r>
              <a:rPr lang="en-US" sz="1600" i="1" dirty="0" smtClean="0">
                <a:solidFill>
                  <a:srgbClr val="FF0000"/>
                </a:solidFill>
              </a:rPr>
              <a:t>P </a:t>
            </a:r>
            <a:r>
              <a:rPr lang="en-US" sz="1600" i="1" dirty="0">
                <a:solidFill>
                  <a:srgbClr val="FF0000"/>
                </a:solidFill>
              </a:rPr>
              <a:t>C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/ </a:t>
            </a:r>
            <a:r>
              <a:rPr lang="en-US" sz="1600" i="1" dirty="0" smtClean="0">
                <a:solidFill>
                  <a:srgbClr val="FF0000"/>
                </a:solidFill>
              </a:rPr>
              <a:t>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≈ 0.002 ∙ </a:t>
            </a:r>
            <a:r>
              <a:rPr lang="en-US" sz="1600" dirty="0">
                <a:solidFill>
                  <a:srgbClr val="FF0000"/>
                </a:solidFill>
              </a:rPr>
              <a:t>0.3 </a:t>
            </a:r>
            <a:r>
              <a:rPr lang="en-US" sz="1600" dirty="0" smtClean="0">
                <a:solidFill>
                  <a:srgbClr val="FF0000"/>
                </a:solidFill>
              </a:rPr>
              <a:t>/ 10</a:t>
            </a:r>
            <a:r>
              <a:rPr lang="en-US" sz="1600" baseline="30000" dirty="0" smtClean="0">
                <a:solidFill>
                  <a:srgbClr val="FF0000"/>
                </a:solidFill>
              </a:rPr>
              <a:t>-5</a:t>
            </a:r>
            <a:r>
              <a:rPr lang="en-US" sz="1600" dirty="0" smtClean="0">
                <a:solidFill>
                  <a:srgbClr val="FF0000"/>
                </a:solidFill>
              </a:rPr>
              <a:t> ≈ 60 J/g.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Graphite @ 1400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 smtClean="0"/>
              <a:t> C: </a:t>
            </a:r>
            <a:r>
              <a:rPr lang="en-US" sz="1600" i="1" dirty="0" smtClean="0"/>
              <a:t>P</a:t>
            </a:r>
            <a:r>
              <a:rPr lang="en-US" sz="1600" dirty="0" smtClean="0"/>
              <a:t> = 42.4 </a:t>
            </a:r>
            <a:r>
              <a:rPr lang="en-US" sz="1600" dirty="0" err="1" smtClean="0"/>
              <a:t>Mpa</a:t>
            </a:r>
            <a:r>
              <a:rPr lang="en-US" sz="1600" dirty="0" smtClean="0"/>
              <a:t>, </a:t>
            </a:r>
            <a:r>
              <a:rPr lang="en-US" sz="1600" i="1" dirty="0" smtClean="0"/>
              <a:t>E</a:t>
            </a:r>
            <a:r>
              <a:rPr lang="en-US" sz="1600" dirty="0" smtClean="0"/>
              <a:t> = 7.2 </a:t>
            </a:r>
            <a:r>
              <a:rPr lang="en-US" sz="1600" dirty="0" err="1" smtClean="0"/>
              <a:t>Gpa</a:t>
            </a:r>
            <a:r>
              <a:rPr lang="en-US" sz="1600" dirty="0" smtClean="0"/>
              <a:t>,  </a:t>
            </a:r>
            <a:r>
              <a:rPr lang="el-GR" sz="1600" dirty="0" smtClean="0"/>
              <a:t>α</a:t>
            </a:r>
            <a:r>
              <a:rPr lang="en-US" sz="1600" dirty="0" smtClean="0"/>
              <a:t> = 4.8 </a:t>
            </a:r>
            <a:r>
              <a:rPr lang="en-US" sz="1600" dirty="0" smtClean="0">
                <a:sym typeface="Symbol" panose="05050102010706020507" pitchFamily="18" charset="2"/>
              </a:rPr>
              <a:t> 10</a:t>
            </a:r>
            <a:r>
              <a:rPr lang="en-US" sz="1600" baseline="30000" dirty="0" smtClean="0">
                <a:sym typeface="Symbol" panose="05050102010706020507" pitchFamily="18" charset="2"/>
              </a:rPr>
              <a:t>-5</a:t>
            </a:r>
            <a:r>
              <a:rPr lang="en-US" sz="1600" dirty="0" smtClean="0">
                <a:sym typeface="Symbol" panose="05050102010706020507" pitchFamily="18" charset="2"/>
              </a:rPr>
              <a:t>, </a:t>
            </a:r>
            <a:r>
              <a:rPr lang="en-US" sz="1600" i="1" dirty="0" smtClean="0">
                <a:sym typeface="Symbol" panose="05050102010706020507" pitchFamily="18" charset="2"/>
              </a:rPr>
              <a:t>C</a:t>
            </a:r>
            <a:r>
              <a:rPr lang="en-US" sz="1600" dirty="0" smtClean="0">
                <a:sym typeface="Symbol" panose="05050102010706020507" pitchFamily="18" charset="2"/>
              </a:rPr>
              <a:t> = 1.4 J/g, </a:t>
            </a:r>
            <a:r>
              <a:rPr lang="en-US" sz="1600" i="1" dirty="0" err="1"/>
              <a:t>U</a:t>
            </a:r>
            <a:r>
              <a:rPr lang="en-US" sz="1600" baseline="-25000" dirty="0" err="1"/>
              <a:t>max</a:t>
            </a:r>
            <a:r>
              <a:rPr lang="en-US" sz="1600" baseline="-25000" dirty="0"/>
              <a:t> </a:t>
            </a:r>
            <a:r>
              <a:rPr lang="en-US" sz="1600" dirty="0"/>
              <a:t>≈ </a:t>
            </a:r>
            <a:r>
              <a:rPr lang="en-US" sz="1600" dirty="0" smtClean="0"/>
              <a:t>1700 J/g.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(</a:t>
            </a:r>
            <a:r>
              <a:rPr lang="el-GR" sz="1600" dirty="0" smtClean="0"/>
              <a:t>α</a:t>
            </a:r>
            <a:r>
              <a:rPr lang="en-US" sz="1600" dirty="0" smtClean="0"/>
              <a:t> ≈ 1 </a:t>
            </a:r>
            <a:r>
              <a:rPr lang="en-US" sz="1600" dirty="0" smtClean="0">
                <a:sym typeface="Symbol" panose="05050102010706020507" pitchFamily="18" charset="2"/>
              </a:rPr>
              <a:t> 10</a:t>
            </a:r>
            <a:r>
              <a:rPr lang="en-US" sz="1600" baseline="30000" dirty="0" smtClean="0">
                <a:sym typeface="Symbol" panose="05050102010706020507" pitchFamily="18" charset="2"/>
              </a:rPr>
              <a:t>-5</a:t>
            </a:r>
            <a:r>
              <a:rPr lang="en-US" sz="1600" dirty="0" smtClean="0">
                <a:sym typeface="Symbol" panose="05050102010706020507" pitchFamily="18" charset="2"/>
              </a:rPr>
              <a:t> for carbon-carbon composite)</a:t>
            </a:r>
            <a:endParaRPr lang="en-US" sz="1600" dirty="0" smtClean="0"/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[A nickel target at FNAL has operated with </a:t>
            </a:r>
            <a:r>
              <a:rPr lang="en-US" sz="1600" i="1" dirty="0" err="1">
                <a:solidFill>
                  <a:srgbClr val="FF0000"/>
                </a:solidFill>
              </a:rPr>
              <a:t>U</a:t>
            </a:r>
            <a:r>
              <a:rPr lang="en-US" sz="1600" baseline="-25000" dirty="0" err="1">
                <a:solidFill>
                  <a:srgbClr val="FF0000"/>
                </a:solidFill>
              </a:rPr>
              <a:t>max</a:t>
            </a:r>
            <a:r>
              <a:rPr lang="en-US" sz="1600" baseline="-250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≈ </a:t>
            </a:r>
            <a:r>
              <a:rPr lang="en-US" sz="1600" dirty="0" smtClean="0">
                <a:solidFill>
                  <a:srgbClr val="FF0000"/>
                </a:solidFill>
              </a:rPr>
              <a:t>1500 J/g.]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5991903"/>
            <a:ext cx="6228692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These arguments are from </a:t>
            </a:r>
            <a:r>
              <a:rPr lang="en-US" sz="1600" i="1" dirty="0" smtClean="0"/>
              <a:t>A </a:t>
            </a:r>
            <a:r>
              <a:rPr lang="en-US" sz="1600" i="1" dirty="0"/>
              <a:t>Short Course on </a:t>
            </a:r>
            <a:r>
              <a:rPr lang="en-US" sz="1600" i="1" dirty="0" err="1" smtClean="0"/>
              <a:t>Targetry</a:t>
            </a:r>
            <a:r>
              <a:rPr lang="en-US" sz="1600" dirty="0" smtClean="0"/>
              <a:t>, KTM,</a:t>
            </a:r>
          </a:p>
          <a:p>
            <a:r>
              <a:rPr lang="en-US" sz="1600" dirty="0" smtClean="0"/>
              <a:t>NuFact03 </a:t>
            </a:r>
            <a:r>
              <a:rPr lang="en-US" sz="1600" dirty="0"/>
              <a:t>Summer Institute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830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16632"/>
            <a:ext cx="9144000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</a:t>
            </a:r>
            <a:r>
              <a:rPr lang="en-US" sz="2000" dirty="0"/>
              <a:t>Much Beam Power Can a Solid Target Stand</a:t>
            </a:r>
            <a:r>
              <a:rPr lang="en-US" sz="2000" dirty="0" smtClean="0"/>
              <a:t>?</a:t>
            </a:r>
            <a:endParaRPr lang="en-US" sz="20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What </a:t>
            </a:r>
            <a:r>
              <a:rPr lang="en-US" sz="1600" dirty="0">
                <a:solidFill>
                  <a:srgbClr val="FF0000"/>
                </a:solidFill>
              </a:rPr>
              <a:t>is </a:t>
            </a:r>
            <a:r>
              <a:rPr lang="en-US" sz="1600" dirty="0" smtClean="0">
                <a:solidFill>
                  <a:srgbClr val="FF0000"/>
                </a:solidFill>
              </a:rPr>
              <a:t>the maximum </a:t>
            </a:r>
            <a:r>
              <a:rPr lang="en-US" sz="1600" dirty="0">
                <a:solidFill>
                  <a:srgbClr val="FF0000"/>
                </a:solidFill>
              </a:rPr>
              <a:t>beam power this material can withstand without cracking, for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 </a:t>
            </a:r>
            <a:r>
              <a:rPr lang="en-US" sz="1600" dirty="0" smtClean="0">
                <a:solidFill>
                  <a:srgbClr val="FF0000"/>
                </a:solidFill>
              </a:rPr>
              <a:t>6.75</a:t>
            </a:r>
            <a:r>
              <a:rPr lang="en-US" sz="1600" dirty="0" smtClean="0">
                <a:solidFill>
                  <a:srgbClr val="FF0000"/>
                </a:solidFill>
              </a:rPr>
              <a:t>-GeV </a:t>
            </a:r>
            <a:r>
              <a:rPr lang="en-US" sz="1600" dirty="0">
                <a:solidFill>
                  <a:srgbClr val="FF0000"/>
                </a:solidFill>
              </a:rPr>
              <a:t>beam at </a:t>
            </a:r>
            <a:r>
              <a:rPr lang="en-US" sz="1600" dirty="0" smtClean="0">
                <a:solidFill>
                  <a:srgbClr val="FF0000"/>
                </a:solidFill>
              </a:rPr>
              <a:t>15 </a:t>
            </a:r>
            <a:r>
              <a:rPr lang="en-US" sz="1600" dirty="0">
                <a:solidFill>
                  <a:srgbClr val="FF0000"/>
                </a:solidFill>
              </a:rPr>
              <a:t>Hz with area 0.1 </a:t>
            </a:r>
            <a:r>
              <a:rPr lang="en-US" sz="1600" dirty="0" smtClean="0">
                <a:solidFill>
                  <a:srgbClr val="FF0000"/>
                </a:solidFill>
              </a:rPr>
              <a:t>cm</a:t>
            </a:r>
            <a:r>
              <a:rPr lang="en-US" sz="1600" baseline="30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err="1" smtClean="0"/>
              <a:t>Ans</a:t>
            </a:r>
            <a:r>
              <a:rPr lang="en-US" sz="1600" dirty="0"/>
              <a:t>:  </a:t>
            </a:r>
            <a:r>
              <a:rPr lang="en-US" sz="1600" dirty="0" smtClean="0"/>
              <a:t>MARS15 indicates that </a:t>
            </a:r>
            <a:r>
              <a:rPr lang="en-US" sz="1600" dirty="0" smtClean="0"/>
              <a:t>the peak energy deposition in a</a:t>
            </a:r>
          </a:p>
          <a:p>
            <a:r>
              <a:rPr lang="en-US" sz="1600" dirty="0" smtClean="0"/>
              <a:t>“pencil” target is essentially just that of </a:t>
            </a:r>
            <a:r>
              <a:rPr lang="en-US" sz="1600" dirty="0" err="1" smtClean="0"/>
              <a:t>dE</a:t>
            </a:r>
            <a:r>
              <a:rPr lang="en-US" sz="1600" dirty="0" smtClean="0"/>
              <a:t>/dx, 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 1.5</a:t>
            </a:r>
            <a:r>
              <a:rPr lang="en-US" sz="1600" dirty="0" smtClean="0"/>
              <a:t> </a:t>
            </a:r>
            <a:r>
              <a:rPr lang="en-US" sz="1600" dirty="0" smtClean="0"/>
              <a:t>MeV/(g/cm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 for graphite.  </a:t>
            </a:r>
            <a:endParaRPr lang="en-US" sz="1600" dirty="0"/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Now,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 smtClean="0">
                <a:solidFill>
                  <a:srgbClr val="FF0000"/>
                </a:solidFill>
              </a:rPr>
              <a:t>.5 </a:t>
            </a:r>
            <a:r>
              <a:rPr lang="en-US" sz="1600" dirty="0">
                <a:solidFill>
                  <a:srgbClr val="FF0000"/>
                </a:solidFill>
              </a:rPr>
              <a:t>MeV </a:t>
            </a:r>
            <a:r>
              <a:rPr lang="en-US" sz="1600" dirty="0" smtClean="0">
                <a:solidFill>
                  <a:srgbClr val="FF0000"/>
                </a:solidFill>
              </a:rPr>
              <a:t>= </a:t>
            </a:r>
            <a:r>
              <a:rPr lang="en-US" sz="1600" dirty="0" smtClean="0">
                <a:solidFill>
                  <a:srgbClr val="FF0000"/>
                </a:solidFill>
              </a:rPr>
              <a:t>2.4 </a:t>
            </a:r>
            <a:r>
              <a:rPr lang="en-US" sz="1600" dirty="0">
                <a:solidFill>
                  <a:srgbClr val="FF0000"/>
                </a:solidFill>
              </a:rPr>
              <a:t>∙</a:t>
            </a:r>
            <a:r>
              <a:rPr lang="en-US" sz="1600" dirty="0" smtClean="0">
                <a:solidFill>
                  <a:srgbClr val="FF0000"/>
                </a:solidFill>
              </a:rPr>
              <a:t> 10</a:t>
            </a:r>
            <a:r>
              <a:rPr lang="en-US" sz="1600" i="1" baseline="30000" dirty="0" smtClean="0">
                <a:solidFill>
                  <a:srgbClr val="FF0000"/>
                </a:solidFill>
              </a:rPr>
              <a:t>-</a:t>
            </a:r>
            <a:r>
              <a:rPr lang="en-US" sz="1600" baseline="30000" dirty="0" smtClean="0">
                <a:solidFill>
                  <a:srgbClr val="FF0000"/>
                </a:solidFill>
              </a:rPr>
              <a:t>13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J, so </a:t>
            </a:r>
            <a:r>
              <a:rPr lang="en-US" sz="1600" dirty="0" smtClean="0">
                <a:solidFill>
                  <a:srgbClr val="FF0000"/>
                </a:solidFill>
              </a:rPr>
              <a:t>1500 J/g requires </a:t>
            </a:r>
            <a:r>
              <a:rPr lang="en-US" sz="1600" dirty="0">
                <a:solidFill>
                  <a:srgbClr val="FF0000"/>
                </a:solidFill>
              </a:rPr>
              <a:t>a proton </a:t>
            </a:r>
            <a:r>
              <a:rPr lang="en-US" sz="1600" dirty="0" smtClean="0">
                <a:solidFill>
                  <a:srgbClr val="FF0000"/>
                </a:solidFill>
              </a:rPr>
              <a:t>beam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intensity of (1500 J/g</a:t>
            </a:r>
            <a:r>
              <a:rPr lang="en-US" sz="1600" dirty="0" smtClean="0">
                <a:solidFill>
                  <a:srgbClr val="FF0000"/>
                </a:solidFill>
              </a:rPr>
              <a:t>)/(2.4 </a:t>
            </a:r>
            <a:r>
              <a:rPr lang="en-US" sz="1600" dirty="0">
                <a:solidFill>
                  <a:srgbClr val="FF0000"/>
                </a:solidFill>
              </a:rPr>
              <a:t>∙ </a:t>
            </a:r>
            <a:r>
              <a:rPr lang="en-US" sz="1600" dirty="0" smtClean="0">
                <a:solidFill>
                  <a:srgbClr val="FF0000"/>
                </a:solidFill>
              </a:rPr>
              <a:t>10</a:t>
            </a:r>
            <a:r>
              <a:rPr lang="en-US" sz="1600" baseline="30000" dirty="0" smtClean="0">
                <a:solidFill>
                  <a:srgbClr val="FF0000"/>
                </a:solidFill>
              </a:rPr>
              <a:t>-13 </a:t>
            </a:r>
            <a:r>
              <a:rPr lang="en-US" sz="1600" dirty="0" smtClean="0">
                <a:solidFill>
                  <a:srgbClr val="FF0000"/>
                </a:solidFill>
              </a:rPr>
              <a:t>J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sz="1600" dirty="0" smtClean="0">
                <a:solidFill>
                  <a:srgbClr val="FF0000"/>
                </a:solidFill>
              </a:rPr>
              <a:t>cm</a:t>
            </a:r>
            <a:r>
              <a:rPr lang="en-US" sz="1600" baseline="30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/g) </a:t>
            </a:r>
            <a:r>
              <a:rPr lang="en-US" sz="1600" dirty="0">
                <a:solidFill>
                  <a:srgbClr val="FF0000"/>
                </a:solidFill>
              </a:rPr>
              <a:t>≈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6 </a:t>
            </a:r>
            <a:r>
              <a:rPr lang="en-US" sz="1600" dirty="0">
                <a:solidFill>
                  <a:srgbClr val="FF0000"/>
                </a:solidFill>
              </a:rPr>
              <a:t>∙ </a:t>
            </a:r>
            <a:r>
              <a:rPr lang="en-US" sz="1600" dirty="0" smtClean="0">
                <a:solidFill>
                  <a:srgbClr val="FF0000"/>
                </a:solidFill>
              </a:rPr>
              <a:t>10</a:t>
            </a:r>
            <a:r>
              <a:rPr lang="en-US" sz="1600" baseline="30000" dirty="0" smtClean="0">
                <a:solidFill>
                  <a:srgbClr val="FF0000"/>
                </a:solidFill>
              </a:rPr>
              <a:t>15</a:t>
            </a:r>
            <a:r>
              <a:rPr lang="en-US" sz="1600" dirty="0" smtClean="0">
                <a:solidFill>
                  <a:srgbClr val="FF0000"/>
                </a:solidFill>
              </a:rPr>
              <a:t>/cm</a:t>
            </a:r>
            <a:r>
              <a:rPr lang="en-US" sz="1600" i="1" baseline="30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smtClean="0">
                <a:sym typeface="Symbol" panose="05050102010706020507" pitchFamily="18" charset="2"/>
              </a:rPr>
              <a:t></a:t>
            </a:r>
            <a:r>
              <a:rPr lang="en-US" sz="1600" dirty="0" smtClean="0"/>
              <a:t> </a:t>
            </a:r>
            <a:r>
              <a:rPr lang="en-US" sz="1600" i="1" dirty="0" err="1" smtClean="0"/>
              <a:t>P</a:t>
            </a:r>
            <a:r>
              <a:rPr lang="en-US" sz="1600" baseline="-25000" dirty="0" err="1" smtClean="0"/>
              <a:t>max</a:t>
            </a:r>
            <a:r>
              <a:rPr lang="en-US" sz="1600" dirty="0" smtClean="0"/>
              <a:t> ≈ </a:t>
            </a:r>
            <a:r>
              <a:rPr lang="en-US" sz="1600" dirty="0" smtClean="0"/>
              <a:t>15 </a:t>
            </a:r>
            <a:r>
              <a:rPr lang="en-US" sz="1600" dirty="0" smtClean="0"/>
              <a:t>Hz ∙ </a:t>
            </a:r>
            <a:r>
              <a:rPr lang="en-US" sz="1600" dirty="0" smtClean="0"/>
              <a:t>6.75 </a:t>
            </a:r>
            <a:r>
              <a:rPr lang="en-US" sz="1600" dirty="0" smtClean="0">
                <a:sym typeface="Symbol" panose="05050102010706020507" pitchFamily="18" charset="2"/>
              </a:rPr>
              <a:t> 10</a:t>
            </a:r>
            <a:r>
              <a:rPr lang="en-US" sz="1600" baseline="30000" dirty="0" smtClean="0"/>
              <a:t>9</a:t>
            </a:r>
            <a:r>
              <a:rPr lang="en-US" sz="1600" dirty="0" smtClean="0"/>
              <a:t> </a:t>
            </a:r>
            <a:r>
              <a:rPr lang="en-US" sz="1600" dirty="0" smtClean="0"/>
              <a:t>eV ∙ </a:t>
            </a:r>
            <a:r>
              <a:rPr lang="en-US" sz="1600" dirty="0"/>
              <a:t>(1.6 ∙ 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-19</a:t>
            </a:r>
            <a:r>
              <a:rPr lang="en-US" sz="1600" dirty="0" smtClean="0"/>
              <a:t> J/eV) ∙ </a:t>
            </a:r>
            <a:r>
              <a:rPr lang="en-US" sz="1600" dirty="0" smtClean="0"/>
              <a:t>(6 </a:t>
            </a:r>
            <a:r>
              <a:rPr lang="en-US" sz="1600" dirty="0" smtClean="0">
                <a:sym typeface="Symbol" panose="05050102010706020507" pitchFamily="18" charset="2"/>
              </a:rPr>
              <a:t></a:t>
            </a:r>
            <a:r>
              <a:rPr lang="en-US" sz="1600" dirty="0" smtClean="0"/>
              <a:t> 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15</a:t>
            </a:r>
            <a:r>
              <a:rPr lang="en-US" sz="1600" dirty="0" smtClean="0"/>
              <a:t> /cm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 ∙ 0.1 cm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≈ </a:t>
            </a:r>
            <a:r>
              <a:rPr lang="en-US" sz="1600" dirty="0" smtClean="0"/>
              <a:t>1 </a:t>
            </a:r>
            <a:r>
              <a:rPr lang="en-US" sz="1600" dirty="0" smtClean="0"/>
              <a:t>∙ 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7 </a:t>
            </a:r>
            <a:r>
              <a:rPr lang="en-US" sz="1600" dirty="0" smtClean="0"/>
              <a:t>J/s = </a:t>
            </a:r>
            <a:r>
              <a:rPr lang="en-US" sz="1600" dirty="0" smtClean="0"/>
              <a:t>10</a:t>
            </a:r>
            <a:r>
              <a:rPr lang="en-US" sz="1600" dirty="0" smtClean="0"/>
              <a:t> </a:t>
            </a:r>
            <a:r>
              <a:rPr lang="en-US" sz="1600" dirty="0" smtClean="0"/>
              <a:t>MW.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If graphite cracks </a:t>
            </a:r>
            <a:r>
              <a:rPr lang="en-US" sz="1600" dirty="0">
                <a:solidFill>
                  <a:srgbClr val="FF0000"/>
                </a:solidFill>
              </a:rPr>
              <a:t>under singles pulses of </a:t>
            </a:r>
            <a:r>
              <a:rPr lang="en-US" sz="1600" dirty="0" smtClean="0">
                <a:solidFill>
                  <a:srgbClr val="FF0000"/>
                </a:solidFill>
              </a:rPr>
              <a:t>&gt; 1500 </a:t>
            </a:r>
            <a:r>
              <a:rPr lang="en-US" sz="1600" dirty="0">
                <a:solidFill>
                  <a:srgbClr val="FF0000"/>
                </a:solidFill>
              </a:rPr>
              <a:t>J/g, </a:t>
            </a:r>
            <a:r>
              <a:rPr lang="en-US" sz="1600" dirty="0" smtClean="0">
                <a:solidFill>
                  <a:srgbClr val="FF0000"/>
                </a:solidFill>
              </a:rPr>
              <a:t>then </a:t>
            </a:r>
            <a:r>
              <a:rPr lang="en-US" sz="1600" dirty="0">
                <a:solidFill>
                  <a:srgbClr val="FF0000"/>
                </a:solidFill>
              </a:rPr>
              <a:t>safe up to </a:t>
            </a:r>
            <a:r>
              <a:rPr lang="en-US" sz="1600" dirty="0" smtClean="0">
                <a:solidFill>
                  <a:srgbClr val="FF0000"/>
                </a:solidFill>
              </a:rPr>
              <a:t>10 </a:t>
            </a:r>
            <a:r>
              <a:rPr lang="en-US" sz="1600" dirty="0">
                <a:solidFill>
                  <a:srgbClr val="FF0000"/>
                </a:solidFill>
              </a:rPr>
              <a:t>MW beam </a:t>
            </a:r>
            <a:r>
              <a:rPr lang="en-US" sz="1600" dirty="0" smtClean="0">
                <a:solidFill>
                  <a:srgbClr val="FF0000"/>
                </a:solidFill>
              </a:rPr>
              <a:t>power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@ 15 Hz.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172" y="800707"/>
            <a:ext cx="3001477" cy="22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53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27361</TotalTime>
  <Words>881</Words>
  <Application>Microsoft Office PowerPoint</Application>
  <PresentationFormat>On-screen Show 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Comic Sans MS</vt:lpstr>
      <vt:lpstr>Symbol</vt:lpstr>
      <vt:lpstr>Times New Roman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 McDonald</cp:lastModifiedBy>
  <cp:revision>508</cp:revision>
  <cp:lastPrinted>2014-06-07T14:07:20Z</cp:lastPrinted>
  <dcterms:created xsi:type="dcterms:W3CDTF">2007-03-05T16:41:11Z</dcterms:created>
  <dcterms:modified xsi:type="dcterms:W3CDTF">2014-07-08T06:24:42Z</dcterms:modified>
</cp:coreProperties>
</file>