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11"/>
  </p:notesMasterIdLst>
  <p:handoutMasterIdLst>
    <p:handoutMasterId r:id="rId12"/>
  </p:handoutMasterIdLst>
  <p:sldIdLst>
    <p:sldId id="427" r:id="rId2"/>
    <p:sldId id="434" r:id="rId3"/>
    <p:sldId id="431" r:id="rId4"/>
    <p:sldId id="432" r:id="rId5"/>
    <p:sldId id="433" r:id="rId6"/>
    <p:sldId id="436" r:id="rId7"/>
    <p:sldId id="435" r:id="rId8"/>
    <p:sldId id="437" r:id="rId9"/>
    <p:sldId id="438" r:id="rId1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009900"/>
    <a:srgbClr val="FFFF00"/>
    <a:srgbClr val="00CCFF"/>
    <a:srgbClr val="FFCC66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95667" autoAdjust="0"/>
  </p:normalViewPr>
  <p:slideViewPr>
    <p:cSldViewPr>
      <p:cViewPr varScale="1">
        <p:scale>
          <a:sx n="97" d="100"/>
          <a:sy n="97" d="100"/>
        </p:scale>
        <p:origin x="157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2640" y="-114"/>
      </p:cViewPr>
      <p:guideLst>
        <p:guide orient="horz" pos="3024"/>
        <p:guide pos="230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EEF65A6-AF70-4CA4-BD92-7D5FBD922ED7}" type="datetimeFigureOut">
              <a:rPr lang="en-US"/>
              <a:pPr>
                <a:defRPr/>
              </a:pPr>
              <a:t>7/8/2014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B551599-29F8-45AA-A663-ECA7F25B4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099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8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588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8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F154A70A-8F34-4D96-B225-613A15AA1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067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54A70A-8F34-4D96-B225-613A15AA1B9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857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54A70A-8F34-4D96-B225-613A15AA1B9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26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w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5972175"/>
            <a:ext cx="790576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Line 2"/>
          <p:cNvSpPr>
            <a:spLocks noChangeShapeType="1"/>
          </p:cNvSpPr>
          <p:nvPr userDrawn="1"/>
        </p:nvSpPr>
        <p:spPr bwMode="auto">
          <a:xfrm>
            <a:off x="609600" y="476250"/>
            <a:ext cx="7924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/>
          <p:cNvSpPr>
            <a:spLocks noChangeShapeType="1"/>
          </p:cNvSpPr>
          <p:nvPr userDrawn="1"/>
        </p:nvSpPr>
        <p:spPr bwMode="auto">
          <a:xfrm>
            <a:off x="990600" y="6561138"/>
            <a:ext cx="7162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1194174" y="6546850"/>
            <a:ext cx="72779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defRPr/>
            </a:pPr>
            <a:r>
              <a:rPr lang="en-US" sz="1600" dirty="0" smtClean="0"/>
              <a:t>KT McDonald              </a:t>
            </a:r>
            <a:r>
              <a:rPr lang="en-US" sz="1600" dirty="0" smtClean="0">
                <a:solidFill>
                  <a:srgbClr val="FF0000"/>
                </a:solidFill>
              </a:rPr>
              <a:t>MAP</a:t>
            </a:r>
            <a:r>
              <a:rPr lang="en-US" sz="1600" baseline="0" dirty="0" smtClean="0">
                <a:solidFill>
                  <a:srgbClr val="FF0000"/>
                </a:solidFill>
              </a:rPr>
              <a:t> Spring Meeting</a:t>
            </a:r>
            <a:r>
              <a:rPr lang="en-US" sz="1600" dirty="0" smtClean="0">
                <a:solidFill>
                  <a:srgbClr val="FF0000"/>
                </a:solidFill>
              </a:rPr>
              <a:t>       </a:t>
            </a:r>
            <a:r>
              <a:rPr lang="en-US" sz="1600" baseline="0" dirty="0" smtClean="0">
                <a:solidFill>
                  <a:srgbClr val="0000FF"/>
                </a:solidFill>
              </a:rPr>
              <a:t>     May 30</a:t>
            </a:r>
            <a:r>
              <a:rPr lang="en-US" sz="1600" dirty="0" smtClean="0"/>
              <a:t>, 2014 </a:t>
            </a:r>
            <a:r>
              <a:rPr lang="en-US" sz="1600" dirty="0" smtClean="0">
                <a:solidFill>
                  <a:srgbClr val="898989"/>
                </a:solidFill>
              </a:rPr>
              <a:t>    </a:t>
            </a:r>
            <a:fld id="{25336738-3AB6-4895-87C0-94F0D4E7FB39}" type="slidenum">
              <a:rPr lang="en-US" sz="1600" smtClean="0">
                <a:solidFill>
                  <a:srgbClr val="FF0000"/>
                </a:solidFill>
              </a:rPr>
              <a:pPr algn="ctr" eaLnBrk="1" hangingPunct="1">
                <a:defRPr/>
              </a:pPr>
              <a:t>‹#›</a:t>
            </a:fld>
            <a:r>
              <a:rPr lang="en-US" sz="1600" dirty="0" smtClean="0">
                <a:solidFill>
                  <a:srgbClr val="898989"/>
                </a:solidFill>
              </a:rPr>
              <a:t>     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813" y="5978525"/>
            <a:ext cx="785812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982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20FF2728-6F8C-44DE-A52B-55E7AD745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584684"/>
            <a:ext cx="9036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600" dirty="0">
                <a:solidFill>
                  <a:srgbClr val="3333FF"/>
                </a:solidFill>
              </a:rPr>
              <a:t>Target System Concept </a:t>
            </a:r>
            <a:endParaRPr lang="en-US" sz="3600" dirty="0" smtClean="0">
              <a:solidFill>
                <a:srgbClr val="3333FF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3600" dirty="0" smtClean="0">
                <a:solidFill>
                  <a:srgbClr val="3333FF"/>
                </a:solidFill>
              </a:rPr>
              <a:t>for </a:t>
            </a:r>
            <a:r>
              <a:rPr lang="en-US" sz="3600" dirty="0">
                <a:solidFill>
                  <a:srgbClr val="3333FF"/>
                </a:solidFill>
              </a:rPr>
              <a:t>a Muon Collider/Neutrino Factory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71600" y="4939525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K.T. McDonald</a:t>
            </a:r>
          </a:p>
          <a:p>
            <a:pPr marL="0" indent="0" algn="ctr">
              <a:buNone/>
            </a:pPr>
            <a:r>
              <a:rPr lang="en-US" sz="2800" i="1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Princeton University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(May 28, 2014)</a:t>
            </a:r>
            <a:endParaRPr lang="en-US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8" y="2294647"/>
            <a:ext cx="9144508" cy="2033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038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-144524" y="-207404"/>
            <a:ext cx="9469052" cy="4813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8819" tIns="219410" rIns="438819" bIns="219410">
            <a:spAutoFit/>
          </a:bodyPr>
          <a:lstStyle>
            <a:lvl1pPr defTabSz="43862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43862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charset="0"/>
              </a:rPr>
              <a:t>Specifications from the Muon Accelerator Staging Scenario</a:t>
            </a:r>
          </a:p>
          <a:p>
            <a:pPr eaLnBrk="1" hangingPunct="1"/>
            <a:endParaRPr lang="en-US" sz="2000" dirty="0" smtClean="0">
              <a:solidFill>
                <a:srgbClr val="FF0000"/>
              </a:solidFill>
              <a:latin typeface="Comic Sans MS" panose="030F0702030302020204" pitchFamily="66" charset="0"/>
              <a:cs typeface="Times New Roman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6.75 </a:t>
            </a:r>
            <a:r>
              <a:rPr lang="en-US" sz="2000" dirty="0" err="1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GeV</a:t>
            </a:r>
            <a:r>
              <a:rPr lang="en-US" sz="2000" dirty="0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 (kinetic energy) proton beam with 3 ns (</a:t>
            </a:r>
            <a:r>
              <a:rPr lang="en-US" sz="2000" dirty="0" err="1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rms</a:t>
            </a:r>
            <a:r>
              <a:rPr lang="en-US" sz="2000" dirty="0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) pulse.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FF0000"/>
              </a:solidFill>
              <a:latin typeface="Comic Sans MS" panose="030F0702030302020204" pitchFamily="66" charset="0"/>
              <a:cs typeface="Times New Roman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charset="0"/>
              </a:rPr>
              <a:t>1 MW initial beam power, upgradable to 2 MW (perhaps even to 4 MW).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FF0000"/>
              </a:solidFill>
              <a:latin typeface="Comic Sans MS" panose="030F0702030302020204" pitchFamily="66" charset="0"/>
              <a:cs typeface="Times New Roman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6</a:t>
            </a:r>
            <a:r>
              <a:rPr lang="en-US" sz="2000" dirty="0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0 Hz initial rep rate for Neutrino Factory; </a:t>
            </a:r>
          </a:p>
          <a:p>
            <a:pPr eaLnBrk="1" hangingPunct="1"/>
            <a:r>
              <a:rPr lang="en-US" sz="2000" dirty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 </a:t>
            </a:r>
            <a:r>
              <a:rPr lang="en-US" sz="2000" dirty="0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         15 Hz rep rate for later Muon Collider.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  <a:latin typeface="Comic Sans MS" panose="030F0702030302020204" pitchFamily="66" charset="0"/>
              <a:cs typeface="Times New Roman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charset="0"/>
              </a:rPr>
              <a:t>The goal is to deliver a maximum number of soft muons,</a:t>
            </a:r>
          </a:p>
          <a:p>
            <a:pPr eaLnBrk="1" hangingPunct="1"/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charset="0"/>
              </a:rPr>
              <a:t>      ~ 40 &lt; KE &lt; ~ 180 MeV.</a:t>
            </a:r>
            <a:endParaRPr lang="en-US" sz="2000" dirty="0">
              <a:solidFill>
                <a:srgbClr val="FF0000"/>
              </a:solidFill>
              <a:latin typeface="Comic Sans MS" panose="030F0702030302020204" pitchFamily="66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792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-108520" y="-135396"/>
            <a:ext cx="9761790" cy="5490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8819" tIns="219410" rIns="438819" bIns="219410">
            <a:spAutoFit/>
          </a:bodyPr>
          <a:lstStyle>
            <a:lvl1pPr defTabSz="43862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43862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 dirty="0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Target System Concept</a:t>
            </a:r>
          </a:p>
          <a:p>
            <a:pPr eaLnBrk="1" hangingPunct="1"/>
            <a:endParaRPr lang="en-US" sz="2000" dirty="0" smtClean="0">
              <a:solidFill>
                <a:srgbClr val="FF0000"/>
              </a:solidFill>
              <a:cs typeface="Times New Roman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charset="0"/>
              </a:rPr>
              <a:t>Graphite target (</a:t>
            </a:r>
            <a:r>
              <a:rPr lang="el-GR" sz="2000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charset="0"/>
              </a:rPr>
              <a:t>ρ</a:t>
            </a: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charset="0"/>
              </a:rPr>
              <a:t> ~ 1.8 g/cm</a:t>
            </a:r>
            <a:r>
              <a:rPr lang="en-US" sz="2000" baseline="30000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charset="0"/>
              </a:rPr>
              <a:t>3</a:t>
            </a: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charset="0"/>
              </a:rPr>
              <a:t>), radiation cooled (with option for convection cooling); liquid metal jet as option for 2-4 MW beam power.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FF0000"/>
              </a:solidFill>
              <a:latin typeface="Comic Sans MS" panose="030F0702030302020204" pitchFamily="66" charset="0"/>
              <a:cs typeface="Times New Roman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Target inside high-field solenoid magnet (20 T) that collects both µ</a:t>
            </a:r>
            <a:r>
              <a:rPr lang="en-US" sz="2000" baseline="30000" dirty="0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±</a:t>
            </a:r>
            <a:r>
              <a:rPr lang="en-US" sz="2000" dirty="0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FF0000"/>
              </a:solidFill>
              <a:latin typeface="Comic Sans MS" panose="030F0702030302020204" pitchFamily="66" charset="0"/>
              <a:cs typeface="Times New Roman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charset="0"/>
              </a:rPr>
              <a:t>Target and proton beam tilted with respect to magnetic axis.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FF0000"/>
              </a:solidFill>
              <a:latin typeface="Comic Sans MS" panose="030F0702030302020204" pitchFamily="66" charset="0"/>
              <a:cs typeface="Times New Roman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Superconducting magnet coils shielded by He-gas-cooled W beads.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FF0000"/>
              </a:solidFill>
              <a:latin typeface="Comic Sans MS" panose="030F0702030302020204" pitchFamily="66" charset="0"/>
              <a:cs typeface="Times New Roman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charset="0"/>
              </a:rPr>
              <a:t>Proton beam dump via a graphite rod just downstream of the target.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FF0000"/>
              </a:solidFill>
              <a:latin typeface="Comic Sans MS" panose="030F0702030302020204" pitchFamily="66" charset="0"/>
              <a:cs typeface="Times New Roman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Some of the proton and </a:t>
            </a:r>
            <a:r>
              <a:rPr lang="en-US" sz="2000" dirty="0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  <a:sym typeface="Symbol" panose="05050102010706020507" pitchFamily="18" charset="2"/>
              </a:rPr>
              <a:t>/µ transport near the target is in air.</a:t>
            </a:r>
            <a:endParaRPr lang="en-US" sz="2000" dirty="0">
              <a:solidFill>
                <a:srgbClr val="3333FF"/>
              </a:solidFill>
              <a:latin typeface="Comic Sans MS" panose="030F0702030302020204" pitchFamily="66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693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" r="8798"/>
          <a:stretch/>
        </p:blipFill>
        <p:spPr>
          <a:xfrm>
            <a:off x="-143500" y="1700808"/>
            <a:ext cx="5941240" cy="3220062"/>
          </a:xfrm>
          <a:prstGeom prst="rect">
            <a:avLst/>
          </a:prstGeom>
        </p:spPr>
      </p:pic>
      <p:pic>
        <p:nvPicPr>
          <p:cNvPr id="3" name="Picture 2" descr="140203 beam path 1"/>
          <p:cNvPicPr>
            <a:picLocks noGrp="1" noChangeAspect="1"/>
          </p:cNvPicPr>
          <p:nvPr isPhoto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2780" y="1681544"/>
            <a:ext cx="3208947" cy="1531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832965" y="3133627"/>
            <a:ext cx="3203531" cy="2357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Stainless-steel target vessel (double-walled with intramural He-gas flow for cooling) with graphite target and beam dump, and downstream Be window.</a:t>
            </a:r>
          </a:p>
          <a:p>
            <a:r>
              <a:rPr lang="en-US" sz="1600" dirty="0" smtClean="0"/>
              <a:t>This vessel would be replaced every few months  at 1 MW beam power.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4283968" y="521198"/>
            <a:ext cx="4456531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15 T superconducting coil </a:t>
            </a:r>
            <a:r>
              <a:rPr lang="en-US" sz="1600" dirty="0" err="1" smtClean="0"/>
              <a:t>outsert</a:t>
            </a:r>
            <a:r>
              <a:rPr lang="en-US" sz="1600" dirty="0" smtClean="0"/>
              <a:t>, </a:t>
            </a:r>
          </a:p>
          <a:p>
            <a:r>
              <a:rPr lang="en-US" sz="1600" dirty="0" smtClean="0"/>
              <a:t>Stored energy ~ 3 GJ</a:t>
            </a:r>
            <a:r>
              <a:rPr lang="en-US" sz="1600" dirty="0"/>
              <a:t>,</a:t>
            </a:r>
            <a:r>
              <a:rPr lang="en-US" sz="1600" dirty="0" smtClean="0"/>
              <a:t>  ~ 100 tons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2375756" y="4925023"/>
            <a:ext cx="2340260" cy="88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 T copper-coil insert.   Water-cooled, </a:t>
            </a:r>
          </a:p>
          <a:p>
            <a:r>
              <a:rPr lang="en-US" sz="1600" dirty="0" err="1" smtClean="0"/>
              <a:t>MgO</a:t>
            </a:r>
            <a:r>
              <a:rPr lang="en-US" sz="1600" dirty="0" smtClean="0"/>
              <a:t> insulated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2967305" y="5909162"/>
            <a:ext cx="63271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He-gas cooled W-bead shielding (~ 100 tons)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245347" y="1211476"/>
            <a:ext cx="22234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Proton beam tube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55093" y="4823506"/>
            <a:ext cx="2713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Upstream proton beam window</a:t>
            </a:r>
            <a:endParaRPr lang="en-US" sz="16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397279" y="1546324"/>
            <a:ext cx="222393" cy="1444509"/>
          </a:xfrm>
          <a:prstGeom prst="straightConnector1">
            <a:avLst/>
          </a:prstGeom>
          <a:ln w="25400">
            <a:solidFill>
              <a:srgbClr val="3333FF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791580" y="3041515"/>
            <a:ext cx="36004" cy="1682824"/>
          </a:xfrm>
          <a:prstGeom prst="straightConnector1">
            <a:avLst/>
          </a:prstGeom>
          <a:ln w="25400">
            <a:solidFill>
              <a:srgbClr val="3333FF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3396607" y="678998"/>
            <a:ext cx="831579" cy="1545685"/>
          </a:xfrm>
          <a:prstGeom prst="straightConnector1">
            <a:avLst/>
          </a:prstGeom>
          <a:ln w="25400">
            <a:solidFill>
              <a:srgbClr val="3333FF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0"/>
          </p:cNvCxnSpPr>
          <p:nvPr/>
        </p:nvCxnSpPr>
        <p:spPr>
          <a:xfrm flipH="1" flipV="1">
            <a:off x="3419500" y="3212976"/>
            <a:ext cx="126386" cy="1712047"/>
          </a:xfrm>
          <a:prstGeom prst="straightConnector1">
            <a:avLst/>
          </a:prstGeom>
          <a:ln w="25400">
            <a:solidFill>
              <a:srgbClr val="3333FF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4283968" y="2742531"/>
            <a:ext cx="1758316" cy="248108"/>
          </a:xfrm>
          <a:prstGeom prst="straightConnector1">
            <a:avLst/>
          </a:prstGeom>
          <a:ln w="25400">
            <a:solidFill>
              <a:srgbClr val="3333FF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4283968" y="3408606"/>
            <a:ext cx="1505368" cy="2429017"/>
          </a:xfrm>
          <a:prstGeom prst="straightConnector1">
            <a:avLst/>
          </a:prstGeom>
          <a:ln w="25400">
            <a:solidFill>
              <a:srgbClr val="3333FF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375756" y="0"/>
            <a:ext cx="37048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en-US" b="1" dirty="0">
                <a:solidFill>
                  <a:srgbClr val="FF0000"/>
                </a:solidFill>
                <a:cs typeface="Times New Roman" charset="0"/>
              </a:rPr>
              <a:t>Target System Concept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3585" y="1592796"/>
            <a:ext cx="1273694" cy="92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Last</a:t>
            </a:r>
          </a:p>
          <a:p>
            <a:r>
              <a:rPr lang="en-US" sz="1600" dirty="0" smtClean="0"/>
              <a:t>Final-Focus</a:t>
            </a:r>
          </a:p>
          <a:p>
            <a:r>
              <a:rPr lang="en-US" sz="1600" dirty="0" smtClean="0"/>
              <a:t>quad</a:t>
            </a:r>
            <a:endParaRPr lang="en-US" sz="16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68129" y="2464513"/>
            <a:ext cx="27407" cy="421236"/>
          </a:xfrm>
          <a:prstGeom prst="straightConnector1">
            <a:avLst/>
          </a:prstGeom>
          <a:ln w="25400">
            <a:solidFill>
              <a:srgbClr val="3333FF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7848364" y="2782102"/>
            <a:ext cx="468052" cy="430873"/>
          </a:xfrm>
          <a:prstGeom prst="straightConnector1">
            <a:avLst/>
          </a:prstGeom>
          <a:ln w="25400">
            <a:solidFill>
              <a:srgbClr val="3333FF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8824192" y="2068450"/>
            <a:ext cx="104292" cy="2224646"/>
          </a:xfrm>
          <a:prstGeom prst="straightConnector1">
            <a:avLst/>
          </a:prstGeom>
          <a:ln w="25400">
            <a:solidFill>
              <a:srgbClr val="3333FF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8411297" y="4293096"/>
            <a:ext cx="409175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4720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11" descr="CHG-GA-ba0-len-n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2" t="38182" r="5882" b="4546"/>
          <a:stretch>
            <a:fillRect/>
          </a:stretch>
        </p:blipFill>
        <p:spPr>
          <a:xfrm>
            <a:off x="467545" y="440668"/>
            <a:ext cx="3621060" cy="3041499"/>
          </a:xfrm>
          <a:prstGeom prst="rect">
            <a:avLst/>
          </a:prstGeom>
        </p:spPr>
      </p:pic>
      <p:pic>
        <p:nvPicPr>
          <p:cNvPr id="5" name="Picture 5" descr="len80-ba65-tr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2" t="38182" r="5882" b="4546"/>
          <a:stretch>
            <a:fillRect/>
          </a:stretch>
        </p:blipFill>
        <p:spPr bwMode="auto">
          <a:xfrm>
            <a:off x="4360409" y="431235"/>
            <a:ext cx="3631971" cy="305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len80-tr0.8-ba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2" t="38182" r="5882" b="4546"/>
          <a:stretch>
            <a:fillRect/>
          </a:stretch>
        </p:blipFill>
        <p:spPr bwMode="auto">
          <a:xfrm>
            <a:off x="431540" y="3489340"/>
            <a:ext cx="3657064" cy="3072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Mu_endcool_tapl.eps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/>
            <a:lum bright="-72000" contrast="8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527679"/>
            <a:ext cx="3737984" cy="2961661"/>
          </a:xfrm>
          <a:prstGeom prst="rect">
            <a:avLst/>
          </a:prstGeom>
          <a:noFill/>
          <a:ln>
            <a:noFill/>
          </a:ln>
          <a:effectLst>
            <a:glow rad="127000">
              <a:schemeClr val="bg1"/>
            </a:glow>
            <a:outerShdw blurRad="292100" dist="139700" dir="2700000" algn="tl" rotWithShape="0">
              <a:schemeClr val="bg1">
                <a:alpha val="65000"/>
              </a:schemeClr>
            </a:outerShdw>
          </a:effectLst>
        </p:spPr>
      </p:pic>
      <p:sp>
        <p:nvSpPr>
          <p:cNvPr id="8" name="Rectangle 7"/>
          <p:cNvSpPr/>
          <p:nvPr/>
        </p:nvSpPr>
        <p:spPr>
          <a:xfrm>
            <a:off x="2079679" y="0"/>
            <a:ext cx="44085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US" b="1" dirty="0">
                <a:solidFill>
                  <a:srgbClr val="3333FF"/>
                </a:solidFill>
                <a:cs typeface="Times New Roman" charset="0"/>
              </a:rPr>
              <a:t>Target System </a:t>
            </a:r>
            <a:r>
              <a:rPr lang="en-US" b="1" dirty="0" smtClean="0">
                <a:solidFill>
                  <a:srgbClr val="3333FF"/>
                </a:solidFill>
                <a:cs typeface="Times New Roman" charset="0"/>
              </a:rPr>
              <a:t>Optimization</a:t>
            </a:r>
            <a:endParaRPr lang="en-US" b="1" dirty="0">
              <a:solidFill>
                <a:srgbClr val="3333FF"/>
              </a:solidFill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156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4807"/>
            <a:ext cx="8424936" cy="6777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3333FF"/>
                </a:solidFill>
              </a:rPr>
              <a:t>Target System Optimizations</a:t>
            </a:r>
          </a:p>
          <a:p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High-</a:t>
            </a:r>
            <a:r>
              <a:rPr lang="en-US" sz="2000" i="1" dirty="0" smtClean="0">
                <a:solidFill>
                  <a:srgbClr val="FF0000"/>
                </a:solidFill>
              </a:rPr>
              <a:t>Z</a:t>
            </a:r>
            <a:r>
              <a:rPr lang="en-US" sz="2000" dirty="0" smtClean="0">
                <a:solidFill>
                  <a:srgbClr val="FF0000"/>
                </a:solidFill>
              </a:rPr>
              <a:t> favored.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3333FF"/>
                </a:solidFill>
              </a:rPr>
              <a:t>Optima for graphite target: length = 80 cm, </a:t>
            </a:r>
          </a:p>
          <a:p>
            <a:r>
              <a:rPr lang="en-US" sz="2000" dirty="0" smtClean="0">
                <a:solidFill>
                  <a:srgbClr val="3333FF"/>
                </a:solidFill>
              </a:rPr>
              <a:t>                            radius ~ 8 mm (with </a:t>
            </a:r>
            <a:r>
              <a:rPr lang="el-GR" sz="2000" dirty="0" smtClean="0">
                <a:solidFill>
                  <a:srgbClr val="3333FF"/>
                </a:solidFill>
              </a:rPr>
              <a:t>σ</a:t>
            </a:r>
            <a:r>
              <a:rPr lang="en-US" sz="2000" baseline="-25000" dirty="0" smtClean="0">
                <a:solidFill>
                  <a:srgbClr val="3333FF"/>
                </a:solidFill>
              </a:rPr>
              <a:t>r</a:t>
            </a:r>
            <a:r>
              <a:rPr lang="en-US" sz="2000" dirty="0" smtClean="0">
                <a:solidFill>
                  <a:srgbClr val="3333FF"/>
                </a:solidFill>
              </a:rPr>
              <a:t> = 2 mm (</a:t>
            </a:r>
            <a:r>
              <a:rPr lang="en-US" sz="2000" dirty="0" err="1" smtClean="0">
                <a:solidFill>
                  <a:srgbClr val="3333FF"/>
                </a:solidFill>
              </a:rPr>
              <a:t>rms</a:t>
            </a:r>
            <a:r>
              <a:rPr lang="en-US" sz="2000" dirty="0" smtClean="0">
                <a:solidFill>
                  <a:srgbClr val="3333FF"/>
                </a:solidFill>
              </a:rPr>
              <a:t>) beam radius),</a:t>
            </a:r>
          </a:p>
          <a:p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smtClean="0">
                <a:solidFill>
                  <a:srgbClr val="3333FF"/>
                </a:solidFill>
              </a:rPr>
              <a:t>                           tilt angle = 65 </a:t>
            </a:r>
            <a:r>
              <a:rPr lang="en-US" sz="2000" dirty="0" err="1" smtClean="0">
                <a:solidFill>
                  <a:srgbClr val="3333FF"/>
                </a:solidFill>
              </a:rPr>
              <a:t>mrad</a:t>
            </a:r>
            <a:r>
              <a:rPr lang="en-US" sz="2000" dirty="0" smtClean="0">
                <a:solidFill>
                  <a:srgbClr val="3333FF"/>
                </a:solidFill>
              </a:rPr>
              <a:t>,</a:t>
            </a:r>
          </a:p>
          <a:p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smtClean="0">
                <a:solidFill>
                  <a:srgbClr val="3333FF"/>
                </a:solidFill>
              </a:rPr>
              <a:t>                                    nominal geometric </a:t>
            </a:r>
            <a:r>
              <a:rPr lang="en-US" sz="2000" dirty="0" err="1" smtClean="0">
                <a:solidFill>
                  <a:srgbClr val="3333FF"/>
                </a:solidFill>
              </a:rPr>
              <a:t>rms</a:t>
            </a:r>
            <a:r>
              <a:rPr lang="en-US" sz="2000" dirty="0" smtClean="0">
                <a:solidFill>
                  <a:srgbClr val="3333FF"/>
                </a:solidFill>
              </a:rPr>
              <a:t> emittance </a:t>
            </a:r>
            <a:r>
              <a:rPr lang="el-GR" sz="2000" dirty="0" smtClean="0">
                <a:solidFill>
                  <a:srgbClr val="3333FF"/>
                </a:solidFill>
              </a:rPr>
              <a:t>ε</a:t>
            </a:r>
            <a:r>
              <a:rPr lang="el-GR" sz="2000" baseline="-25000" dirty="0" smtClean="0">
                <a:solidFill>
                  <a:srgbClr val="3333FF"/>
                </a:solidFill>
                <a:sym typeface="Symbol" panose="05050102010706020507" pitchFamily="18" charset="2"/>
              </a:rPr>
              <a:t></a:t>
            </a:r>
            <a:r>
              <a:rPr lang="en-US" sz="2000" dirty="0" smtClean="0">
                <a:solidFill>
                  <a:srgbClr val="3333FF"/>
                </a:solidFill>
              </a:rPr>
              <a:t> = 5 µm. </a:t>
            </a:r>
          </a:p>
          <a:p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smtClean="0">
                <a:solidFill>
                  <a:srgbClr val="3333FF"/>
                </a:solidFill>
              </a:rPr>
              <a:t>                                    </a:t>
            </a:r>
            <a:r>
              <a:rPr lang="el-GR" sz="2000" dirty="0" smtClean="0">
                <a:solidFill>
                  <a:srgbClr val="3333FF"/>
                </a:solidFill>
              </a:rPr>
              <a:t>β</a:t>
            </a:r>
            <a:r>
              <a:rPr lang="en-US" sz="2000" dirty="0" smtClean="0">
                <a:solidFill>
                  <a:srgbClr val="3333FF"/>
                </a:solidFill>
              </a:rPr>
              <a:t>* = </a:t>
            </a:r>
            <a:r>
              <a:rPr lang="el-GR" sz="2000" dirty="0" smtClean="0">
                <a:solidFill>
                  <a:srgbClr val="3333FF"/>
                </a:solidFill>
              </a:rPr>
              <a:t>σ</a:t>
            </a:r>
            <a:r>
              <a:rPr lang="en-US" sz="2000" baseline="-25000" dirty="0" smtClean="0">
                <a:solidFill>
                  <a:srgbClr val="3333FF"/>
                </a:solidFill>
              </a:rPr>
              <a:t>r</a:t>
            </a:r>
            <a:r>
              <a:rPr lang="en-US" sz="2000" baseline="30000" dirty="0" smtClean="0">
                <a:solidFill>
                  <a:srgbClr val="3333FF"/>
                </a:solidFill>
              </a:rPr>
              <a:t>2</a:t>
            </a:r>
            <a:r>
              <a:rPr lang="en-US" sz="2000" dirty="0" smtClean="0">
                <a:solidFill>
                  <a:srgbClr val="3333FF"/>
                </a:solidFill>
              </a:rPr>
              <a:t> /</a:t>
            </a:r>
            <a:r>
              <a:rPr lang="el-GR" sz="2000" dirty="0" smtClean="0">
                <a:solidFill>
                  <a:srgbClr val="3333FF"/>
                </a:solidFill>
              </a:rPr>
              <a:t>ε</a:t>
            </a:r>
            <a:r>
              <a:rPr lang="el-GR" sz="2000" baseline="-25000" dirty="0" smtClean="0">
                <a:solidFill>
                  <a:srgbClr val="3333FF"/>
                </a:solidFill>
                <a:sym typeface="Symbol" panose="05050102010706020507" pitchFamily="18" charset="2"/>
              </a:rPr>
              <a:t></a:t>
            </a:r>
            <a:r>
              <a:rPr lang="el-GR" sz="2000" dirty="0" smtClean="0">
                <a:solidFill>
                  <a:srgbClr val="3333FF"/>
                </a:solidFill>
                <a:sym typeface="Symbol" panose="05050102010706020507" pitchFamily="18" charset="2"/>
              </a:rPr>
              <a:t></a:t>
            </a:r>
            <a:r>
              <a:rPr lang="en-US" sz="2000" dirty="0" smtClean="0">
                <a:solidFill>
                  <a:srgbClr val="3333FF"/>
                </a:solidFill>
              </a:rPr>
              <a:t> = 0.8 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Graphite proton beam dump, 120 cm long, 24 mm radius to intercept most of the (diverging) </a:t>
            </a:r>
            <a:r>
              <a:rPr lang="en-US" sz="2000" dirty="0" err="1" smtClean="0">
                <a:solidFill>
                  <a:srgbClr val="FF0000"/>
                </a:solidFill>
              </a:rPr>
              <a:t>unscattered</a:t>
            </a:r>
            <a:r>
              <a:rPr lang="en-US" sz="2000" dirty="0" smtClean="0">
                <a:solidFill>
                  <a:srgbClr val="FF0000"/>
                </a:solidFill>
              </a:rPr>
              <a:t> proton beam.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3333FF"/>
                </a:solidFill>
              </a:rPr>
              <a:t>The 20 T field on target should drop to the ~ 2 T field in the rest of the Front End over ~ 5 m.</a:t>
            </a:r>
          </a:p>
          <a:p>
            <a:endParaRPr lang="en-US" sz="3600" dirty="0" smtClean="0"/>
          </a:p>
          <a:p>
            <a:r>
              <a:rPr lang="en-US" sz="3600" dirty="0"/>
              <a:t> </a:t>
            </a:r>
            <a:r>
              <a:rPr lang="en-US" sz="3600" dirty="0" smtClean="0"/>
              <a:t>                             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99568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1540" y="15207"/>
            <a:ext cx="835292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Issues for Further Study</a:t>
            </a:r>
            <a:r>
              <a:rPr lang="en-US" sz="2000" b="1" dirty="0" smtClean="0">
                <a:solidFill>
                  <a:srgbClr val="3333FF"/>
                </a:solidFill>
              </a:rPr>
              <a:t> </a:t>
            </a:r>
            <a:endParaRPr lang="en-US" sz="2000" b="1" dirty="0">
              <a:solidFill>
                <a:srgbClr val="3333FF"/>
              </a:solidFill>
            </a:endParaRPr>
          </a:p>
          <a:p>
            <a:r>
              <a:rPr lang="en-US" sz="2000" dirty="0">
                <a:solidFill>
                  <a:srgbClr val="3333FF"/>
                </a:solidFill>
              </a:rPr>
              <a:t>      </a:t>
            </a: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3333FF"/>
                </a:solidFill>
              </a:rPr>
              <a:t>Thermal “shock” of the short proton  pulse</a:t>
            </a:r>
          </a:p>
          <a:p>
            <a:r>
              <a:rPr lang="en-US" sz="2000" dirty="0" smtClean="0">
                <a:solidFill>
                  <a:srgbClr val="3333FF"/>
                </a:solidFill>
              </a:rPr>
              <a:t>        Probably </a:t>
            </a:r>
            <a:r>
              <a:rPr lang="en-US" sz="2000" dirty="0">
                <a:solidFill>
                  <a:srgbClr val="3333FF"/>
                </a:solidFill>
              </a:rPr>
              <a:t>OK for 2 </a:t>
            </a:r>
            <a:r>
              <a:rPr lang="en-US" sz="2000" dirty="0" smtClean="0">
                <a:solidFill>
                  <a:srgbClr val="3333FF"/>
                </a:solidFill>
              </a:rPr>
              <a:t>MW and 60 Hz operation</a:t>
            </a:r>
            <a:r>
              <a:rPr lang="en-US" sz="2000" dirty="0">
                <a:solidFill>
                  <a:srgbClr val="3333FF"/>
                </a:solidFill>
              </a:rPr>
              <a:t>;</a:t>
            </a:r>
            <a:r>
              <a:rPr lang="en-US" sz="2000" dirty="0" smtClean="0">
                <a:solidFill>
                  <a:srgbClr val="3333FF"/>
                </a:solidFill>
              </a:rPr>
              <a:t> </a:t>
            </a:r>
          </a:p>
          <a:p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smtClean="0">
                <a:solidFill>
                  <a:srgbClr val="3333FF"/>
                </a:solidFill>
              </a:rPr>
              <a:t>       15-Hz option needs study.</a:t>
            </a:r>
          </a:p>
          <a:p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Cooling of target, and the W beads.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3333FF"/>
                </a:solidFill>
              </a:rPr>
              <a:t>Lifetime of target against radiation damage.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Beam windows.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3333FF"/>
                </a:solidFill>
                <a:sym typeface="Symbol" panose="05050102010706020507" pitchFamily="18" charset="2"/>
              </a:rPr>
              <a:t>* and beam emittance at the target.</a:t>
            </a:r>
          </a:p>
          <a:p>
            <a:endParaRPr lang="en-US" sz="2000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To preserve liquid-metal-jet upgrade option, need related infrastructure installed at </a:t>
            </a:r>
            <a:r>
              <a:rPr lang="en-US" sz="2000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 = 0.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612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51701"/>
            <a:ext cx="9144000" cy="5977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Thermal Issues for Solid Targets 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When </a:t>
            </a:r>
            <a:r>
              <a:rPr lang="en-US" sz="1600" dirty="0">
                <a:solidFill>
                  <a:srgbClr val="FF0000"/>
                </a:solidFill>
              </a:rPr>
              <a:t>beam pulse length </a:t>
            </a:r>
            <a:r>
              <a:rPr lang="en-US" sz="1600" i="1" dirty="0" smtClean="0">
                <a:solidFill>
                  <a:srgbClr val="FF0000"/>
                </a:solidFill>
              </a:rPr>
              <a:t>t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is less than target radius </a:t>
            </a:r>
            <a:r>
              <a:rPr lang="en-US" sz="1600" i="1" dirty="0" smtClean="0">
                <a:solidFill>
                  <a:srgbClr val="FF0000"/>
                </a:solidFill>
              </a:rPr>
              <a:t>r </a:t>
            </a:r>
            <a:r>
              <a:rPr lang="en-US" sz="1600" dirty="0" smtClean="0">
                <a:solidFill>
                  <a:srgbClr val="FF0000"/>
                </a:solidFill>
              </a:rPr>
              <a:t>divided </a:t>
            </a:r>
            <a:r>
              <a:rPr lang="en-US" sz="1600" dirty="0">
                <a:solidFill>
                  <a:srgbClr val="FF0000"/>
                </a:solidFill>
              </a:rPr>
              <a:t>by speed of sound </a:t>
            </a:r>
            <a:r>
              <a:rPr lang="en-US" sz="1600" i="1" dirty="0" err="1" smtClean="0">
                <a:solidFill>
                  <a:srgbClr val="FF0000"/>
                </a:solidFill>
              </a:rPr>
              <a:t>v</a:t>
            </a:r>
            <a:r>
              <a:rPr lang="en-US" sz="1600" baseline="-25000" dirty="0" err="1" smtClean="0">
                <a:solidFill>
                  <a:srgbClr val="FF0000"/>
                </a:solidFill>
              </a:rPr>
              <a:t>sound</a:t>
            </a:r>
            <a:r>
              <a:rPr lang="en-US" sz="1600" dirty="0" smtClean="0">
                <a:solidFill>
                  <a:srgbClr val="FF0000"/>
                </a:solidFill>
              </a:rPr>
              <a:t>, </a:t>
            </a:r>
            <a:r>
              <a:rPr lang="en-US" sz="1600" dirty="0">
                <a:solidFill>
                  <a:srgbClr val="FF0000"/>
                </a:solidFill>
              </a:rPr>
              <a:t>beam-induced pressure </a:t>
            </a:r>
            <a:r>
              <a:rPr lang="en-US" sz="1600" dirty="0" smtClean="0">
                <a:solidFill>
                  <a:srgbClr val="FF0000"/>
                </a:solidFill>
              </a:rPr>
              <a:t>waves (</a:t>
            </a:r>
            <a:r>
              <a:rPr lang="en-US" sz="1600" dirty="0">
                <a:solidFill>
                  <a:srgbClr val="FF0000"/>
                </a:solidFill>
              </a:rPr>
              <a:t>thermal shock) 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are a major issue</a:t>
            </a:r>
            <a:r>
              <a:rPr lang="en-US" sz="1600" dirty="0" smtClean="0">
                <a:solidFill>
                  <a:srgbClr val="FF0000"/>
                </a:solidFill>
              </a:rPr>
              <a:t>.</a:t>
            </a:r>
            <a:endParaRPr lang="en-US" sz="1600" dirty="0">
              <a:solidFill>
                <a:srgbClr val="FF0000"/>
              </a:solidFill>
            </a:endParaRPr>
          </a:p>
          <a:p>
            <a:endParaRPr lang="en-US" sz="1600" dirty="0"/>
          </a:p>
          <a:p>
            <a:r>
              <a:rPr lang="en-US" sz="1600" dirty="0" smtClean="0"/>
              <a:t>Simple </a:t>
            </a:r>
            <a:r>
              <a:rPr lang="en-US" sz="1600" dirty="0"/>
              <a:t>model: if </a:t>
            </a:r>
            <a:r>
              <a:rPr lang="en-US" sz="1600" i="1" dirty="0" smtClean="0"/>
              <a:t>U</a:t>
            </a:r>
            <a:r>
              <a:rPr lang="en-US" sz="1600" dirty="0" smtClean="0"/>
              <a:t>  = </a:t>
            </a:r>
            <a:r>
              <a:rPr lang="en-US" sz="1600" dirty="0"/>
              <a:t>beam energy deposition in, say, Joules/g, </a:t>
            </a:r>
            <a:r>
              <a:rPr lang="en-US" sz="1600" dirty="0" smtClean="0"/>
              <a:t>then the </a:t>
            </a:r>
            <a:r>
              <a:rPr lang="en-US" sz="1600" dirty="0"/>
              <a:t>instantaneous temperature rise </a:t>
            </a:r>
            <a:r>
              <a:rPr lang="en-US" sz="1600" i="1" dirty="0" smtClean="0">
                <a:sym typeface="Symbol" panose="05050102010706020507" pitchFamily="18" charset="2"/>
              </a:rPr>
              <a:t>∆</a:t>
            </a:r>
            <a:r>
              <a:rPr lang="en-US" sz="1600" i="1" dirty="0" smtClean="0"/>
              <a:t>T</a:t>
            </a:r>
            <a:r>
              <a:rPr lang="en-US" sz="1600" dirty="0" smtClean="0"/>
              <a:t> </a:t>
            </a:r>
            <a:r>
              <a:rPr lang="en-US" sz="1600" dirty="0"/>
              <a:t>is given </a:t>
            </a:r>
            <a:r>
              <a:rPr lang="en-US" sz="1600" dirty="0" smtClean="0"/>
              <a:t>by </a:t>
            </a:r>
            <a:r>
              <a:rPr lang="en-US" sz="1600" i="1" dirty="0" smtClean="0">
                <a:sym typeface="Symbol" panose="05050102010706020507" pitchFamily="18" charset="2"/>
              </a:rPr>
              <a:t>∆</a:t>
            </a:r>
            <a:r>
              <a:rPr lang="en-US" sz="1600" i="1" dirty="0" smtClean="0"/>
              <a:t>T</a:t>
            </a:r>
            <a:r>
              <a:rPr lang="en-US" sz="1600" dirty="0" smtClean="0"/>
              <a:t> </a:t>
            </a:r>
            <a:r>
              <a:rPr lang="en-US" sz="1600" dirty="0"/>
              <a:t>= </a:t>
            </a:r>
            <a:r>
              <a:rPr lang="en-US" sz="1600" i="1" dirty="0" smtClean="0"/>
              <a:t>U </a:t>
            </a:r>
            <a:r>
              <a:rPr lang="en-US" sz="1600" dirty="0" smtClean="0"/>
              <a:t>/</a:t>
            </a:r>
            <a:r>
              <a:rPr lang="en-US" sz="1600" i="1" dirty="0" smtClean="0"/>
              <a:t>C</a:t>
            </a:r>
            <a:r>
              <a:rPr lang="en-US" sz="1600" dirty="0" smtClean="0"/>
              <a:t>, where </a:t>
            </a:r>
            <a:r>
              <a:rPr lang="en-US" sz="1600" i="1" dirty="0" smtClean="0"/>
              <a:t>C</a:t>
            </a:r>
            <a:r>
              <a:rPr lang="en-US" sz="1600" dirty="0" smtClean="0"/>
              <a:t> </a:t>
            </a:r>
            <a:r>
              <a:rPr lang="en-US" sz="1600" dirty="0"/>
              <a:t>= </a:t>
            </a:r>
            <a:r>
              <a:rPr lang="en-US" sz="1600" dirty="0" smtClean="0"/>
              <a:t>heat</a:t>
            </a:r>
            <a:r>
              <a:rPr lang="en-US" sz="1600" dirty="0"/>
              <a:t>\ </a:t>
            </a:r>
            <a:r>
              <a:rPr lang="en-US" sz="1600" dirty="0" smtClean="0"/>
              <a:t>capacity in </a:t>
            </a:r>
            <a:r>
              <a:rPr lang="en-US" sz="1600" dirty="0"/>
              <a:t>Joules/g/K</a:t>
            </a:r>
            <a:r>
              <a:rPr lang="en-US" sz="1600" dirty="0" smtClean="0"/>
              <a:t>.</a:t>
            </a:r>
            <a:endParaRPr lang="en-US" sz="1600" dirty="0"/>
          </a:p>
          <a:p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 smtClean="0">
                <a:solidFill>
                  <a:srgbClr val="FF0000"/>
                </a:solidFill>
              </a:rPr>
              <a:t>The </a:t>
            </a:r>
            <a:r>
              <a:rPr lang="en-US" sz="1600" dirty="0">
                <a:solidFill>
                  <a:srgbClr val="FF0000"/>
                </a:solidFill>
              </a:rPr>
              <a:t>temperature rise leads to a strain </a:t>
            </a:r>
            <a:r>
              <a:rPr lang="en-US" sz="1600" dirty="0" smtClean="0">
                <a:solidFill>
                  <a:srgbClr val="FF0000"/>
                </a:solidFill>
                <a:sym typeface="Symbol" panose="05050102010706020507" pitchFamily="18" charset="2"/>
              </a:rPr>
              <a:t></a:t>
            </a:r>
            <a:r>
              <a:rPr lang="en-US" sz="1600" i="1" dirty="0" smtClean="0">
                <a:solidFill>
                  <a:srgbClr val="FF0000"/>
                </a:solidFill>
              </a:rPr>
              <a:t>r</a:t>
            </a:r>
            <a:r>
              <a:rPr lang="en-US" sz="1600" dirty="0" smtClean="0">
                <a:solidFill>
                  <a:srgbClr val="FF0000"/>
                </a:solidFill>
              </a:rPr>
              <a:t>/</a:t>
            </a:r>
            <a:r>
              <a:rPr lang="en-US" sz="1600" i="1" dirty="0" smtClean="0">
                <a:solidFill>
                  <a:srgbClr val="FF0000"/>
                </a:solidFill>
              </a:rPr>
              <a:t>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given </a:t>
            </a:r>
            <a:r>
              <a:rPr lang="en-US" sz="1600" dirty="0" smtClean="0">
                <a:solidFill>
                  <a:srgbClr val="FF0000"/>
                </a:solidFill>
              </a:rPr>
              <a:t>by         ∆</a:t>
            </a:r>
            <a:r>
              <a:rPr lang="en-US" sz="1600" i="1" dirty="0" smtClean="0">
                <a:solidFill>
                  <a:srgbClr val="FF0000"/>
                </a:solidFill>
              </a:rPr>
              <a:t>r</a:t>
            </a:r>
            <a:r>
              <a:rPr lang="en-US" sz="1600" dirty="0" smtClean="0">
                <a:solidFill>
                  <a:srgbClr val="FF0000"/>
                </a:solidFill>
              </a:rPr>
              <a:t>/r </a:t>
            </a:r>
            <a:r>
              <a:rPr lang="en-US" sz="1600" dirty="0">
                <a:solidFill>
                  <a:srgbClr val="FF0000"/>
                </a:solidFill>
              </a:rPr>
              <a:t>= </a:t>
            </a:r>
            <a:r>
              <a:rPr lang="el-GR" sz="1600" dirty="0" smtClean="0">
                <a:solidFill>
                  <a:srgbClr val="FF0000"/>
                </a:solidFill>
              </a:rPr>
              <a:t>α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i="1" dirty="0" smtClean="0">
                <a:solidFill>
                  <a:srgbClr val="FF0000"/>
                </a:solidFill>
              </a:rPr>
              <a:t>∆T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= </a:t>
            </a:r>
            <a:r>
              <a:rPr lang="el-GR" sz="1600" dirty="0" smtClean="0">
                <a:solidFill>
                  <a:srgbClr val="FF0000"/>
                </a:solidFill>
              </a:rPr>
              <a:t>α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i="1" dirty="0" smtClean="0">
                <a:solidFill>
                  <a:srgbClr val="FF0000"/>
                </a:solidFill>
              </a:rPr>
              <a:t>U</a:t>
            </a:r>
            <a:r>
              <a:rPr lang="en-US" sz="1600" dirty="0" smtClean="0">
                <a:solidFill>
                  <a:srgbClr val="FF0000"/>
                </a:solidFill>
              </a:rPr>
              <a:t>/</a:t>
            </a:r>
            <a:r>
              <a:rPr lang="en-US" sz="1600" i="1" dirty="0" smtClean="0">
                <a:solidFill>
                  <a:srgbClr val="FF0000"/>
                </a:solidFill>
              </a:rPr>
              <a:t>C</a:t>
            </a:r>
            <a:r>
              <a:rPr lang="en-US" sz="1600" dirty="0" smtClean="0">
                <a:solidFill>
                  <a:srgbClr val="FF0000"/>
                </a:solidFill>
              </a:rPr>
              <a:t>, 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where </a:t>
            </a:r>
            <a:r>
              <a:rPr lang="el-GR" sz="1600" dirty="0" smtClean="0">
                <a:solidFill>
                  <a:srgbClr val="FF0000"/>
                </a:solidFill>
              </a:rPr>
              <a:t>α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= </a:t>
            </a:r>
            <a:r>
              <a:rPr lang="en-US" sz="1600" dirty="0" smtClean="0">
                <a:solidFill>
                  <a:srgbClr val="FF0000"/>
                </a:solidFill>
              </a:rPr>
              <a:t>thermal expansion </a:t>
            </a:r>
            <a:r>
              <a:rPr lang="en-US" sz="1600" dirty="0">
                <a:solidFill>
                  <a:srgbClr val="FF0000"/>
                </a:solidFill>
              </a:rPr>
              <a:t>coefficient</a:t>
            </a:r>
            <a:r>
              <a:rPr lang="en-US" sz="1600" dirty="0" smtClean="0">
                <a:solidFill>
                  <a:srgbClr val="FF0000"/>
                </a:solidFill>
              </a:rPr>
              <a:t>.</a:t>
            </a:r>
            <a:endParaRPr lang="en-US" sz="1600" dirty="0">
              <a:solidFill>
                <a:srgbClr val="FF0000"/>
              </a:solidFill>
            </a:endParaRPr>
          </a:p>
          <a:p>
            <a:endParaRPr lang="en-US" sz="1600" dirty="0"/>
          </a:p>
          <a:p>
            <a:r>
              <a:rPr lang="en-US" sz="1600" dirty="0" smtClean="0"/>
              <a:t>The </a:t>
            </a:r>
            <a:r>
              <a:rPr lang="en-US" sz="1600" dirty="0"/>
              <a:t>strain leads to a stress </a:t>
            </a:r>
            <a:r>
              <a:rPr lang="en-US" sz="1600" i="1" dirty="0" smtClean="0"/>
              <a:t>P</a:t>
            </a:r>
            <a:r>
              <a:rPr lang="en-US" sz="1600" dirty="0" smtClean="0"/>
              <a:t>  (= </a:t>
            </a:r>
            <a:r>
              <a:rPr lang="en-US" sz="1600" dirty="0"/>
              <a:t>force/area) given </a:t>
            </a:r>
            <a:r>
              <a:rPr lang="en-US" sz="1600" dirty="0" smtClean="0"/>
              <a:t>by       </a:t>
            </a:r>
            <a:r>
              <a:rPr lang="en-US" sz="1600" i="1" dirty="0" smtClean="0"/>
              <a:t>P</a:t>
            </a:r>
            <a:r>
              <a:rPr lang="en-US" sz="1600" dirty="0" smtClean="0"/>
              <a:t> </a:t>
            </a:r>
            <a:r>
              <a:rPr lang="en-US" sz="1600" dirty="0"/>
              <a:t>= </a:t>
            </a:r>
            <a:r>
              <a:rPr lang="en-US" sz="1600" i="1" dirty="0"/>
              <a:t>E</a:t>
            </a:r>
            <a:r>
              <a:rPr lang="en-US" sz="1600" dirty="0"/>
              <a:t> </a:t>
            </a:r>
            <a:r>
              <a:rPr lang="en-US" sz="1600" i="1" dirty="0" smtClean="0"/>
              <a:t>∆</a:t>
            </a:r>
            <a:r>
              <a:rPr lang="en-US" sz="1600" dirty="0" smtClean="0"/>
              <a:t>r/r = </a:t>
            </a:r>
            <a:r>
              <a:rPr lang="en-US" sz="1600" i="1" dirty="0" smtClean="0"/>
              <a:t>E</a:t>
            </a:r>
            <a:r>
              <a:rPr lang="en-US" sz="1600" dirty="0" smtClean="0"/>
              <a:t> </a:t>
            </a:r>
            <a:r>
              <a:rPr lang="el-GR" sz="1600" dirty="0" smtClean="0"/>
              <a:t>α</a:t>
            </a:r>
            <a:r>
              <a:rPr lang="en-US" sz="1600" dirty="0" smtClean="0"/>
              <a:t> </a:t>
            </a:r>
            <a:r>
              <a:rPr lang="en-US" sz="1600" i="1" dirty="0" smtClean="0"/>
              <a:t>U</a:t>
            </a:r>
            <a:r>
              <a:rPr lang="en-US" sz="1600" dirty="0" smtClean="0"/>
              <a:t>/</a:t>
            </a:r>
            <a:r>
              <a:rPr lang="en-US" sz="1600" i="1" dirty="0" smtClean="0"/>
              <a:t>C</a:t>
            </a:r>
            <a:r>
              <a:rPr lang="en-US" sz="1600" dirty="0" smtClean="0"/>
              <a:t>, </a:t>
            </a:r>
          </a:p>
          <a:p>
            <a:r>
              <a:rPr lang="en-US" sz="1600" dirty="0" smtClean="0"/>
              <a:t>where </a:t>
            </a:r>
            <a:r>
              <a:rPr lang="en-US" sz="1600" i="1" dirty="0"/>
              <a:t>E</a:t>
            </a:r>
            <a:r>
              <a:rPr lang="en-US" sz="1600" dirty="0"/>
              <a:t> = </a:t>
            </a:r>
            <a:r>
              <a:rPr lang="en-US" sz="1600" dirty="0" smtClean="0"/>
              <a:t>modulus of </a:t>
            </a:r>
            <a:r>
              <a:rPr lang="en-US" sz="1600" dirty="0"/>
              <a:t>elasticity</a:t>
            </a:r>
            <a:r>
              <a:rPr lang="en-US" sz="1600" dirty="0" smtClean="0"/>
              <a:t>.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 smtClean="0">
                <a:solidFill>
                  <a:srgbClr val="FF0000"/>
                </a:solidFill>
              </a:rPr>
              <a:t>In </a:t>
            </a:r>
            <a:r>
              <a:rPr lang="en-US" sz="1600" dirty="0">
                <a:solidFill>
                  <a:srgbClr val="FF0000"/>
                </a:solidFill>
              </a:rPr>
              <a:t>many metals, the tensile strength obeys </a:t>
            </a:r>
            <a:r>
              <a:rPr lang="en-US" sz="1600" i="1" dirty="0" smtClean="0">
                <a:solidFill>
                  <a:srgbClr val="FF0000"/>
                </a:solidFill>
              </a:rPr>
              <a:t>P</a:t>
            </a:r>
            <a:r>
              <a:rPr lang="en-US" sz="1600" dirty="0" smtClean="0">
                <a:solidFill>
                  <a:srgbClr val="FF0000"/>
                </a:solidFill>
              </a:rPr>
              <a:t> ≈ </a:t>
            </a:r>
            <a:r>
              <a:rPr lang="en-US" sz="1600" dirty="0">
                <a:solidFill>
                  <a:srgbClr val="FF0000"/>
                </a:solidFill>
              </a:rPr>
              <a:t>0.002 </a:t>
            </a:r>
            <a:r>
              <a:rPr lang="en-US" sz="1600" i="1" dirty="0" smtClean="0">
                <a:solidFill>
                  <a:srgbClr val="FF0000"/>
                </a:solidFill>
              </a:rPr>
              <a:t>E</a:t>
            </a:r>
            <a:r>
              <a:rPr lang="en-US" sz="1600" dirty="0" smtClean="0">
                <a:solidFill>
                  <a:srgbClr val="FF0000"/>
                </a:solidFill>
              </a:rPr>
              <a:t>,  </a:t>
            </a:r>
            <a:r>
              <a:rPr lang="el-GR" sz="1600" dirty="0" smtClean="0">
                <a:solidFill>
                  <a:srgbClr val="FF0000"/>
                </a:solidFill>
              </a:rPr>
              <a:t>α</a:t>
            </a:r>
            <a:r>
              <a:rPr lang="en-US" sz="1600" dirty="0" smtClean="0">
                <a:solidFill>
                  <a:srgbClr val="FF0000"/>
                </a:solidFill>
              </a:rPr>
              <a:t> ≈ 10</a:t>
            </a:r>
            <a:r>
              <a:rPr lang="en-US" sz="1600" baseline="30000" dirty="0" smtClean="0">
                <a:solidFill>
                  <a:srgbClr val="FF0000"/>
                </a:solidFill>
              </a:rPr>
              <a:t>-5</a:t>
            </a:r>
            <a:r>
              <a:rPr lang="en-US" sz="1600" dirty="0" smtClean="0">
                <a:solidFill>
                  <a:srgbClr val="FF0000"/>
                </a:solidFill>
              </a:rPr>
              <a:t>, </a:t>
            </a:r>
            <a:r>
              <a:rPr lang="en-US" sz="1600" dirty="0">
                <a:solidFill>
                  <a:srgbClr val="FF0000"/>
                </a:solidFill>
              </a:rPr>
              <a:t>and </a:t>
            </a:r>
            <a:r>
              <a:rPr lang="en-US" sz="1600" i="1" dirty="0" smtClean="0">
                <a:solidFill>
                  <a:srgbClr val="FF0000"/>
                </a:solidFill>
              </a:rPr>
              <a:t>C </a:t>
            </a:r>
            <a:r>
              <a:rPr lang="en-US" sz="1600" dirty="0" smtClean="0">
                <a:solidFill>
                  <a:srgbClr val="FF0000"/>
                </a:solidFill>
              </a:rPr>
              <a:t>≈ 0.3 </a:t>
            </a:r>
            <a:r>
              <a:rPr lang="en-US" sz="1600" dirty="0">
                <a:solidFill>
                  <a:srgbClr val="FF0000"/>
                </a:solidFill>
              </a:rPr>
              <a:t>J/g/K, </a:t>
            </a:r>
            <a:endParaRPr lang="en-US" sz="1600" dirty="0" smtClean="0">
              <a:solidFill>
                <a:srgbClr val="FF0000"/>
              </a:solidFill>
            </a:endParaRPr>
          </a:p>
          <a:p>
            <a:r>
              <a:rPr lang="en-US" sz="1600" dirty="0">
                <a:solidFill>
                  <a:srgbClr val="FF0000"/>
                </a:solidFill>
              </a:rPr>
              <a:t>i</a:t>
            </a:r>
            <a:r>
              <a:rPr lang="en-US" sz="1600" dirty="0" smtClean="0">
                <a:solidFill>
                  <a:srgbClr val="FF0000"/>
                </a:solidFill>
              </a:rPr>
              <a:t>n which case </a:t>
            </a:r>
            <a:r>
              <a:rPr lang="en-US" sz="1600" i="1" dirty="0" err="1" smtClean="0">
                <a:solidFill>
                  <a:srgbClr val="FF0000"/>
                </a:solidFill>
              </a:rPr>
              <a:t>U</a:t>
            </a:r>
            <a:r>
              <a:rPr lang="en-US" sz="1600" baseline="-25000" dirty="0" err="1" smtClean="0">
                <a:solidFill>
                  <a:srgbClr val="FF0000"/>
                </a:solidFill>
              </a:rPr>
              <a:t>max</a:t>
            </a:r>
            <a:r>
              <a:rPr lang="en-US" sz="1600" baseline="-250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≈ </a:t>
            </a:r>
            <a:r>
              <a:rPr lang="en-US" sz="1600" i="1" dirty="0" smtClean="0">
                <a:solidFill>
                  <a:srgbClr val="FF0000"/>
                </a:solidFill>
              </a:rPr>
              <a:t>P </a:t>
            </a:r>
            <a:r>
              <a:rPr lang="en-US" sz="1600" i="1" dirty="0">
                <a:solidFill>
                  <a:srgbClr val="FF0000"/>
                </a:solidFill>
              </a:rPr>
              <a:t>C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/ </a:t>
            </a:r>
            <a:r>
              <a:rPr lang="en-US" sz="1600" i="1" dirty="0" smtClean="0">
                <a:solidFill>
                  <a:srgbClr val="FF0000"/>
                </a:solidFill>
              </a:rPr>
              <a:t>E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l-GR" sz="1600" dirty="0" smtClean="0">
                <a:solidFill>
                  <a:srgbClr val="FF0000"/>
                </a:solidFill>
              </a:rPr>
              <a:t>α</a:t>
            </a:r>
            <a:r>
              <a:rPr lang="en-US" sz="1600" dirty="0" smtClean="0">
                <a:solidFill>
                  <a:srgbClr val="FF0000"/>
                </a:solidFill>
              </a:rPr>
              <a:t> ≈ 0.002 ∙ </a:t>
            </a:r>
            <a:r>
              <a:rPr lang="en-US" sz="1600" dirty="0">
                <a:solidFill>
                  <a:srgbClr val="FF0000"/>
                </a:solidFill>
              </a:rPr>
              <a:t>0.3 </a:t>
            </a:r>
            <a:r>
              <a:rPr lang="en-US" sz="1600" dirty="0" smtClean="0">
                <a:solidFill>
                  <a:srgbClr val="FF0000"/>
                </a:solidFill>
              </a:rPr>
              <a:t>/ 10</a:t>
            </a:r>
            <a:r>
              <a:rPr lang="en-US" sz="1600" baseline="30000" dirty="0" smtClean="0">
                <a:solidFill>
                  <a:srgbClr val="FF0000"/>
                </a:solidFill>
              </a:rPr>
              <a:t>-5</a:t>
            </a:r>
            <a:r>
              <a:rPr lang="en-US" sz="1600" dirty="0" smtClean="0">
                <a:solidFill>
                  <a:srgbClr val="FF0000"/>
                </a:solidFill>
              </a:rPr>
              <a:t> ≈ 60 J/g.</a:t>
            </a:r>
          </a:p>
          <a:p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 smtClean="0"/>
              <a:t>Graphite @ 1400</a:t>
            </a:r>
            <a:r>
              <a:rPr lang="en-US" sz="1600" dirty="0" smtClean="0">
                <a:sym typeface="Symbol" panose="05050102010706020507" pitchFamily="18" charset="2"/>
              </a:rPr>
              <a:t></a:t>
            </a:r>
            <a:r>
              <a:rPr lang="en-US" sz="1600" dirty="0" smtClean="0"/>
              <a:t> C: </a:t>
            </a:r>
            <a:r>
              <a:rPr lang="en-US" sz="1600" i="1" dirty="0" smtClean="0"/>
              <a:t>P</a:t>
            </a:r>
            <a:r>
              <a:rPr lang="en-US" sz="1600" dirty="0" smtClean="0"/>
              <a:t> = 42.4 </a:t>
            </a:r>
            <a:r>
              <a:rPr lang="en-US" sz="1600" dirty="0" err="1" smtClean="0"/>
              <a:t>Mpa</a:t>
            </a:r>
            <a:r>
              <a:rPr lang="en-US" sz="1600" dirty="0" smtClean="0"/>
              <a:t>, </a:t>
            </a:r>
            <a:r>
              <a:rPr lang="en-US" sz="1600" i="1" dirty="0" smtClean="0"/>
              <a:t>E</a:t>
            </a:r>
            <a:r>
              <a:rPr lang="en-US" sz="1600" dirty="0" smtClean="0"/>
              <a:t> = 7.2 </a:t>
            </a:r>
            <a:r>
              <a:rPr lang="en-US" sz="1600" dirty="0" err="1" smtClean="0"/>
              <a:t>Gpa</a:t>
            </a:r>
            <a:r>
              <a:rPr lang="en-US" sz="1600" dirty="0" smtClean="0"/>
              <a:t>,  </a:t>
            </a:r>
            <a:r>
              <a:rPr lang="el-GR" sz="1600" dirty="0" smtClean="0"/>
              <a:t>α</a:t>
            </a:r>
            <a:r>
              <a:rPr lang="en-US" sz="1600" dirty="0" smtClean="0"/>
              <a:t> = 4.8 </a:t>
            </a:r>
            <a:r>
              <a:rPr lang="en-US" sz="1600" dirty="0" smtClean="0">
                <a:sym typeface="Symbol" panose="05050102010706020507" pitchFamily="18" charset="2"/>
              </a:rPr>
              <a:t> 10</a:t>
            </a:r>
            <a:r>
              <a:rPr lang="en-US" sz="1600" baseline="30000" dirty="0" smtClean="0">
                <a:sym typeface="Symbol" panose="05050102010706020507" pitchFamily="18" charset="2"/>
              </a:rPr>
              <a:t>-5</a:t>
            </a:r>
            <a:r>
              <a:rPr lang="en-US" sz="1600" dirty="0" smtClean="0">
                <a:sym typeface="Symbol" panose="05050102010706020507" pitchFamily="18" charset="2"/>
              </a:rPr>
              <a:t>, </a:t>
            </a:r>
            <a:r>
              <a:rPr lang="en-US" sz="1600" i="1" dirty="0" smtClean="0">
                <a:sym typeface="Symbol" panose="05050102010706020507" pitchFamily="18" charset="2"/>
              </a:rPr>
              <a:t>C</a:t>
            </a:r>
            <a:r>
              <a:rPr lang="en-US" sz="1600" dirty="0" smtClean="0">
                <a:sym typeface="Symbol" panose="05050102010706020507" pitchFamily="18" charset="2"/>
              </a:rPr>
              <a:t> = 1.4 J/g, </a:t>
            </a:r>
            <a:r>
              <a:rPr lang="en-US" sz="1600" i="1" dirty="0" err="1"/>
              <a:t>U</a:t>
            </a:r>
            <a:r>
              <a:rPr lang="en-US" sz="1600" baseline="-25000" dirty="0" err="1"/>
              <a:t>max</a:t>
            </a:r>
            <a:r>
              <a:rPr lang="en-US" sz="1600" baseline="-25000" dirty="0"/>
              <a:t> </a:t>
            </a:r>
            <a:r>
              <a:rPr lang="en-US" sz="1600" dirty="0"/>
              <a:t>≈ </a:t>
            </a:r>
            <a:r>
              <a:rPr lang="en-US" sz="1600" dirty="0" smtClean="0"/>
              <a:t>1700 J/g.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                                          (</a:t>
            </a:r>
            <a:r>
              <a:rPr lang="el-GR" sz="1600" dirty="0" smtClean="0"/>
              <a:t>α</a:t>
            </a:r>
            <a:r>
              <a:rPr lang="en-US" sz="1600" dirty="0" smtClean="0"/>
              <a:t> ≈ 1 </a:t>
            </a:r>
            <a:r>
              <a:rPr lang="en-US" sz="1600" dirty="0" smtClean="0">
                <a:sym typeface="Symbol" panose="05050102010706020507" pitchFamily="18" charset="2"/>
              </a:rPr>
              <a:t> 10</a:t>
            </a:r>
            <a:r>
              <a:rPr lang="en-US" sz="1600" baseline="30000" dirty="0" smtClean="0">
                <a:sym typeface="Symbol" panose="05050102010706020507" pitchFamily="18" charset="2"/>
              </a:rPr>
              <a:t>-5</a:t>
            </a:r>
            <a:r>
              <a:rPr lang="en-US" sz="1600" dirty="0" smtClean="0">
                <a:sym typeface="Symbol" panose="05050102010706020507" pitchFamily="18" charset="2"/>
              </a:rPr>
              <a:t> for carbon-carbon composite)</a:t>
            </a:r>
            <a:endParaRPr lang="en-US" sz="1600" dirty="0" smtClean="0"/>
          </a:p>
          <a:p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 smtClean="0">
                <a:solidFill>
                  <a:srgbClr val="FF0000"/>
                </a:solidFill>
              </a:rPr>
              <a:t>[A nickel target at FNAL has operated with </a:t>
            </a:r>
            <a:r>
              <a:rPr lang="en-US" sz="1600" i="1" dirty="0" err="1">
                <a:solidFill>
                  <a:srgbClr val="FF0000"/>
                </a:solidFill>
              </a:rPr>
              <a:t>U</a:t>
            </a:r>
            <a:r>
              <a:rPr lang="en-US" sz="1600" baseline="-25000" dirty="0" err="1">
                <a:solidFill>
                  <a:srgbClr val="FF0000"/>
                </a:solidFill>
              </a:rPr>
              <a:t>max</a:t>
            </a:r>
            <a:r>
              <a:rPr lang="en-US" sz="1600" baseline="-250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≈ </a:t>
            </a:r>
            <a:r>
              <a:rPr lang="en-US" sz="1600" dirty="0" smtClean="0">
                <a:solidFill>
                  <a:srgbClr val="FF0000"/>
                </a:solidFill>
              </a:rPr>
              <a:t>1500 J/g.]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47664" y="5991903"/>
            <a:ext cx="6228692" cy="92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These arguments are from </a:t>
            </a:r>
            <a:r>
              <a:rPr lang="en-US" sz="1600" i="1" dirty="0" smtClean="0"/>
              <a:t>A </a:t>
            </a:r>
            <a:r>
              <a:rPr lang="en-US" sz="1600" i="1" dirty="0"/>
              <a:t>Short Course on </a:t>
            </a:r>
            <a:r>
              <a:rPr lang="en-US" sz="1600" i="1" dirty="0" err="1" smtClean="0"/>
              <a:t>Targetry</a:t>
            </a:r>
            <a:r>
              <a:rPr lang="en-US" sz="1600" dirty="0" smtClean="0"/>
              <a:t>, KTM,</a:t>
            </a:r>
          </a:p>
          <a:p>
            <a:r>
              <a:rPr lang="en-US" sz="1600" dirty="0" smtClean="0"/>
              <a:t>NuFact03 </a:t>
            </a:r>
            <a:r>
              <a:rPr lang="en-US" sz="1600" dirty="0"/>
              <a:t>Summer Institute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38309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116632"/>
            <a:ext cx="9144000" cy="533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How </a:t>
            </a:r>
            <a:r>
              <a:rPr lang="en-US" sz="2000" dirty="0"/>
              <a:t>Much Beam Power Can a Solid Target Stand</a:t>
            </a:r>
            <a:r>
              <a:rPr lang="en-US" sz="2000" dirty="0" smtClean="0"/>
              <a:t>?</a:t>
            </a:r>
            <a:endParaRPr lang="en-US" sz="2000" dirty="0"/>
          </a:p>
          <a:p>
            <a:r>
              <a:rPr lang="en-US" sz="1600" dirty="0" smtClean="0">
                <a:solidFill>
                  <a:srgbClr val="FF0000"/>
                </a:solidFill>
              </a:rPr>
              <a:t>What </a:t>
            </a:r>
            <a:r>
              <a:rPr lang="en-US" sz="1600" dirty="0">
                <a:solidFill>
                  <a:srgbClr val="FF0000"/>
                </a:solidFill>
              </a:rPr>
              <a:t>is </a:t>
            </a:r>
            <a:r>
              <a:rPr lang="en-US" sz="1600" dirty="0" smtClean="0">
                <a:solidFill>
                  <a:srgbClr val="FF0000"/>
                </a:solidFill>
              </a:rPr>
              <a:t>the maximum </a:t>
            </a:r>
            <a:r>
              <a:rPr lang="en-US" sz="1600" dirty="0">
                <a:solidFill>
                  <a:srgbClr val="FF0000"/>
                </a:solidFill>
              </a:rPr>
              <a:t>beam power this material can withstand without cracking, for</a:t>
            </a:r>
          </a:p>
          <a:p>
            <a:r>
              <a:rPr lang="en-US" sz="1600" dirty="0">
                <a:solidFill>
                  <a:srgbClr val="FF0000"/>
                </a:solidFill>
              </a:rPr>
              <a:t>a </a:t>
            </a:r>
            <a:r>
              <a:rPr lang="en-US" sz="1600" dirty="0" smtClean="0">
                <a:solidFill>
                  <a:srgbClr val="FF0000"/>
                </a:solidFill>
              </a:rPr>
              <a:t>6.75</a:t>
            </a:r>
            <a:r>
              <a:rPr lang="en-US" sz="1600" dirty="0" smtClean="0">
                <a:solidFill>
                  <a:srgbClr val="FF0000"/>
                </a:solidFill>
              </a:rPr>
              <a:t>-GeV </a:t>
            </a:r>
            <a:r>
              <a:rPr lang="en-US" sz="1600" dirty="0">
                <a:solidFill>
                  <a:srgbClr val="FF0000"/>
                </a:solidFill>
              </a:rPr>
              <a:t>beam at </a:t>
            </a:r>
            <a:r>
              <a:rPr lang="en-US" sz="1600" dirty="0" smtClean="0">
                <a:solidFill>
                  <a:srgbClr val="FF0000"/>
                </a:solidFill>
              </a:rPr>
              <a:t>15 </a:t>
            </a:r>
            <a:r>
              <a:rPr lang="en-US" sz="1600" dirty="0">
                <a:solidFill>
                  <a:srgbClr val="FF0000"/>
                </a:solidFill>
              </a:rPr>
              <a:t>Hz with area 0.1 </a:t>
            </a:r>
            <a:r>
              <a:rPr lang="en-US" sz="1600" dirty="0" smtClean="0">
                <a:solidFill>
                  <a:srgbClr val="FF0000"/>
                </a:solidFill>
              </a:rPr>
              <a:t>cm</a:t>
            </a:r>
            <a:r>
              <a:rPr lang="en-US" sz="1600" baseline="30000" dirty="0" smtClean="0">
                <a:solidFill>
                  <a:srgbClr val="FF0000"/>
                </a:solidFill>
              </a:rPr>
              <a:t>2</a:t>
            </a:r>
            <a:r>
              <a:rPr lang="en-US" sz="1600" dirty="0" smtClean="0">
                <a:solidFill>
                  <a:srgbClr val="FF0000"/>
                </a:solidFill>
              </a:rPr>
              <a:t>?</a:t>
            </a:r>
            <a:endParaRPr lang="en-US" sz="1600" dirty="0">
              <a:solidFill>
                <a:srgbClr val="FF0000"/>
              </a:solidFill>
            </a:endParaRPr>
          </a:p>
          <a:p>
            <a:endParaRPr lang="en-US" sz="1600" dirty="0"/>
          </a:p>
          <a:p>
            <a:r>
              <a:rPr lang="en-US" sz="1600" dirty="0" err="1" smtClean="0"/>
              <a:t>Ans</a:t>
            </a:r>
            <a:r>
              <a:rPr lang="en-US" sz="1600" dirty="0"/>
              <a:t>:  </a:t>
            </a:r>
            <a:r>
              <a:rPr lang="en-US" sz="1600" dirty="0" smtClean="0"/>
              <a:t>MARS15 indicates that </a:t>
            </a:r>
            <a:r>
              <a:rPr lang="en-US" sz="1600" dirty="0" smtClean="0"/>
              <a:t>the peak energy deposition in a</a:t>
            </a:r>
          </a:p>
          <a:p>
            <a:r>
              <a:rPr lang="en-US" sz="1600" dirty="0" smtClean="0"/>
              <a:t>“pencil” target is essentially just that of </a:t>
            </a:r>
            <a:r>
              <a:rPr lang="en-US" sz="1600" dirty="0" err="1" smtClean="0"/>
              <a:t>dE</a:t>
            </a:r>
            <a:r>
              <a:rPr lang="en-US" sz="1600" dirty="0" smtClean="0"/>
              <a:t>/dx, </a:t>
            </a:r>
          </a:p>
          <a:p>
            <a:r>
              <a:rPr lang="en-US" sz="1600" dirty="0" smtClean="0">
                <a:sym typeface="Symbol" panose="05050102010706020507" pitchFamily="18" charset="2"/>
              </a:rPr>
              <a:t> 1.5</a:t>
            </a:r>
            <a:r>
              <a:rPr lang="en-US" sz="1600" dirty="0" smtClean="0"/>
              <a:t> </a:t>
            </a:r>
            <a:r>
              <a:rPr lang="en-US" sz="1600" dirty="0" smtClean="0"/>
              <a:t>MeV/(g/cm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) for graphite.  </a:t>
            </a:r>
            <a:endParaRPr lang="en-US" sz="1600" dirty="0"/>
          </a:p>
          <a:p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>
                <a:solidFill>
                  <a:srgbClr val="FF0000"/>
                </a:solidFill>
              </a:rPr>
              <a:t>Now, </a:t>
            </a:r>
            <a:r>
              <a:rPr lang="en-US" sz="1600" dirty="0">
                <a:solidFill>
                  <a:srgbClr val="FF0000"/>
                </a:solidFill>
              </a:rPr>
              <a:t>1</a:t>
            </a:r>
            <a:r>
              <a:rPr lang="en-US" sz="1600" dirty="0" smtClean="0">
                <a:solidFill>
                  <a:srgbClr val="FF0000"/>
                </a:solidFill>
              </a:rPr>
              <a:t>.5 </a:t>
            </a:r>
            <a:r>
              <a:rPr lang="en-US" sz="1600" dirty="0">
                <a:solidFill>
                  <a:srgbClr val="FF0000"/>
                </a:solidFill>
              </a:rPr>
              <a:t>MeV </a:t>
            </a:r>
            <a:r>
              <a:rPr lang="en-US" sz="1600" dirty="0" smtClean="0">
                <a:solidFill>
                  <a:srgbClr val="FF0000"/>
                </a:solidFill>
              </a:rPr>
              <a:t>= </a:t>
            </a:r>
            <a:r>
              <a:rPr lang="en-US" sz="1600" dirty="0" smtClean="0">
                <a:solidFill>
                  <a:srgbClr val="FF0000"/>
                </a:solidFill>
              </a:rPr>
              <a:t>2.4 </a:t>
            </a:r>
            <a:r>
              <a:rPr lang="en-US" sz="1600" dirty="0">
                <a:solidFill>
                  <a:srgbClr val="FF0000"/>
                </a:solidFill>
              </a:rPr>
              <a:t>∙</a:t>
            </a:r>
            <a:r>
              <a:rPr lang="en-US" sz="1600" dirty="0" smtClean="0">
                <a:solidFill>
                  <a:srgbClr val="FF0000"/>
                </a:solidFill>
              </a:rPr>
              <a:t> 10</a:t>
            </a:r>
            <a:r>
              <a:rPr lang="en-US" sz="1600" i="1" baseline="30000" dirty="0" smtClean="0">
                <a:solidFill>
                  <a:srgbClr val="FF0000"/>
                </a:solidFill>
              </a:rPr>
              <a:t>-</a:t>
            </a:r>
            <a:r>
              <a:rPr lang="en-US" sz="1600" baseline="30000" dirty="0" smtClean="0">
                <a:solidFill>
                  <a:srgbClr val="FF0000"/>
                </a:solidFill>
              </a:rPr>
              <a:t>13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J, so </a:t>
            </a:r>
            <a:r>
              <a:rPr lang="en-US" sz="1600" dirty="0" smtClean="0">
                <a:solidFill>
                  <a:srgbClr val="FF0000"/>
                </a:solidFill>
              </a:rPr>
              <a:t>1500 J/g requires </a:t>
            </a:r>
            <a:r>
              <a:rPr lang="en-US" sz="1600" dirty="0">
                <a:solidFill>
                  <a:srgbClr val="FF0000"/>
                </a:solidFill>
              </a:rPr>
              <a:t>a proton </a:t>
            </a:r>
            <a:r>
              <a:rPr lang="en-US" sz="1600" dirty="0" smtClean="0">
                <a:solidFill>
                  <a:srgbClr val="FF0000"/>
                </a:solidFill>
              </a:rPr>
              <a:t>beam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intensity of (1500 J/g</a:t>
            </a:r>
            <a:r>
              <a:rPr lang="en-US" sz="1600" dirty="0" smtClean="0">
                <a:solidFill>
                  <a:srgbClr val="FF0000"/>
                </a:solidFill>
              </a:rPr>
              <a:t>)/(2.4 </a:t>
            </a:r>
            <a:r>
              <a:rPr lang="en-US" sz="1600" dirty="0">
                <a:solidFill>
                  <a:srgbClr val="FF0000"/>
                </a:solidFill>
              </a:rPr>
              <a:t>∙ </a:t>
            </a:r>
            <a:r>
              <a:rPr lang="en-US" sz="1600" dirty="0" smtClean="0">
                <a:solidFill>
                  <a:srgbClr val="FF0000"/>
                </a:solidFill>
              </a:rPr>
              <a:t>10</a:t>
            </a:r>
            <a:r>
              <a:rPr lang="en-US" sz="1600" baseline="30000" dirty="0" smtClean="0">
                <a:solidFill>
                  <a:srgbClr val="FF0000"/>
                </a:solidFill>
              </a:rPr>
              <a:t>-13 </a:t>
            </a:r>
            <a:r>
              <a:rPr lang="en-US" sz="1600" dirty="0" smtClean="0">
                <a:solidFill>
                  <a:srgbClr val="FF0000"/>
                </a:solidFill>
              </a:rPr>
              <a:t>J</a:t>
            </a:r>
            <a:r>
              <a:rPr lang="en-US" sz="1600" dirty="0" smtClean="0">
                <a:solidFill>
                  <a:srgbClr val="FF0000"/>
                </a:solidFill>
                <a:sym typeface="Symbol" panose="05050102010706020507" pitchFamily="18" charset="2"/>
              </a:rPr>
              <a:t></a:t>
            </a:r>
            <a:r>
              <a:rPr lang="en-US" sz="1600" dirty="0" smtClean="0">
                <a:solidFill>
                  <a:srgbClr val="FF0000"/>
                </a:solidFill>
              </a:rPr>
              <a:t>cm</a:t>
            </a:r>
            <a:r>
              <a:rPr lang="en-US" sz="1600" baseline="30000" dirty="0" smtClean="0">
                <a:solidFill>
                  <a:srgbClr val="FF0000"/>
                </a:solidFill>
              </a:rPr>
              <a:t>2</a:t>
            </a:r>
            <a:r>
              <a:rPr lang="en-US" sz="1600" dirty="0" smtClean="0">
                <a:solidFill>
                  <a:srgbClr val="FF0000"/>
                </a:solidFill>
              </a:rPr>
              <a:t>/g) </a:t>
            </a:r>
            <a:r>
              <a:rPr lang="en-US" sz="1600" dirty="0">
                <a:solidFill>
                  <a:srgbClr val="FF0000"/>
                </a:solidFill>
              </a:rPr>
              <a:t>≈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6 </a:t>
            </a:r>
            <a:r>
              <a:rPr lang="en-US" sz="1600" dirty="0">
                <a:solidFill>
                  <a:srgbClr val="FF0000"/>
                </a:solidFill>
              </a:rPr>
              <a:t>∙ </a:t>
            </a:r>
            <a:r>
              <a:rPr lang="en-US" sz="1600" dirty="0" smtClean="0">
                <a:solidFill>
                  <a:srgbClr val="FF0000"/>
                </a:solidFill>
              </a:rPr>
              <a:t>10</a:t>
            </a:r>
            <a:r>
              <a:rPr lang="en-US" sz="1600" baseline="30000" dirty="0" smtClean="0">
                <a:solidFill>
                  <a:srgbClr val="FF0000"/>
                </a:solidFill>
              </a:rPr>
              <a:t>15</a:t>
            </a:r>
            <a:r>
              <a:rPr lang="en-US" sz="1600" dirty="0" smtClean="0">
                <a:solidFill>
                  <a:srgbClr val="FF0000"/>
                </a:solidFill>
              </a:rPr>
              <a:t>/cm</a:t>
            </a:r>
            <a:r>
              <a:rPr lang="en-US" sz="1600" i="1" baseline="30000" dirty="0" smtClean="0">
                <a:solidFill>
                  <a:srgbClr val="FF0000"/>
                </a:solidFill>
              </a:rPr>
              <a:t>2</a:t>
            </a:r>
            <a:r>
              <a:rPr lang="en-US" sz="1600" dirty="0" smtClean="0">
                <a:solidFill>
                  <a:srgbClr val="FF0000"/>
                </a:solidFill>
              </a:rPr>
              <a:t>.</a:t>
            </a:r>
            <a:endParaRPr lang="en-US" sz="1600" dirty="0">
              <a:solidFill>
                <a:srgbClr val="FF0000"/>
              </a:solidFill>
            </a:endParaRPr>
          </a:p>
          <a:p>
            <a:endParaRPr lang="en-US" sz="1600" dirty="0"/>
          </a:p>
          <a:p>
            <a:r>
              <a:rPr lang="en-US" sz="1600" dirty="0" smtClean="0">
                <a:sym typeface="Symbol" panose="05050102010706020507" pitchFamily="18" charset="2"/>
              </a:rPr>
              <a:t></a:t>
            </a:r>
            <a:r>
              <a:rPr lang="en-US" sz="1600" dirty="0" smtClean="0"/>
              <a:t> </a:t>
            </a:r>
            <a:r>
              <a:rPr lang="en-US" sz="1600" i="1" dirty="0" err="1" smtClean="0"/>
              <a:t>P</a:t>
            </a:r>
            <a:r>
              <a:rPr lang="en-US" sz="1600" baseline="-25000" dirty="0" err="1" smtClean="0"/>
              <a:t>max</a:t>
            </a:r>
            <a:r>
              <a:rPr lang="en-US" sz="1600" dirty="0" smtClean="0"/>
              <a:t> ≈ </a:t>
            </a:r>
            <a:r>
              <a:rPr lang="en-US" sz="1600" dirty="0" smtClean="0"/>
              <a:t>15 </a:t>
            </a:r>
            <a:r>
              <a:rPr lang="en-US" sz="1600" dirty="0" smtClean="0"/>
              <a:t>Hz ∙ </a:t>
            </a:r>
            <a:r>
              <a:rPr lang="en-US" sz="1600" dirty="0" smtClean="0"/>
              <a:t>6.75 </a:t>
            </a:r>
            <a:r>
              <a:rPr lang="en-US" sz="1600" dirty="0" smtClean="0">
                <a:sym typeface="Symbol" panose="05050102010706020507" pitchFamily="18" charset="2"/>
              </a:rPr>
              <a:t> 10</a:t>
            </a:r>
            <a:r>
              <a:rPr lang="en-US" sz="1600" baseline="30000" dirty="0" smtClean="0"/>
              <a:t>9</a:t>
            </a:r>
            <a:r>
              <a:rPr lang="en-US" sz="1600" dirty="0" smtClean="0"/>
              <a:t> </a:t>
            </a:r>
            <a:r>
              <a:rPr lang="en-US" sz="1600" dirty="0" smtClean="0"/>
              <a:t>eV ∙ </a:t>
            </a:r>
            <a:r>
              <a:rPr lang="en-US" sz="1600" dirty="0"/>
              <a:t>(1.6 ∙ </a:t>
            </a:r>
            <a:r>
              <a:rPr lang="en-US" sz="1600" dirty="0" smtClean="0"/>
              <a:t>10</a:t>
            </a:r>
            <a:r>
              <a:rPr lang="en-US" sz="1600" baseline="30000" dirty="0" smtClean="0"/>
              <a:t>-19</a:t>
            </a:r>
            <a:r>
              <a:rPr lang="en-US" sz="1600" dirty="0" smtClean="0"/>
              <a:t> J/eV) ∙ </a:t>
            </a:r>
            <a:r>
              <a:rPr lang="en-US" sz="1600" dirty="0" smtClean="0"/>
              <a:t>(6 </a:t>
            </a:r>
            <a:r>
              <a:rPr lang="en-US" sz="1600" dirty="0" smtClean="0">
                <a:sym typeface="Symbol" panose="05050102010706020507" pitchFamily="18" charset="2"/>
              </a:rPr>
              <a:t></a:t>
            </a:r>
            <a:r>
              <a:rPr lang="en-US" sz="1600" dirty="0" smtClean="0"/>
              <a:t> </a:t>
            </a:r>
            <a:r>
              <a:rPr lang="en-US" sz="1600" dirty="0" smtClean="0"/>
              <a:t>10</a:t>
            </a:r>
            <a:r>
              <a:rPr lang="en-US" sz="1600" baseline="30000" dirty="0" smtClean="0"/>
              <a:t>15</a:t>
            </a:r>
            <a:r>
              <a:rPr lang="en-US" sz="1600" dirty="0" smtClean="0"/>
              <a:t> /cm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) ∙ 0.1 cm</a:t>
            </a:r>
            <a:r>
              <a:rPr lang="en-US" sz="1600" baseline="30000" dirty="0" smtClean="0"/>
              <a:t>2 </a:t>
            </a:r>
            <a:r>
              <a:rPr lang="en-US" sz="1600" dirty="0" smtClean="0"/>
              <a:t>≈ </a:t>
            </a:r>
            <a:r>
              <a:rPr lang="en-US" sz="1600" dirty="0" smtClean="0"/>
              <a:t>1 </a:t>
            </a:r>
            <a:r>
              <a:rPr lang="en-US" sz="1600" dirty="0" smtClean="0"/>
              <a:t>∙ </a:t>
            </a:r>
            <a:r>
              <a:rPr lang="en-US" sz="1600" dirty="0" smtClean="0"/>
              <a:t>10</a:t>
            </a:r>
            <a:r>
              <a:rPr lang="en-US" sz="1600" baseline="30000" dirty="0" smtClean="0"/>
              <a:t>7 </a:t>
            </a:r>
            <a:r>
              <a:rPr lang="en-US" sz="1600" dirty="0" smtClean="0"/>
              <a:t>J/s = </a:t>
            </a:r>
            <a:r>
              <a:rPr lang="en-US" sz="1600" dirty="0" smtClean="0"/>
              <a:t>10</a:t>
            </a:r>
            <a:r>
              <a:rPr lang="en-US" sz="1600" dirty="0" smtClean="0"/>
              <a:t> </a:t>
            </a:r>
            <a:r>
              <a:rPr lang="en-US" sz="1600" dirty="0" smtClean="0"/>
              <a:t>MW.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 smtClean="0">
                <a:solidFill>
                  <a:srgbClr val="FF0000"/>
                </a:solidFill>
              </a:rPr>
              <a:t>If graphite cracks </a:t>
            </a:r>
            <a:r>
              <a:rPr lang="en-US" sz="1600" dirty="0">
                <a:solidFill>
                  <a:srgbClr val="FF0000"/>
                </a:solidFill>
              </a:rPr>
              <a:t>under singles pulses of </a:t>
            </a:r>
            <a:r>
              <a:rPr lang="en-US" sz="1600" dirty="0" smtClean="0">
                <a:solidFill>
                  <a:srgbClr val="FF0000"/>
                </a:solidFill>
              </a:rPr>
              <a:t>&gt; 1500 </a:t>
            </a:r>
            <a:r>
              <a:rPr lang="en-US" sz="1600" dirty="0">
                <a:solidFill>
                  <a:srgbClr val="FF0000"/>
                </a:solidFill>
              </a:rPr>
              <a:t>J/g, </a:t>
            </a:r>
            <a:r>
              <a:rPr lang="en-US" sz="1600" dirty="0" smtClean="0">
                <a:solidFill>
                  <a:srgbClr val="FF0000"/>
                </a:solidFill>
              </a:rPr>
              <a:t>then </a:t>
            </a:r>
            <a:r>
              <a:rPr lang="en-US" sz="1600" dirty="0">
                <a:solidFill>
                  <a:srgbClr val="FF0000"/>
                </a:solidFill>
              </a:rPr>
              <a:t>safe up to </a:t>
            </a:r>
            <a:r>
              <a:rPr lang="en-US" sz="1600" dirty="0" smtClean="0">
                <a:solidFill>
                  <a:srgbClr val="FF0000"/>
                </a:solidFill>
              </a:rPr>
              <a:t>10 </a:t>
            </a:r>
            <a:r>
              <a:rPr lang="en-US" sz="1600" dirty="0">
                <a:solidFill>
                  <a:srgbClr val="FF0000"/>
                </a:solidFill>
              </a:rPr>
              <a:t>MW beam </a:t>
            </a:r>
            <a:r>
              <a:rPr lang="en-US" sz="1600" dirty="0" smtClean="0">
                <a:solidFill>
                  <a:srgbClr val="FF0000"/>
                </a:solidFill>
              </a:rPr>
              <a:t>power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    @ 15 Hz.</a:t>
            </a:r>
            <a:endParaRPr lang="en-US" sz="1600" dirty="0" smtClean="0">
              <a:solidFill>
                <a:srgbClr val="FF0000"/>
              </a:solidFill>
            </a:endParaRPr>
          </a:p>
          <a:p>
            <a:endParaRPr lang="en-US" sz="1200" dirty="0">
              <a:solidFill>
                <a:srgbClr val="FF0000"/>
              </a:solidFill>
            </a:endParaRPr>
          </a:p>
          <a:p>
            <a:endParaRPr lang="en-US" sz="1600" dirty="0"/>
          </a:p>
          <a:p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172" y="800707"/>
            <a:ext cx="3001477" cy="2278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95302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27361</TotalTime>
  <Words>881</Words>
  <Application>Microsoft Office PowerPoint</Application>
  <PresentationFormat>On-screen Show (4:3)</PresentationFormat>
  <Paragraphs>110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Comic Sans MS</vt:lpstr>
      <vt:lpstr>Symbol</vt:lpstr>
      <vt:lpstr>Times New Roman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Princeton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targettrans63</dc:title>
  <dc:creator>Kirk McDonald</dc:creator>
  <cp:lastModifiedBy>Kirk T McDonald</cp:lastModifiedBy>
  <cp:revision>508</cp:revision>
  <cp:lastPrinted>2014-06-07T14:07:20Z</cp:lastPrinted>
  <dcterms:created xsi:type="dcterms:W3CDTF">2007-03-05T16:41:11Z</dcterms:created>
  <dcterms:modified xsi:type="dcterms:W3CDTF">2014-07-08T06:24:42Z</dcterms:modified>
</cp:coreProperties>
</file>