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3"/>
  </p:notesMasterIdLst>
  <p:handoutMasterIdLst>
    <p:handoutMasterId r:id="rId14"/>
  </p:handoutMasterIdLst>
  <p:sldIdLst>
    <p:sldId id="381" r:id="rId2"/>
    <p:sldId id="433" r:id="rId3"/>
    <p:sldId id="434" r:id="rId4"/>
    <p:sldId id="435" r:id="rId5"/>
    <p:sldId id="436" r:id="rId6"/>
    <p:sldId id="438" r:id="rId7"/>
    <p:sldId id="442" r:id="rId8"/>
    <p:sldId id="437" r:id="rId9"/>
    <p:sldId id="439" r:id="rId10"/>
    <p:sldId id="440" r:id="rId11"/>
    <p:sldId id="441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9900"/>
    <a:srgbClr val="FFFF00"/>
    <a:srgbClr val="00CCFF"/>
    <a:srgbClr val="FFCC66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62" autoAdjust="0"/>
  </p:normalViewPr>
  <p:slideViewPr>
    <p:cSldViewPr>
      <p:cViewPr varScale="1">
        <p:scale>
          <a:sx n="86" d="100"/>
          <a:sy n="86" d="100"/>
        </p:scale>
        <p:origin x="6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640" y="-114"/>
      </p:cViewPr>
      <p:guideLst>
        <p:guide orient="horz" pos="3024"/>
        <p:guide pos="230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pPr>
              <a:defRPr/>
            </a:pPr>
            <a:fld id="{DEEF65A6-AF70-4CA4-BD92-7D5FBD922ED7}" type="datetimeFigureOut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pPr>
              <a:defRPr/>
            </a:pPr>
            <a:fld id="{2B551599-29F8-45AA-A663-ECA7F25B4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99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8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9" y="4560890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8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8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154A70A-8F34-4D96-B225-613A15AA1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06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54A70A-8F34-4D96-B225-613A15AA1B9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85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w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5972175"/>
            <a:ext cx="790576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Line 2"/>
          <p:cNvSpPr>
            <a:spLocks noChangeShapeType="1"/>
          </p:cNvSpPr>
          <p:nvPr userDrawn="1"/>
        </p:nvSpPr>
        <p:spPr bwMode="auto">
          <a:xfrm>
            <a:off x="609600" y="476250"/>
            <a:ext cx="7924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/>
          <p:cNvSpPr>
            <a:spLocks noChangeShapeType="1"/>
          </p:cNvSpPr>
          <p:nvPr userDrawn="1"/>
        </p:nvSpPr>
        <p:spPr bwMode="auto">
          <a:xfrm>
            <a:off x="990600" y="6561138"/>
            <a:ext cx="7162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99842" y="6546850"/>
            <a:ext cx="80666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defRPr/>
            </a:pPr>
            <a:r>
              <a:rPr lang="en-US" sz="1600" dirty="0"/>
              <a:t>KT McDonald              </a:t>
            </a:r>
            <a:r>
              <a:rPr lang="en-US" sz="1600" baseline="0" dirty="0">
                <a:solidFill>
                  <a:srgbClr val="FF0000"/>
                </a:solidFill>
              </a:rPr>
              <a:t>             NuFact15</a:t>
            </a:r>
            <a:r>
              <a:rPr lang="en-US" sz="1600" dirty="0">
                <a:solidFill>
                  <a:srgbClr val="FF0000"/>
                </a:solidFill>
              </a:rPr>
              <a:t>                   </a:t>
            </a:r>
            <a:r>
              <a:rPr lang="en-US" sz="1600" baseline="0" dirty="0">
                <a:solidFill>
                  <a:srgbClr val="0000FF"/>
                </a:solidFill>
              </a:rPr>
              <a:t>           Aug 14</a:t>
            </a:r>
            <a:r>
              <a:rPr lang="en-US" sz="1600" dirty="0"/>
              <a:t>, 2015 </a:t>
            </a:r>
            <a:r>
              <a:rPr lang="en-US" sz="1600" dirty="0">
                <a:solidFill>
                  <a:srgbClr val="898989"/>
                </a:solidFill>
              </a:rPr>
              <a:t>    </a:t>
            </a:r>
            <a:fld id="{25336738-3AB6-4895-87C0-94F0D4E7FB39}" type="slidenum">
              <a:rPr lang="en-US" sz="1600" smtClean="0">
                <a:solidFill>
                  <a:srgbClr val="FF0000"/>
                </a:solidFill>
              </a:rPr>
              <a:pPr algn="ctr" eaLnBrk="1" hangingPunct="1">
                <a:defRPr/>
              </a:pPr>
              <a:t>‹#›</a:t>
            </a:fld>
            <a:r>
              <a:rPr lang="en-US" sz="1600" dirty="0">
                <a:solidFill>
                  <a:srgbClr val="898989"/>
                </a:solidFill>
              </a:rPr>
              <a:t>     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813" y="5978525"/>
            <a:ext cx="785812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982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20FF2728-6F8C-44DE-A52B-55E7AD745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arxiv.org/ftp/arxiv/papers/1308/1308.0494.pdf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://physics.princeton.edu/~mcdonald/mumu/johnson/misc/mu-mu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physics.princeton.edu/~mcdonald/mumu/johnson/all-figs.pdf" TargetMode="External"/><Relationship Id="rId5" Type="http://schemas.openxmlformats.org/officeDocument/2006/relationships/hyperlink" Target="http://physics.princeton.edu/~mcdonald/examples/accel/bogomilov_prstab_17_121002_14.pdf" TargetMode="External"/><Relationship Id="rId4" Type="http://schemas.openxmlformats.org/officeDocument/2006/relationships/hyperlink" Target="http://physics.princeton.edu/~mcdonald/examples/accel/alsharoa_prstab_6_081001_03.pdf" TargetMode="External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physics.princeton.edu/~mcdonald/examples/accel/delahaye_napac13_tupba20.pdf" TargetMode="External"/><Relationship Id="rId3" Type="http://schemas.openxmlformats.org/officeDocument/2006/relationships/hyperlink" Target="http://physics.princeton.edu/~mcdonald/examples/accel/noble_aipcp_279_949_93.pdf" TargetMode="External"/><Relationship Id="rId7" Type="http://schemas.openxmlformats.org/officeDocument/2006/relationships/hyperlink" Target="http://physics.princeton.edu/~mcdonald/mumu/target/study1/04_source_target_rev11.PDF" TargetMode="External"/><Relationship Id="rId2" Type="http://schemas.openxmlformats.org/officeDocument/2006/relationships/hyperlink" Target="http://physics.princeton.edu/~mcdonald/examples/accel/neuffer_ieeetns_28_2034_81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physics.princeton.edu/~mcdonald/mumu/target/targettrans69.pdf" TargetMode="External"/><Relationship Id="rId5" Type="http://schemas.openxmlformats.org/officeDocument/2006/relationships/hyperlink" Target="http://www.physics.princeton.edu/~mcdonald/mumu/target/King/king_THP38_pac99.pdf" TargetMode="External"/><Relationship Id="rId10" Type="http://schemas.openxmlformats.org/officeDocument/2006/relationships/hyperlink" Target="http://www.physics.princeton.edu/~mcdonald/mumu/target/FRIB/pellemoine_150519.pdf" TargetMode="External"/><Relationship Id="rId4" Type="http://schemas.openxmlformats.org/officeDocument/2006/relationships/hyperlink" Target="http://www.physics.princeton.edu/~mcdonald/mumu/powder.pdf" TargetMode="External"/><Relationship Id="rId9" Type="http://schemas.openxmlformats.org/officeDocument/2006/relationships/hyperlink" Target="http://physics.princeton.edu/~mcdonald/examples/accel/fernandes_nim_b314_125_13.pdf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physics.princeton.edu/~mcdonald/mumu/target/mokhov/FOAC010.pdf" TargetMode="External"/><Relationship Id="rId13" Type="http://schemas.openxmlformats.org/officeDocument/2006/relationships/hyperlink" Target="http://physics.princeton.edu/~mcdonald/mumu/target/UCLA/mercury_jet_UCLA.pdf" TargetMode="External"/><Relationship Id="rId3" Type="http://schemas.openxmlformats.org/officeDocument/2006/relationships/hyperlink" Target="http://physics.princeton.edu/~mcdonald/examples/accel/sayed_prstab_17_070102_14.pdf" TargetMode="External"/><Relationship Id="rId7" Type="http://schemas.openxmlformats.org/officeDocument/2006/relationships/hyperlink" Target="http://physics.princeton.edu/~mcdonald/mumu/target/Souchlas/souchlas_140616.pdf" TargetMode="External"/><Relationship Id="rId12" Type="http://schemas.openxmlformats.org/officeDocument/2006/relationships/hyperlink" Target="http://physics.princeton.edu/~mcdonald/mumu/pac01/ropb009.pdf" TargetMode="External"/><Relationship Id="rId2" Type="http://schemas.openxmlformats.org/officeDocument/2006/relationships/hyperlink" Target="http://physics.princeton.edu/~mcdonald/examples/accel/ding_prstab_14_111002_11.pdf" TargetMode="External"/><Relationship Id="rId16" Type="http://schemas.openxmlformats.org/officeDocument/2006/relationships/hyperlink" Target="http://physics.princeton.edu/~mcdonald/mumu/target/Yan/yan_thesis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physics.princeton.edu/~mcdonald/mumu/target/MIT/design/magnet_design_0307.pdf" TargetMode="External"/><Relationship Id="rId11" Type="http://schemas.openxmlformats.org/officeDocument/2006/relationships/hyperlink" Target="http://physics.princeton.edu/~mcdonald/mumu/target/napac13/TUPBA09.pdf" TargetMode="External"/><Relationship Id="rId5" Type="http://schemas.openxmlformats.org/officeDocument/2006/relationships/hyperlink" Target="http://physics.princeton.edu/~mcdonald/examples/accel/green_aipcp_372_100_95.pdf" TargetMode="External"/><Relationship Id="rId15" Type="http://schemas.openxmlformats.org/officeDocument/2006/relationships/hyperlink" Target="http://physics.princeton.edu/~mcdonald/mumu/target/Park/dissertation_heejinpark_finalversion.pdf" TargetMode="External"/><Relationship Id="rId10" Type="http://schemas.openxmlformats.org/officeDocument/2006/relationships/hyperlink" Target="http://physics.princeton.edu/~mcdonald/mumu/target/tm-2001-124.pdf" TargetMode="External"/><Relationship Id="rId4" Type="http://schemas.openxmlformats.org/officeDocument/2006/relationships/hyperlink" Target="http://physics.princeton.edu/~mcdonald/mumu/target/ipac13/tupfi073.pdf" TargetMode="External"/><Relationship Id="rId9" Type="http://schemas.openxmlformats.org/officeDocument/2006/relationships/hyperlink" Target="http://physics.princeton.edu/~mcdonald/mumu/target/ipac13/thpfi092.pdf" TargetMode="External"/><Relationship Id="rId14" Type="http://schemas.openxmlformats.org/officeDocument/2006/relationships/hyperlink" Target="http://physics.princeton.edu/~mcdonald/mumu/target/thesis-2002-038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event/383634/" TargetMode="External"/><Relationship Id="rId2" Type="http://schemas.openxmlformats.org/officeDocument/2006/relationships/hyperlink" Target="http://physics.princeton.edu/~mcdonald/mumu/target/Rubbia/rubbia_150517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hysics.princeton.edu/~mcdonald/mumu/target/Krasny/krasny_higs_0115.pd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ics.princeton.edu/~mcdonald/mumu/target/emittrans1.pdf" TargetMode="Externa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hyperlink" Target="../../../Ktm/Examples/accel/barletta_nim_a350_36_94.pdf" TargetMode="Externa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hyperlink" Target="http://physics.princeton.edu/~mcdonald/mumu/target/betheheitler.pdf" TargetMode="External"/><Relationship Id="rId4" Type="http://schemas.openxmlformats.org/officeDocument/2006/relationships/hyperlink" Target="http://physics.princeton.edu/~mcdonald/mumu/physics/barletta_nim_a350_36_94.pdf" TargetMode="External"/><Relationship Id="rId9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physics.princeton.edu/~mcdonald/examples/accel/fernow_aipcp_352_134_95.pdf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hysics.princeton.edu/~mcdonald/examples/accel/fernow_aipcp_352_134_95.pdf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physics.princeton.edu/~mcdonald/mumu/target/Gupta/gupta_112910.pdf" TargetMode="External"/><Relationship Id="rId5" Type="http://schemas.openxmlformats.org/officeDocument/2006/relationships/hyperlink" Target="http://physics.princeton.edu/~mcdonald/mumu/target/ipac14/thpri087.pdf" TargetMode="External"/><Relationship Id="rId4" Type="http://schemas.openxmlformats.org/officeDocument/2006/relationships/hyperlink" Target="http://physics.princeton.edu/~mcdonald/examples/accel/muon_collider96.pdf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hyperlink" Target="http://physics.princeton.edu/~mcdonald/examples/accel/autin_nim_a503_363_03.pdf" TargetMode="Externa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hyperlink" Target="http://physics.princeton.edu/~mcdonald/mumu/target/Sayed/sayed_140626.pdf" TargetMode="External"/><Relationship Id="rId4" Type="http://schemas.openxmlformats.org/officeDocument/2006/relationships/hyperlink" Target="http://physics.princeton.edu/~mcdonald/mumu/target/Hansen/hansen_040511.pdf" TargetMode="External"/><Relationship Id="rId9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hysics.princeton.edu/~mcdonald/mumu/target/Kurup/kurup_120418.pdf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-432556" y="152177"/>
            <a:ext cx="9945563" cy="1044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700" dirty="0">
                <a:solidFill>
                  <a:srgbClr val="FF0000"/>
                </a:solidFill>
                <a:latin typeface="Comic Sans MS" pitchFamily="66" charset="0"/>
              </a:rPr>
              <a:t>High-Power Targets for Muon (and Neutrino) Production</a:t>
            </a:r>
            <a:br>
              <a:rPr lang="en-US" sz="3100" dirty="0">
                <a:solidFill>
                  <a:srgbClr val="FF0000"/>
                </a:solidFill>
                <a:latin typeface="Comic Sans MS" pitchFamily="66" charset="0"/>
              </a:rPr>
            </a:br>
            <a:br>
              <a:rPr lang="en-US" sz="2800" dirty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" r="8798"/>
          <a:stretch/>
        </p:blipFill>
        <p:spPr>
          <a:xfrm>
            <a:off x="143508" y="3861048"/>
            <a:ext cx="4849383" cy="262829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112060" y="908720"/>
            <a:ext cx="39604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Context: </a:t>
            </a:r>
            <a:r>
              <a:rPr lang="en-US" sz="1600" dirty="0">
                <a:hlinkClick r:id="rId4"/>
              </a:rPr>
              <a:t>Muon Collider </a:t>
            </a:r>
            <a:r>
              <a:rPr lang="en-US" sz="1600" dirty="0"/>
              <a:t>and </a:t>
            </a:r>
            <a:r>
              <a:rPr lang="en-US" sz="1600" dirty="0">
                <a:hlinkClick r:id="rId5"/>
              </a:rPr>
              <a:t>Neutrino Factory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>
                <a:solidFill>
                  <a:srgbClr val="FF0000"/>
                </a:solidFill>
              </a:rPr>
              <a:t>1997: </a:t>
            </a:r>
            <a:r>
              <a:rPr lang="en-US" sz="1600" dirty="0">
                <a:solidFill>
                  <a:srgbClr val="FF0000"/>
                </a:solidFill>
                <a:hlinkClick r:id="rId6"/>
              </a:rPr>
              <a:t>Colin Johnson </a:t>
            </a:r>
            <a:r>
              <a:rPr lang="en-US" sz="1600" dirty="0">
                <a:solidFill>
                  <a:srgbClr val="FF0000"/>
                </a:solidFill>
              </a:rPr>
              <a:t>argued that the next step after the ACOL antiproton production target should be a mercury jet target.  </a:t>
            </a:r>
          </a:p>
          <a:p>
            <a:r>
              <a:rPr lang="en-US" sz="1600" dirty="0"/>
              <a:t>[</a:t>
            </a:r>
            <a:r>
              <a:rPr lang="en-US" sz="1600" dirty="0">
                <a:hlinkClick r:id="rId7"/>
              </a:rPr>
              <a:t>U. Miss. Workshop, Jan 1997</a:t>
            </a:r>
            <a:r>
              <a:rPr lang="en-US" sz="1600" dirty="0"/>
              <a:t>; my introduction to Muon Collider Targetry]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>
                <a:solidFill>
                  <a:srgbClr val="FF0000"/>
                </a:solidFill>
                <a:hlinkClick r:id="rId8"/>
              </a:rPr>
              <a:t>Present studies </a:t>
            </a:r>
            <a:r>
              <a:rPr lang="en-US" sz="1600" dirty="0">
                <a:solidFill>
                  <a:srgbClr val="FF0000"/>
                </a:solidFill>
              </a:rPr>
              <a:t>are for a carbon target in a 20-T solenoid, with a fast taper over 5 m down to 2 T.</a:t>
            </a:r>
          </a:p>
          <a:p>
            <a:r>
              <a:rPr lang="en-US" sz="1600" dirty="0"/>
              <a:t>The proton beam has 6.75 GeV, 1 MW power.  20to2T5m4PDL configuration.</a:t>
            </a:r>
          </a:p>
          <a:p>
            <a:r>
              <a:rPr lang="en-US" sz="1600" dirty="0">
                <a:solidFill>
                  <a:srgbClr val="FF0000"/>
                </a:solidFill>
              </a:rPr>
              <a:t>With upgrade option for an Hg-jet target at 2-4 MW beam power.</a:t>
            </a:r>
          </a:p>
          <a:p>
            <a:endParaRPr lang="en-US" sz="1600" dirty="0"/>
          </a:p>
          <a:p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58394"/>
            <a:ext cx="4644516" cy="338946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0" y="7938"/>
            <a:ext cx="91440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dirty="0">
                <a:ea typeface="宋体" pitchFamily="2" charset="-122"/>
              </a:rPr>
              <a:t>Solid </a:t>
            </a:r>
            <a:r>
              <a:rPr lang="en-US" i="1" dirty="0">
                <a:ea typeface="宋体" pitchFamily="2" charset="-122"/>
              </a:rPr>
              <a:t>vs</a:t>
            </a:r>
            <a:r>
              <a:rPr lang="en-US" dirty="0">
                <a:ea typeface="宋体" pitchFamily="2" charset="-122"/>
              </a:rPr>
              <a:t>. Liquid Targets</a:t>
            </a: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5496" y="476672"/>
            <a:ext cx="9181020" cy="616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FF0000"/>
                </a:solidFill>
              </a:rPr>
              <a:t>Early ambitions for a 4-MW target system led to doubt that a solid target could survive here.</a:t>
            </a:r>
          </a:p>
          <a:p>
            <a:pPr eaLnBrk="1" hangingPunct="1"/>
            <a:r>
              <a:rPr lang="en-US" sz="1400" dirty="0">
                <a:solidFill>
                  <a:srgbClr val="FF0000"/>
                </a:solidFill>
              </a:rPr>
              <a:t>     </a:t>
            </a:r>
            <a:r>
              <a:rPr lang="en-US" sz="1200" dirty="0">
                <a:solidFill>
                  <a:srgbClr val="FF0000"/>
                </a:solidFill>
              </a:rPr>
              <a:t>Initial visions featured a tungsten target followed by a pulsed Li lens: D </a:t>
            </a:r>
            <a:r>
              <a:rPr lang="en-US" sz="1200" dirty="0" err="1">
                <a:solidFill>
                  <a:srgbClr val="FF0000"/>
                </a:solidFill>
              </a:rPr>
              <a:t>Neuffer</a:t>
            </a:r>
            <a:r>
              <a:rPr lang="en-US" sz="1200" dirty="0">
                <a:solidFill>
                  <a:srgbClr val="FF0000"/>
                </a:solidFill>
              </a:rPr>
              <a:t>, </a:t>
            </a:r>
            <a:r>
              <a:rPr lang="en-US" sz="1200" i="1" dirty="0">
                <a:solidFill>
                  <a:srgbClr val="FF0000"/>
                </a:solidFill>
                <a:hlinkClick r:id="rId2"/>
              </a:rPr>
              <a:t>IEEETNS 28, 2034 (1981),</a:t>
            </a:r>
            <a:endParaRPr lang="en-US" sz="1200" i="1" dirty="0">
              <a:solidFill>
                <a:srgbClr val="FF0000"/>
              </a:solidFill>
            </a:endParaRPr>
          </a:p>
          <a:p>
            <a:pPr eaLnBrk="1" hangingPunct="1"/>
            <a:r>
              <a:rPr lang="en-US" sz="1200" dirty="0">
                <a:solidFill>
                  <a:srgbClr val="FF0000"/>
                </a:solidFill>
              </a:rPr>
              <a:t>                                                                                                                   RJ Noble, </a:t>
            </a:r>
            <a:r>
              <a:rPr lang="en-US" sz="1200" i="1" dirty="0">
                <a:solidFill>
                  <a:srgbClr val="FF0000"/>
                </a:solidFill>
                <a:hlinkClick r:id="rId3"/>
              </a:rPr>
              <a:t>AIPCP 279, 949 (1993)</a:t>
            </a:r>
            <a:endParaRPr lang="en-US" sz="1200" i="1" dirty="0">
              <a:solidFill>
                <a:srgbClr val="FF0000"/>
              </a:solidFill>
            </a:endParaRPr>
          </a:p>
          <a:p>
            <a:pPr eaLnBrk="1" hangingPunct="1"/>
            <a:r>
              <a:rPr lang="en-US" sz="1200" dirty="0">
                <a:solidFill>
                  <a:srgbClr val="FF0000"/>
                </a:solidFill>
              </a:rPr>
              <a:t>     Tungsten-powder target considered by KTM in 1998, </a:t>
            </a:r>
            <a:r>
              <a:rPr lang="en-US" sz="900" dirty="0">
                <a:solidFill>
                  <a:srgbClr val="FF0000"/>
                </a:solidFill>
                <a:hlinkClick r:id="rId4"/>
              </a:rPr>
              <a:t>http://www.physics.princeton.edu/~mcdonald/mumu/powder.pdf</a:t>
            </a:r>
            <a:r>
              <a:rPr lang="en-US" sz="900" dirty="0">
                <a:solidFill>
                  <a:srgbClr val="FF0000"/>
                </a:solidFill>
              </a:rPr>
              <a:t> </a:t>
            </a:r>
          </a:p>
          <a:p>
            <a:pPr eaLnBrk="1" hangingPunct="1"/>
            <a:r>
              <a:rPr lang="en-US" sz="1200" dirty="0">
                <a:solidFill>
                  <a:srgbClr val="FF0000"/>
                </a:solidFill>
              </a:rPr>
              <a:t>      Rotating tungsten band considered by BJ King in 1999, </a:t>
            </a:r>
            <a:r>
              <a:rPr lang="en-US" sz="900" dirty="0">
                <a:solidFill>
                  <a:srgbClr val="FF0000"/>
                </a:solidFill>
                <a:hlinkClick r:id="rId5"/>
              </a:rPr>
              <a:t>http://www.physics.princeton.edu/~mcdonald/mumu/target/King/king_THP38_pac99.pdf</a:t>
            </a:r>
            <a:r>
              <a:rPr lang="en-US" sz="900" dirty="0">
                <a:solidFill>
                  <a:srgbClr val="FF0000"/>
                </a:solidFill>
              </a:rPr>
              <a:t> </a:t>
            </a:r>
          </a:p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/>
              <a:t>A series of experiments, culminating in the </a:t>
            </a:r>
            <a:r>
              <a:rPr lang="en-US" sz="1400" dirty="0">
                <a:hlinkClick r:id="rId6"/>
              </a:rPr>
              <a:t>MERIT project </a:t>
            </a:r>
            <a:r>
              <a:rPr lang="en-US" sz="1400" dirty="0"/>
              <a:t>at CERN (2007), demonstrated proof of principle of a liquid-mercury-jet target in a 15-20 T magnetic field with a pulsed proton beam equivalent to 4-MW beam power.</a:t>
            </a:r>
          </a:p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>
                <a:solidFill>
                  <a:srgbClr val="FF0000"/>
                </a:solidFill>
              </a:rPr>
              <a:t>A graphite target option was considered in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Neutrino Factory Study 1 </a:t>
            </a:r>
            <a:r>
              <a:rPr lang="en-US" sz="1400" dirty="0">
                <a:solidFill>
                  <a:srgbClr val="FF0000"/>
                </a:solidFill>
              </a:rPr>
              <a:t>(2000) for 1.5-MW beam power, and considered again in the </a:t>
            </a:r>
            <a:r>
              <a:rPr lang="en-US" sz="1400" dirty="0">
                <a:solidFill>
                  <a:srgbClr val="FF0000"/>
                </a:solidFill>
                <a:hlinkClick r:id="rId8"/>
              </a:rPr>
              <a:t>Muon Accelerator Staging Scenario </a:t>
            </a:r>
            <a:r>
              <a:rPr lang="en-US" sz="1400" dirty="0">
                <a:solidFill>
                  <a:srgbClr val="FF0000"/>
                </a:solidFill>
              </a:rPr>
              <a:t>(2012) for 1-MW beam power.</a:t>
            </a:r>
          </a:p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/>
              <a:t>The yield of muons per unit beam power from a graphite target in 20 T is only slightly less that from a mercury target in 15 T (which latter seems the maximum compatible with mercury-jet infrastructure).</a:t>
            </a:r>
          </a:p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>
                <a:solidFill>
                  <a:srgbClr val="FF0000"/>
                </a:solidFill>
              </a:rPr>
              <a:t>The limitation of a graphite target is perceived to be its short lifetime against radiation damage at high beam power.</a:t>
            </a:r>
          </a:p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/>
              <a:t>Recent indications are that operation of graphite at high temperature (radiation cooling, ~ 2000 K) would permit long life even at 4-MW beam power (deserves verification in beam tests.)</a:t>
            </a:r>
          </a:p>
          <a:p>
            <a:r>
              <a:rPr lang="fr-FR" sz="1400" dirty="0"/>
              <a:t>             </a:t>
            </a:r>
            <a:r>
              <a:rPr lang="fr-FR" sz="1200" dirty="0">
                <a:solidFill>
                  <a:srgbClr val="FF0000"/>
                </a:solidFill>
              </a:rPr>
              <a:t>Fernandes </a:t>
            </a:r>
            <a:r>
              <a:rPr lang="fr-FR" sz="1200" i="1" dirty="0">
                <a:solidFill>
                  <a:srgbClr val="FF0000"/>
                </a:solidFill>
              </a:rPr>
              <a:t>et al., </a:t>
            </a:r>
            <a:r>
              <a:rPr lang="fr-FR" sz="1200" i="1" dirty="0">
                <a:solidFill>
                  <a:srgbClr val="FF0000"/>
                </a:solidFill>
                <a:hlinkClick r:id="rId9"/>
              </a:rPr>
              <a:t>NIM B </a:t>
            </a:r>
            <a:r>
              <a:rPr lang="fr-FR" sz="1200" b="1" i="1" dirty="0">
                <a:solidFill>
                  <a:srgbClr val="FF0000"/>
                </a:solidFill>
                <a:hlinkClick r:id="rId9"/>
              </a:rPr>
              <a:t>314</a:t>
            </a:r>
            <a:r>
              <a:rPr lang="fr-FR" sz="1200" i="1" dirty="0">
                <a:solidFill>
                  <a:srgbClr val="FF0000"/>
                </a:solidFill>
                <a:hlinkClick r:id="rId9"/>
              </a:rPr>
              <a:t>, 125 (2013), </a:t>
            </a:r>
            <a:endParaRPr lang="fr-FR" sz="1200" i="1" dirty="0">
              <a:solidFill>
                <a:srgbClr val="FF0000"/>
              </a:solidFill>
            </a:endParaRPr>
          </a:p>
          <a:p>
            <a:r>
              <a:rPr lang="fr-FR" sz="1200" dirty="0">
                <a:solidFill>
                  <a:srgbClr val="FF0000"/>
                </a:solidFill>
              </a:rPr>
              <a:t>               </a:t>
            </a:r>
            <a:r>
              <a:rPr lang="en-US" sz="1200" dirty="0" err="1">
                <a:solidFill>
                  <a:srgbClr val="FF0000"/>
                </a:solidFill>
              </a:rPr>
              <a:t>Pellemoine</a:t>
            </a:r>
            <a:r>
              <a:rPr lang="en-US" sz="1200" dirty="0">
                <a:solidFill>
                  <a:srgbClr val="FF0000"/>
                </a:solidFill>
              </a:rPr>
              <a:t> and Wittig (</a:t>
            </a:r>
            <a:r>
              <a:rPr lang="en-US" sz="1200" dirty="0" err="1">
                <a:solidFill>
                  <a:srgbClr val="FF0000"/>
                </a:solidFill>
              </a:rPr>
              <a:t>RaDIATE</a:t>
            </a:r>
            <a:r>
              <a:rPr lang="en-US" sz="1200" dirty="0">
                <a:solidFill>
                  <a:srgbClr val="FF0000"/>
                </a:solidFill>
              </a:rPr>
              <a:t> Meeting, May 2015): Radiation-induced carbon swelling fully annealed at 1900</a:t>
            </a:r>
            <a:r>
              <a:rPr lang="en-US" sz="1200" dirty="0">
                <a:solidFill>
                  <a:srgbClr val="FF0000"/>
                </a:solidFill>
                <a:sym typeface="Symbol" panose="05050102010706020507" pitchFamily="18" charset="2"/>
              </a:rPr>
              <a:t> </a:t>
            </a:r>
            <a:r>
              <a:rPr lang="en-US" sz="1200" dirty="0">
                <a:solidFill>
                  <a:srgbClr val="FF0000"/>
                </a:solidFill>
              </a:rPr>
              <a:t>C,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                            </a:t>
            </a:r>
            <a:r>
              <a:rPr lang="en-US" sz="1200" dirty="0"/>
              <a:t>  </a:t>
            </a:r>
            <a:r>
              <a:rPr lang="en-US" sz="1200" dirty="0">
                <a:hlinkClick r:id="rId10"/>
              </a:rPr>
              <a:t>http://www.physics.princeton.edu/~mcdonald/mumu/target/FRIB/pellemoine_150519.pdf</a:t>
            </a:r>
            <a:endParaRPr lang="en-US" sz="1200" dirty="0"/>
          </a:p>
          <a:p>
            <a:r>
              <a:rPr lang="en-US" sz="900" dirty="0"/>
              <a:t>                                                                                                                                                                                                                  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556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0" y="7938"/>
            <a:ext cx="91440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dirty="0">
                <a:ea typeface="宋体" pitchFamily="2" charset="-122"/>
              </a:rPr>
              <a:t>Summary</a:t>
            </a: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43508" y="548680"/>
            <a:ext cx="8820980" cy="5952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1400" dirty="0"/>
              <a:t>The concept for a target station for a </a:t>
            </a:r>
            <a:r>
              <a:rPr lang="en-US" sz="1400" dirty="0" err="1"/>
              <a:t>Muon</a:t>
            </a:r>
            <a:r>
              <a:rPr lang="en-US" sz="1400" dirty="0"/>
              <a:t> Collider or Neutrino Factory is fairly advanced now, thanks to the efforts of many people:</a:t>
            </a:r>
          </a:p>
          <a:p>
            <a:pPr eaLnBrk="1" hangingPunct="1"/>
            <a:r>
              <a:rPr lang="en-US" sz="1400" dirty="0">
                <a:solidFill>
                  <a:srgbClr val="FF0000"/>
                </a:solidFill>
              </a:rPr>
              <a:t>USA: Xiaoping Ding, Harold Kirk, Van Graves, </a:t>
            </a:r>
            <a:r>
              <a:rPr lang="en-US" sz="1400" dirty="0" err="1">
                <a:solidFill>
                  <a:srgbClr val="FF0000"/>
                </a:solidFill>
              </a:rPr>
              <a:t>Foluso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Ladiende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HeeJin</a:t>
            </a:r>
            <a:r>
              <a:rPr lang="en-US" sz="1400" dirty="0">
                <a:solidFill>
                  <a:srgbClr val="FF0000"/>
                </a:solidFill>
              </a:rPr>
              <a:t> Park, Roman </a:t>
            </a:r>
            <a:r>
              <a:rPr lang="en-US" sz="1400" dirty="0" err="1">
                <a:solidFill>
                  <a:srgbClr val="FF0000"/>
                </a:solidFill>
              </a:rPr>
              <a:t>Samulyak</a:t>
            </a:r>
            <a:r>
              <a:rPr lang="en-US" sz="1400" dirty="0">
                <a:solidFill>
                  <a:srgbClr val="FF0000"/>
                </a:solidFill>
              </a:rPr>
              <a:t>,        </a:t>
            </a:r>
            <a:r>
              <a:rPr lang="en-US" sz="1400" dirty="0" err="1">
                <a:solidFill>
                  <a:srgbClr val="FF0000"/>
                </a:solidFill>
              </a:rPr>
              <a:t>Hisham</a:t>
            </a:r>
            <a:r>
              <a:rPr lang="en-US" sz="1400" dirty="0">
                <a:solidFill>
                  <a:srgbClr val="FF0000"/>
                </a:solidFill>
              </a:rPr>
              <a:t> Sayed, Nikolaos Simos, Nicholas </a:t>
            </a:r>
            <a:r>
              <a:rPr lang="en-US" sz="1400" dirty="0" err="1">
                <a:solidFill>
                  <a:srgbClr val="FF0000"/>
                </a:solidFill>
              </a:rPr>
              <a:t>Souchlas</a:t>
            </a:r>
            <a:r>
              <a:rPr lang="en-US" sz="1400" dirty="0">
                <a:solidFill>
                  <a:srgbClr val="FF0000"/>
                </a:solidFill>
              </a:rPr>
              <a:t>, Bob </a:t>
            </a:r>
            <a:r>
              <a:rPr lang="en-US" sz="1400" dirty="0" err="1">
                <a:solidFill>
                  <a:srgbClr val="FF0000"/>
                </a:solidFill>
              </a:rPr>
              <a:t>Weggel</a:t>
            </a:r>
            <a:r>
              <a:rPr lang="en-US" sz="1400" dirty="0">
                <a:solidFill>
                  <a:srgbClr val="FF0000"/>
                </a:solidFill>
              </a:rPr>
              <a:t>, Yan Zhan  +  consultation with the FNAL </a:t>
            </a:r>
            <a:r>
              <a:rPr lang="en-US" sz="1400" dirty="0" err="1">
                <a:solidFill>
                  <a:srgbClr val="FF0000"/>
                </a:solidFill>
              </a:rPr>
              <a:t>NuMI</a:t>
            </a:r>
            <a:r>
              <a:rPr lang="en-US" sz="1400" dirty="0">
                <a:solidFill>
                  <a:srgbClr val="FF0000"/>
                </a:solidFill>
              </a:rPr>
              <a:t> target team</a:t>
            </a:r>
          </a:p>
          <a:p>
            <a:pPr eaLnBrk="1" hangingPunct="1"/>
            <a:r>
              <a:rPr lang="en-US" sz="1400" dirty="0"/>
              <a:t>CERN: </a:t>
            </a:r>
            <a:r>
              <a:rPr lang="en-US" sz="1400" dirty="0" err="1"/>
              <a:t>Ilias</a:t>
            </a:r>
            <a:r>
              <a:rPr lang="en-US" sz="1400" dirty="0"/>
              <a:t> </a:t>
            </a:r>
            <a:r>
              <a:rPr lang="en-US" sz="1400" dirty="0" err="1"/>
              <a:t>Efthymiopoulos</a:t>
            </a:r>
            <a:r>
              <a:rPr lang="en-US" sz="1400" dirty="0"/>
              <a:t>, Adrian </a:t>
            </a:r>
            <a:r>
              <a:rPr lang="en-US" sz="1400" dirty="0" err="1"/>
              <a:t>Fabich</a:t>
            </a:r>
            <a:r>
              <a:rPr lang="en-US" sz="1400" dirty="0"/>
              <a:t>, Ole Hansen, Jacques </a:t>
            </a:r>
            <a:r>
              <a:rPr lang="en-US" sz="1400" dirty="0" err="1"/>
              <a:t>Lettry</a:t>
            </a:r>
            <a:r>
              <a:rPr lang="en-US" sz="1400" dirty="0"/>
              <a:t> </a:t>
            </a:r>
          </a:p>
          <a:p>
            <a:pPr eaLnBrk="1" hangingPunct="1"/>
            <a:r>
              <a:rPr lang="en-US" sz="1400" dirty="0">
                <a:solidFill>
                  <a:srgbClr val="FF0000"/>
                </a:solidFill>
              </a:rPr>
              <a:t>UK: Roger Bennett, Chris </a:t>
            </a:r>
            <a:r>
              <a:rPr lang="en-US" sz="1400" dirty="0" err="1">
                <a:solidFill>
                  <a:srgbClr val="FF0000"/>
                </a:solidFill>
              </a:rPr>
              <a:t>Densham</a:t>
            </a:r>
            <a:r>
              <a:rPr lang="en-US" sz="1400" dirty="0">
                <a:solidFill>
                  <a:srgbClr val="FF0000"/>
                </a:solidFill>
              </a:rPr>
              <a:t> (and Chris’ J2K target team)</a:t>
            </a:r>
          </a:p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/>
              <a:t>Optimization of target-system parameters has been carried out by </a:t>
            </a:r>
            <a:r>
              <a:rPr lang="en-US" sz="1400" dirty="0">
                <a:hlinkClick r:id="rId2"/>
              </a:rPr>
              <a:t>Xiaoping Ding  </a:t>
            </a:r>
            <a:r>
              <a:rPr lang="en-US" sz="1400" dirty="0"/>
              <a:t>and Front-End global optimization by </a:t>
            </a:r>
            <a:r>
              <a:rPr lang="en-US" sz="1400" dirty="0" err="1">
                <a:hlinkClick r:id="rId3"/>
              </a:rPr>
              <a:t>Hisham</a:t>
            </a:r>
            <a:r>
              <a:rPr lang="en-US" sz="1400" dirty="0">
                <a:hlinkClick r:id="rId3"/>
              </a:rPr>
              <a:t> Sayed</a:t>
            </a:r>
            <a:r>
              <a:rPr lang="en-US" sz="1400" dirty="0"/>
              <a:t>.</a:t>
            </a:r>
          </a:p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>
                <a:solidFill>
                  <a:srgbClr val="FF0000"/>
                </a:solidFill>
              </a:rPr>
              <a:t>Magnet design issues have been addressed by </a:t>
            </a:r>
            <a:r>
              <a:rPr lang="en-US" sz="1400" dirty="0">
                <a:solidFill>
                  <a:srgbClr val="FF0000"/>
                </a:solidFill>
                <a:hlinkClick r:id="rId4"/>
              </a:rPr>
              <a:t>Bob </a:t>
            </a:r>
            <a:r>
              <a:rPr lang="en-US" sz="1400" dirty="0" err="1">
                <a:solidFill>
                  <a:srgbClr val="FF0000"/>
                </a:solidFill>
                <a:hlinkClick r:id="rId4"/>
              </a:rPr>
              <a:t>Weggel</a:t>
            </a:r>
            <a:r>
              <a:rPr lang="en-US" sz="1400" dirty="0">
                <a:solidFill>
                  <a:srgbClr val="FF0000"/>
                </a:solidFill>
                <a:hlinkClick r:id="rId4"/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(+ </a:t>
            </a:r>
            <a:r>
              <a:rPr lang="en-US" sz="1400" dirty="0">
                <a:solidFill>
                  <a:srgbClr val="FF0000"/>
                </a:solidFill>
                <a:hlinkClick r:id="rId5"/>
              </a:rPr>
              <a:t>Mike Green </a:t>
            </a:r>
            <a:r>
              <a:rPr lang="en-US" sz="1400" dirty="0">
                <a:solidFill>
                  <a:srgbClr val="FF0000"/>
                </a:solidFill>
              </a:rPr>
              <a:t>in early times, and </a:t>
            </a:r>
            <a:r>
              <a:rPr lang="en-US" sz="1400" dirty="0">
                <a:solidFill>
                  <a:srgbClr val="FF0000"/>
                </a:solidFill>
                <a:hlinkClick r:id="rId6"/>
              </a:rPr>
              <a:t>Peter Titus </a:t>
            </a:r>
            <a:r>
              <a:rPr lang="en-US" sz="1400" dirty="0">
                <a:solidFill>
                  <a:srgbClr val="FF0000"/>
                </a:solidFill>
              </a:rPr>
              <a:t>for the MERIT magnet.</a:t>
            </a:r>
          </a:p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/>
              <a:t>Shielding calculations for the superconducting coils have been carried out by </a:t>
            </a:r>
            <a:r>
              <a:rPr lang="en-US" sz="1400" dirty="0">
                <a:hlinkClick r:id="rId7"/>
              </a:rPr>
              <a:t>Nicholas </a:t>
            </a:r>
            <a:r>
              <a:rPr lang="en-US" sz="1400" dirty="0" err="1">
                <a:hlinkClick r:id="rId7"/>
              </a:rPr>
              <a:t>Souchlas</a:t>
            </a:r>
            <a:r>
              <a:rPr lang="en-US" sz="1400" dirty="0"/>
              <a:t>, with support from </a:t>
            </a:r>
            <a:r>
              <a:rPr lang="en-US" sz="1400" dirty="0">
                <a:hlinkClick r:id="rId8"/>
              </a:rPr>
              <a:t>Nikolai </a:t>
            </a:r>
            <a:r>
              <a:rPr lang="en-US" sz="1400" dirty="0" err="1">
                <a:hlinkClick r:id="rId8"/>
              </a:rPr>
              <a:t>Mokhov</a:t>
            </a:r>
            <a:r>
              <a:rPr lang="en-US" sz="1400" dirty="0">
                <a:hlinkClick r:id="rId8"/>
              </a:rPr>
              <a:t> </a:t>
            </a:r>
            <a:r>
              <a:rPr lang="en-US" sz="1400" dirty="0"/>
              <a:t>and Sergei </a:t>
            </a:r>
            <a:r>
              <a:rPr lang="en-US" sz="1400" dirty="0" err="1"/>
              <a:t>Striganov</a:t>
            </a:r>
            <a:r>
              <a:rPr lang="en-US" sz="1400" dirty="0"/>
              <a:t>.</a:t>
            </a:r>
          </a:p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>
                <a:solidFill>
                  <a:srgbClr val="FF0000"/>
                </a:solidFill>
              </a:rPr>
              <a:t>Mechanical design issues have been addressed by </a:t>
            </a:r>
            <a:r>
              <a:rPr lang="en-US" sz="1400" dirty="0">
                <a:solidFill>
                  <a:srgbClr val="FF0000"/>
                </a:solidFill>
                <a:hlinkClick r:id="rId9"/>
              </a:rPr>
              <a:t>Van Graves </a:t>
            </a:r>
            <a:r>
              <a:rPr lang="en-US" sz="1400" dirty="0">
                <a:solidFill>
                  <a:srgbClr val="FF0000"/>
                </a:solidFill>
              </a:rPr>
              <a:t>(+ </a:t>
            </a:r>
            <a:r>
              <a:rPr lang="en-US" sz="1400" dirty="0">
                <a:solidFill>
                  <a:srgbClr val="FF0000"/>
                </a:solidFill>
                <a:hlinkClick r:id="rId10"/>
              </a:rPr>
              <a:t>Phil </a:t>
            </a:r>
            <a:r>
              <a:rPr lang="en-US" sz="1400" dirty="0" err="1">
                <a:solidFill>
                  <a:srgbClr val="FF0000"/>
                </a:solidFill>
                <a:hlinkClick r:id="rId10"/>
              </a:rPr>
              <a:t>Spampinato</a:t>
            </a:r>
            <a:r>
              <a:rPr lang="en-US" sz="1400" dirty="0">
                <a:solidFill>
                  <a:srgbClr val="FF0000"/>
                </a:solidFill>
                <a:hlinkClick r:id="rId10"/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in early days).</a:t>
            </a:r>
          </a:p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/>
              <a:t>(Magneto)hydrodynamic simulations of mercury-jet targets have been carried out by </a:t>
            </a:r>
            <a:r>
              <a:rPr lang="en-US" sz="1400" dirty="0">
                <a:hlinkClick r:id="rId11"/>
              </a:rPr>
              <a:t>Roman </a:t>
            </a:r>
            <a:r>
              <a:rPr lang="en-US" sz="1400" dirty="0" err="1">
                <a:hlinkClick r:id="rId11"/>
              </a:rPr>
              <a:t>Samulyak</a:t>
            </a:r>
            <a:r>
              <a:rPr lang="en-US" sz="1400" dirty="0">
                <a:hlinkClick r:id="rId11"/>
              </a:rPr>
              <a:t>         </a:t>
            </a:r>
            <a:r>
              <a:rPr lang="en-US" sz="1400" dirty="0"/>
              <a:t>(+ students) and by Yan Zhan. (+ </a:t>
            </a:r>
            <a:r>
              <a:rPr lang="en-US" sz="1400" dirty="0">
                <a:hlinkClick r:id="rId12"/>
              </a:rPr>
              <a:t>Ahmed </a:t>
            </a:r>
            <a:r>
              <a:rPr lang="en-US" sz="1400" dirty="0" err="1">
                <a:hlinkClick r:id="rId12"/>
              </a:rPr>
              <a:t>Hassanein</a:t>
            </a:r>
            <a:r>
              <a:rPr lang="en-US" sz="1400" dirty="0">
                <a:hlinkClick r:id="rId12"/>
              </a:rPr>
              <a:t> </a:t>
            </a:r>
            <a:r>
              <a:rPr lang="en-US" sz="1400" dirty="0"/>
              <a:t>and </a:t>
            </a:r>
            <a:r>
              <a:rPr lang="en-US" sz="1400" dirty="0">
                <a:hlinkClick r:id="rId13"/>
              </a:rPr>
              <a:t>Neil Morley </a:t>
            </a:r>
            <a:r>
              <a:rPr lang="en-US" sz="1400" dirty="0"/>
              <a:t>in early days).</a:t>
            </a:r>
          </a:p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>
                <a:solidFill>
                  <a:srgbClr val="FF0000"/>
                </a:solidFill>
              </a:rPr>
              <a:t>                      3 PhD’s have been awarded for this effort: </a:t>
            </a:r>
            <a:r>
              <a:rPr lang="en-US" sz="1400" dirty="0">
                <a:solidFill>
                  <a:srgbClr val="FF0000"/>
                </a:solidFill>
                <a:hlinkClick r:id="rId14"/>
              </a:rPr>
              <a:t>A. </a:t>
            </a:r>
            <a:r>
              <a:rPr lang="en-US" sz="1400" dirty="0" err="1">
                <a:solidFill>
                  <a:srgbClr val="FF0000"/>
                </a:solidFill>
                <a:hlinkClick r:id="rId14"/>
              </a:rPr>
              <a:t>Fabich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>
                <a:solidFill>
                  <a:srgbClr val="FF0000"/>
                </a:solidFill>
                <a:hlinkClick r:id="rId15"/>
              </a:rPr>
              <a:t>H.J. Park</a:t>
            </a:r>
            <a:r>
              <a:rPr lang="en-US" sz="1400" dirty="0">
                <a:solidFill>
                  <a:srgbClr val="FF0000"/>
                </a:solidFill>
              </a:rPr>
              <a:t>, and </a:t>
            </a:r>
            <a:r>
              <a:rPr lang="en-US" sz="1400" dirty="0">
                <a:solidFill>
                  <a:srgbClr val="FF0000"/>
                </a:solidFill>
                <a:hlinkClick r:id="rId16"/>
              </a:rPr>
              <a:t>Y. Zhan</a:t>
            </a:r>
            <a:r>
              <a:rPr lang="en-US" sz="1400" dirty="0">
                <a:solidFill>
                  <a:srgbClr val="FF0000"/>
                </a:solidFill>
              </a:rPr>
              <a:t>.</a:t>
            </a:r>
          </a:p>
          <a:p>
            <a:pPr eaLnBrk="1" hangingPunct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5483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0" y="7938"/>
            <a:ext cx="91440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dirty="0">
                <a:ea typeface="宋体" pitchFamily="2" charset="-122"/>
              </a:rPr>
              <a:t>Are We On the Right Track?</a:t>
            </a:r>
          </a:p>
        </p:txBody>
      </p:sp>
      <p:sp>
        <p:nvSpPr>
          <p:cNvPr id="3" name="TextBox 2">
            <a:hlinkClick r:id="rId2"/>
          </p:cNvPr>
          <p:cNvSpPr txBox="1"/>
          <p:nvPr/>
        </p:nvSpPr>
        <p:spPr>
          <a:xfrm>
            <a:off x="143762" y="512676"/>
            <a:ext cx="8856476" cy="5810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hangingPunct="0">
              <a:spcBef>
                <a:spcPct val="0"/>
              </a:spcBef>
            </a:pPr>
            <a:r>
              <a:rPr lang="en-US" altLang="en-US" sz="1400" dirty="0">
                <a:solidFill>
                  <a:srgbClr val="FF0000"/>
                </a:solidFill>
              </a:rPr>
              <a:t>On April 14, 2015, </a:t>
            </a:r>
            <a:r>
              <a:rPr lang="en-US" altLang="en-US" sz="1400" dirty="0">
                <a:solidFill>
                  <a:srgbClr val="FF0000"/>
                </a:solidFill>
                <a:hlinkClick r:id="rId2"/>
              </a:rPr>
              <a:t>Carlo Rubbia </a:t>
            </a:r>
            <a:r>
              <a:rPr lang="en-US" altLang="en-US" sz="1400" dirty="0">
                <a:solidFill>
                  <a:srgbClr val="FF0000"/>
                </a:solidFill>
              </a:rPr>
              <a:t>gave a talk on a possible Muon-Collider Higgs Factory at CERN.</a:t>
            </a:r>
          </a:p>
          <a:p>
            <a:pPr lvl="0"/>
            <a:r>
              <a:rPr lang="en-US" altLang="en-US" sz="1200" dirty="0">
                <a:hlinkClick r:id="rId3"/>
              </a:rPr>
              <a:t>https://indico.cern.ch/event/383634/</a:t>
            </a:r>
            <a:r>
              <a:rPr lang="en-US" altLang="en-US" sz="1200" dirty="0"/>
              <a:t> </a:t>
            </a:r>
          </a:p>
          <a:p>
            <a:pPr lvl="0"/>
            <a:endParaRPr lang="en-US" altLang="en-US" sz="900" dirty="0"/>
          </a:p>
          <a:p>
            <a:pPr lvl="0"/>
            <a:r>
              <a:rPr lang="en-US" altLang="en-US" sz="1400" dirty="0"/>
              <a:t>During the question period, </a:t>
            </a:r>
            <a:r>
              <a:rPr lang="en-US" altLang="en-US" sz="1400" dirty="0" err="1">
                <a:hlinkClick r:id="rId4"/>
              </a:rPr>
              <a:t>Witek</a:t>
            </a:r>
            <a:r>
              <a:rPr lang="en-US" altLang="en-US" sz="1400" dirty="0">
                <a:hlinkClick r:id="rId4"/>
              </a:rPr>
              <a:t> </a:t>
            </a:r>
            <a:r>
              <a:rPr lang="en-US" altLang="en-US" sz="1400" dirty="0" err="1">
                <a:hlinkClick r:id="rId4"/>
              </a:rPr>
              <a:t>Krasny</a:t>
            </a:r>
            <a:r>
              <a:rPr lang="en-US" altLang="en-US" sz="1400" dirty="0">
                <a:hlinkClick r:id="rId4"/>
              </a:rPr>
              <a:t> </a:t>
            </a:r>
            <a:r>
              <a:rPr lang="en-US" altLang="en-US" sz="1400" dirty="0"/>
              <a:t>claimed that present Muon Collider designs are all wrong, and the right thing to do is generate muons via the Bethe-</a:t>
            </a:r>
            <a:r>
              <a:rPr lang="en-US" altLang="en-US" sz="1400" dirty="0" err="1"/>
              <a:t>Heitler</a:t>
            </a:r>
            <a:r>
              <a:rPr lang="en-US" altLang="en-US" sz="1400" dirty="0"/>
              <a:t> process in </a:t>
            </a:r>
            <a:r>
              <a:rPr lang="en-US" altLang="en-US" sz="1400" dirty="0">
                <a:sym typeface="Symbol" panose="05050102010706020507" pitchFamily="18" charset="2"/>
              </a:rPr>
              <a:t>-N collisions,  </a:t>
            </a:r>
            <a:r>
              <a:rPr lang="en-US" altLang="en-US" sz="1400" i="1" dirty="0">
                <a:sym typeface="Symbol" panose="05050102010706020507" pitchFamily="18" charset="2"/>
              </a:rPr>
              <a:t>N</a:t>
            </a:r>
            <a:r>
              <a:rPr lang="en-US" altLang="en-US" sz="1400" dirty="0">
                <a:sym typeface="Symbol" panose="05050102010706020507" pitchFamily="18" charset="2"/>
              </a:rPr>
              <a:t>  </a:t>
            </a:r>
            <a:r>
              <a:rPr lang="en-US" altLang="en-US" sz="1400" i="1" dirty="0">
                <a:sym typeface="Symbol" panose="05050102010706020507" pitchFamily="18" charset="2"/>
              </a:rPr>
              <a:t>N</a:t>
            </a:r>
            <a:r>
              <a:rPr lang="en-US" altLang="en-US" sz="1400" dirty="0">
                <a:sym typeface="Symbol" panose="05050102010706020507" pitchFamily="18" charset="2"/>
              </a:rPr>
              <a:t> +</a:t>
            </a:r>
            <a:r>
              <a:rPr lang="en-US" altLang="en-US" sz="1400" baseline="30000" dirty="0">
                <a:sym typeface="Symbol" panose="05050102010706020507" pitchFamily="18" charset="2"/>
              </a:rPr>
              <a:t>-</a:t>
            </a:r>
            <a:r>
              <a:rPr lang="en-US" altLang="en-US" sz="1400" dirty="0">
                <a:sym typeface="Symbol" panose="05050102010706020507" pitchFamily="18" charset="2"/>
              </a:rPr>
              <a:t>, because the muons are produced with “zero” emittance, so no cooling is needed.</a:t>
            </a:r>
          </a:p>
          <a:p>
            <a:pPr lvl="0"/>
            <a:endParaRPr lang="en-US" altLang="en-US" sz="1400" dirty="0">
              <a:sym typeface="Symbol" panose="05050102010706020507" pitchFamily="18" charset="2"/>
            </a:endParaRPr>
          </a:p>
          <a:p>
            <a:pPr lvl="0" algn="ctr"/>
            <a:r>
              <a:rPr lang="en-US" altLang="en-US" sz="1400" dirty="0">
                <a:sym typeface="Symbol" panose="05050102010706020507" pitchFamily="18" charset="2"/>
              </a:rPr>
              <a:t>???????????????</a:t>
            </a:r>
          </a:p>
          <a:p>
            <a:pPr lvl="0"/>
            <a:endParaRPr lang="en-US" altLang="en-US" sz="1400" dirty="0">
              <a:sym typeface="Symbol" panose="05050102010706020507" pitchFamily="18" charset="2"/>
            </a:endParaRPr>
          </a:p>
          <a:p>
            <a:pPr lvl="0"/>
            <a:r>
              <a:rPr lang="en-US" alt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The rate of Bethe-</a:t>
            </a:r>
            <a:r>
              <a:rPr lang="en-US" altLang="en-US" sz="1400" dirty="0" err="1">
                <a:solidFill>
                  <a:srgbClr val="FF0000"/>
                </a:solidFill>
                <a:sym typeface="Symbol" panose="05050102010706020507" pitchFamily="18" charset="2"/>
              </a:rPr>
              <a:t>Heitler</a:t>
            </a:r>
            <a:r>
              <a:rPr lang="en-US" alt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 muon-pair production is only (m</a:t>
            </a:r>
            <a:r>
              <a:rPr lang="en-US" altLang="en-US" sz="14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e</a:t>
            </a:r>
            <a:r>
              <a:rPr lang="en-US" alt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/m</a:t>
            </a:r>
            <a:r>
              <a:rPr lang="en-US" altLang="en-US" sz="14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</a:t>
            </a:r>
            <a:r>
              <a:rPr lang="en-US" alt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altLang="en-US" sz="1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alt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 ~ 1/40,000 that of electron-positron production (when well above threshold), so about 0.001 of the efficiency of muon production via </a:t>
            </a:r>
            <a:r>
              <a:rPr lang="en-US" altLang="en-US" sz="1400" i="1" dirty="0">
                <a:solidFill>
                  <a:srgbClr val="FF0000"/>
                </a:solidFill>
                <a:sym typeface="Symbol" panose="05050102010706020507" pitchFamily="18" charset="2"/>
              </a:rPr>
              <a:t>p-N </a:t>
            </a:r>
            <a:r>
              <a:rPr lang="en-US" alt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interactions, </a:t>
            </a:r>
          </a:p>
          <a:p>
            <a:pPr marL="285750" lvl="0" indent="-285750">
              <a:buFont typeface="Symbol" panose="05050102010706020507" pitchFamily="18" charset="2"/>
              <a:buChar char="Þ"/>
            </a:pPr>
            <a:r>
              <a:rPr lang="en-US" altLang="en-US" sz="1400" dirty="0">
                <a:sym typeface="Symbol" panose="05050102010706020507" pitchFamily="18" charset="2"/>
              </a:rPr>
              <a:t>Need  ~ 1-GW beam power to produce the same number of muons via Bethe-</a:t>
            </a:r>
            <a:r>
              <a:rPr lang="en-US" altLang="en-US" sz="1400" dirty="0" err="1">
                <a:sym typeface="Symbol" panose="05050102010706020507" pitchFamily="18" charset="2"/>
              </a:rPr>
              <a:t>Heitler</a:t>
            </a:r>
            <a:r>
              <a:rPr lang="en-US" altLang="en-US" sz="1400" dirty="0">
                <a:sym typeface="Symbol" panose="05050102010706020507" pitchFamily="18" charset="2"/>
              </a:rPr>
              <a:t> as via </a:t>
            </a:r>
            <a:r>
              <a:rPr lang="en-US" altLang="en-US" sz="1400" i="1" dirty="0">
                <a:sym typeface="Symbol" panose="05050102010706020507" pitchFamily="18" charset="2"/>
              </a:rPr>
              <a:t>p-N</a:t>
            </a:r>
            <a:r>
              <a:rPr lang="en-US" altLang="en-US" sz="1400" dirty="0">
                <a:sym typeface="Symbol" panose="05050102010706020507" pitchFamily="18" charset="2"/>
              </a:rPr>
              <a:t> interactions at 1-MW  beam power.    </a:t>
            </a:r>
          </a:p>
          <a:p>
            <a:pPr lvl="0"/>
            <a:r>
              <a:rPr lang="en-US" alt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[Rubbia: The B-H scheme might not be practical.]</a:t>
            </a:r>
          </a:p>
          <a:p>
            <a:pPr lvl="0"/>
            <a:endParaRPr lang="en-US" altLang="en-US" sz="14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lvl="0"/>
            <a:r>
              <a:rPr lang="en-US" altLang="en-US" sz="1400" dirty="0">
                <a:sym typeface="Symbol" panose="05050102010706020507" pitchFamily="18" charset="2"/>
              </a:rPr>
              <a:t>But, if the muons are really produced with “zero” emittance, we wouldn’t need as many muons to obtain a specified luminosity at a muon collider via the B-H process…</a:t>
            </a:r>
          </a:p>
          <a:p>
            <a:pPr lvl="0"/>
            <a:endParaRPr lang="en-US" altLang="en-US" sz="1400" dirty="0">
              <a:sym typeface="Symbol" panose="05050102010706020507" pitchFamily="18" charset="2"/>
            </a:endParaRPr>
          </a:p>
          <a:p>
            <a:pPr lvl="0"/>
            <a:r>
              <a:rPr lang="en-US" alt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[For neutrino production, what matters is beam rate, not emittance.]</a:t>
            </a:r>
          </a:p>
          <a:p>
            <a:pPr lvl="0"/>
            <a:endParaRPr lang="en-US" altLang="en-US" sz="14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lvl="0"/>
            <a:r>
              <a:rPr lang="en-US" altLang="en-US" sz="1400" dirty="0">
                <a:sym typeface="Symbol" panose="05050102010706020507" pitchFamily="18" charset="2"/>
              </a:rPr>
              <a:t>However, </a:t>
            </a:r>
            <a:r>
              <a:rPr lang="en-US" altLang="en-US" sz="1400" dirty="0" err="1">
                <a:sym typeface="Symbol" panose="05050102010706020507" pitchFamily="18" charset="2"/>
              </a:rPr>
              <a:t>pions</a:t>
            </a:r>
            <a:r>
              <a:rPr lang="en-US" altLang="en-US" sz="1400" dirty="0">
                <a:sym typeface="Symbol" panose="05050102010706020507" pitchFamily="18" charset="2"/>
              </a:rPr>
              <a:t> produced in </a:t>
            </a:r>
            <a:r>
              <a:rPr lang="en-US" altLang="en-US" sz="1400" i="1" dirty="0">
                <a:sym typeface="Symbol" panose="05050102010706020507" pitchFamily="18" charset="2"/>
              </a:rPr>
              <a:t>p-N</a:t>
            </a:r>
            <a:r>
              <a:rPr lang="en-US" altLang="en-US" sz="1400" dirty="0">
                <a:sym typeface="Symbol" panose="05050102010706020507" pitchFamily="18" charset="2"/>
              </a:rPr>
              <a:t> interactions in a “pencil” target also have “zero” emittance!</a:t>
            </a:r>
          </a:p>
          <a:p>
            <a:pPr lvl="0"/>
            <a:endParaRPr lang="en-US" altLang="en-US" sz="1400" dirty="0">
              <a:sym typeface="Symbol" panose="05050102010706020507" pitchFamily="18" charset="2"/>
            </a:endParaRPr>
          </a:p>
          <a:p>
            <a:pPr lvl="0"/>
            <a:r>
              <a:rPr lang="en-US" alt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                                            So, why is cooling necessary in our present designs?</a:t>
            </a:r>
          </a:p>
        </p:txBody>
      </p:sp>
    </p:spTree>
    <p:extLst>
      <p:ext uri="{BB962C8B-B14F-4D97-AF65-F5344CB8AC3E}">
        <p14:creationId xmlns:p14="http://schemas.microsoft.com/office/powerpoint/2010/main" val="2743486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0" y="7938"/>
            <a:ext cx="91440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dirty="0">
                <a:ea typeface="宋体" pitchFamily="2" charset="-122"/>
              </a:rPr>
              <a:t>Theoretical and Practical Emittance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3508" y="512676"/>
            <a:ext cx="8712968" cy="568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Density in phase volume is conserved in Hamiltonian processes, such as particle beam transport without energy loss (</a:t>
            </a:r>
            <a:r>
              <a:rPr lang="en-US" sz="1400" dirty="0" err="1">
                <a:solidFill>
                  <a:srgbClr val="FF0000"/>
                </a:solidFill>
              </a:rPr>
              <a:t>Liouville’s</a:t>
            </a:r>
            <a:r>
              <a:rPr lang="en-US" sz="1400" dirty="0">
                <a:solidFill>
                  <a:srgbClr val="FF0000"/>
                </a:solidFill>
              </a:rPr>
              <a:t> theorem).</a:t>
            </a:r>
          </a:p>
          <a:p>
            <a:endParaRPr lang="en-US" sz="1400" dirty="0"/>
          </a:p>
          <a:p>
            <a:r>
              <a:rPr lang="en-US" sz="1400" dirty="0"/>
              <a:t>Emittance is a measure of volume in phase space, so theoretically conserved.</a:t>
            </a:r>
          </a:p>
          <a:p>
            <a:endParaRPr lang="en-US" sz="1400" dirty="0"/>
          </a:p>
          <a:p>
            <a:r>
              <a:rPr lang="en-US" sz="1400" dirty="0">
                <a:solidFill>
                  <a:srgbClr val="FF0000"/>
                </a:solidFill>
              </a:rPr>
              <a:t>A practical measure of emittance is its </a:t>
            </a:r>
            <a:r>
              <a:rPr lang="en-US" sz="1400" dirty="0" err="1">
                <a:solidFill>
                  <a:srgbClr val="FF0000"/>
                </a:solidFill>
              </a:rPr>
              <a:t>rms</a:t>
            </a:r>
            <a:r>
              <a:rPr lang="en-US" sz="1400" dirty="0">
                <a:solidFill>
                  <a:srgbClr val="FF0000"/>
                </a:solidFill>
              </a:rPr>
              <a:t> value, such as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>
                <a:sym typeface="Symbol" pitchFamily="18" charset="2"/>
              </a:rPr>
              <a:t>If motion in different indices </a:t>
            </a:r>
            <a:r>
              <a:rPr lang="en-US" sz="1600" i="1" dirty="0" err="1">
                <a:sym typeface="Symbol" pitchFamily="18" charset="2"/>
              </a:rPr>
              <a:t>i</a:t>
            </a:r>
            <a:r>
              <a:rPr lang="en-US" sz="1400" dirty="0">
                <a:sym typeface="Symbol" pitchFamily="18" charset="2"/>
              </a:rPr>
              <a:t> is decoupled, we consider the </a:t>
            </a:r>
            <a:r>
              <a:rPr lang="en-US" sz="1400" dirty="0" err="1">
                <a:sym typeface="Symbol" pitchFamily="18" charset="2"/>
              </a:rPr>
              <a:t>subemittances</a:t>
            </a:r>
            <a:r>
              <a:rPr lang="en-US" sz="1400" dirty="0">
                <a:sym typeface="Symbol" pitchFamily="18" charset="2"/>
              </a:rPr>
              <a:t>,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pPr eaLnBrk="1" hangingPunct="1">
              <a:defRPr/>
            </a:pPr>
            <a:r>
              <a:rPr lang="en-US" sz="1400" dirty="0" err="1">
                <a:solidFill>
                  <a:srgbClr val="FF0000"/>
                </a:solidFill>
                <a:sym typeface="Symbol" pitchFamily="18" charset="2"/>
              </a:rPr>
              <a:t>Rms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emittances are actually invariant only under “linear” (canonical) transformations.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Unfortunately, propagation of a beam across a field-free drift region is “nonlinear” (even though the particles move along straight lines).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endParaRPr lang="en-US" sz="1400" dirty="0"/>
          </a:p>
        </p:txBody>
      </p:sp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685066"/>
              </p:ext>
            </p:extLst>
          </p:nvPr>
        </p:nvGraphicFramePr>
        <p:xfrm>
          <a:off x="431540" y="2096852"/>
          <a:ext cx="73120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Equation" r:id="rId3" imgW="5626080" imgH="457200" progId="Equation.DSMT4">
                  <p:embed/>
                </p:oleObj>
              </mc:Choice>
              <mc:Fallback>
                <p:oleObj name="Equation" r:id="rId3" imgW="56260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540" y="2096852"/>
                        <a:ext cx="7312025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1723704"/>
              </p:ext>
            </p:extLst>
          </p:nvPr>
        </p:nvGraphicFramePr>
        <p:xfrm>
          <a:off x="899592" y="3032956"/>
          <a:ext cx="65373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Equation" r:id="rId5" imgW="5029200" imgH="507960" progId="Equation.DSMT4">
                  <p:embed/>
                </p:oleObj>
              </mc:Choice>
              <mc:Fallback>
                <p:oleObj name="Equation" r:id="rId5" imgW="50292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032956"/>
                        <a:ext cx="6537325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5033743"/>
              </p:ext>
            </p:extLst>
          </p:nvPr>
        </p:nvGraphicFramePr>
        <p:xfrm>
          <a:off x="1619672" y="3717032"/>
          <a:ext cx="5083175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Equation" r:id="rId7" imgW="3911600" imgH="495300" progId="Equation.DSMT4">
                  <p:embed/>
                </p:oleObj>
              </mc:Choice>
              <mc:Fallback>
                <p:oleObj name="Equation" r:id="rId7" imgW="3911600" imgH="495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717032"/>
                        <a:ext cx="5083175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0549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0" y="7938"/>
            <a:ext cx="91440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dirty="0">
                <a:ea typeface="宋体" pitchFamily="2" charset="-122"/>
              </a:rPr>
              <a:t>Solenoidal Beam Transport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5516" y="637869"/>
            <a:ext cx="8820980" cy="637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What about propagation in a constant (solenoidal) magnetic field?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>
              <a:defRPr/>
            </a:pPr>
            <a:r>
              <a:rPr lang="en-US" sz="1400" dirty="0"/>
              <a:t>Claim: if the diameter </a:t>
            </a:r>
            <a:r>
              <a:rPr lang="en-US" sz="1400" i="1" dirty="0"/>
              <a:t>2c p</a:t>
            </a:r>
            <a:r>
              <a:rPr lang="en-US" sz="1400" baseline="-25000" dirty="0">
                <a:sym typeface="Symbol"/>
              </a:rPr>
              <a:t></a:t>
            </a:r>
            <a:r>
              <a:rPr lang="en-US" sz="1400" dirty="0">
                <a:sym typeface="Symbol"/>
              </a:rPr>
              <a:t>/</a:t>
            </a:r>
            <a:r>
              <a:rPr lang="en-US" sz="1400" i="1" dirty="0" err="1">
                <a:sym typeface="Symbol"/>
              </a:rPr>
              <a:t>eB</a:t>
            </a:r>
            <a:r>
              <a:rPr lang="en-US" sz="1400" i="1" baseline="-25000" dirty="0" err="1">
                <a:sym typeface="Symbol"/>
              </a:rPr>
              <a:t>z</a:t>
            </a:r>
            <a:r>
              <a:rPr lang="en-US" sz="1400" dirty="0">
                <a:sym typeface="Symbol"/>
              </a:rPr>
              <a:t> of the helical trajectory of a charge </a:t>
            </a:r>
            <a:r>
              <a:rPr lang="en-US" sz="1400" i="1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with transverse momentum      </a:t>
            </a:r>
            <a:r>
              <a:rPr lang="en-US" sz="1400" i="1" dirty="0">
                <a:sym typeface="Symbol"/>
              </a:rPr>
              <a:t>p</a:t>
            </a:r>
            <a:r>
              <a:rPr lang="en-US" sz="1400" baseline="-25000" dirty="0">
                <a:sym typeface="Symbol"/>
              </a:rPr>
              <a:t> </a:t>
            </a:r>
            <a:r>
              <a:rPr lang="en-US" sz="1400" dirty="0">
                <a:sym typeface="Symbol"/>
              </a:rPr>
              <a:t></a:t>
            </a:r>
            <a:r>
              <a:rPr lang="en-US" sz="1400" baseline="-25000" dirty="0">
                <a:sym typeface="Symbol"/>
              </a:rPr>
              <a:t>  </a:t>
            </a:r>
            <a:r>
              <a:rPr lang="en-US" sz="1400" dirty="0">
                <a:sym typeface="Symbol"/>
              </a:rPr>
              <a:t></a:t>
            </a:r>
            <a:r>
              <a:rPr lang="en-US" sz="1400" i="1" baseline="-25000" dirty="0">
                <a:sym typeface="Symbol"/>
              </a:rPr>
              <a:t>p</a:t>
            </a:r>
            <a:r>
              <a:rPr lang="en-US" sz="1400" baseline="-25000" dirty="0">
                <a:sym typeface="Symbol"/>
              </a:rPr>
              <a:t></a:t>
            </a:r>
            <a:r>
              <a:rPr lang="en-US" sz="1400" dirty="0">
                <a:sym typeface="Symbol"/>
              </a:rPr>
              <a:t> in a uniform axial magnetic field </a:t>
            </a:r>
            <a:r>
              <a:rPr lang="en-US" sz="1400" i="1" dirty="0" err="1">
                <a:sym typeface="Symbol"/>
              </a:rPr>
              <a:t>B</a:t>
            </a:r>
            <a:r>
              <a:rPr lang="en-US" sz="1400" i="1" baseline="-25000" dirty="0" err="1">
                <a:sym typeface="Symbol"/>
              </a:rPr>
              <a:t>z</a:t>
            </a:r>
            <a:r>
              <a:rPr lang="en-US" sz="1400" dirty="0">
                <a:sym typeface="Symbol"/>
              </a:rPr>
              <a:t> is less than the </a:t>
            </a:r>
            <a:r>
              <a:rPr lang="en-US" sz="1400" dirty="0" err="1">
                <a:sym typeface="Symbol"/>
              </a:rPr>
              <a:t>rms</a:t>
            </a:r>
            <a:r>
              <a:rPr lang="en-US" sz="1400" dirty="0">
                <a:sym typeface="Symbol"/>
              </a:rPr>
              <a:t> radial extent </a:t>
            </a:r>
            <a:r>
              <a:rPr lang="en-US" sz="1400" baseline="-25000" dirty="0">
                <a:sym typeface="Symbol"/>
              </a:rPr>
              <a:t></a:t>
            </a:r>
            <a:r>
              <a:rPr lang="en-US" sz="1400" dirty="0">
                <a:sym typeface="Symbol"/>
              </a:rPr>
              <a:t> of the bunch, the bunch does not appear to grow radially as it propagates, and the </a:t>
            </a:r>
            <a:r>
              <a:rPr lang="en-US" sz="1400" dirty="0" err="1">
                <a:sym typeface="Symbol"/>
              </a:rPr>
              <a:t>rms</a:t>
            </a:r>
            <a:r>
              <a:rPr lang="en-US" sz="1400" dirty="0">
                <a:sym typeface="Symbol"/>
              </a:rPr>
              <a:t> measure of transverse emittance remains invariant with time/distance.</a:t>
            </a:r>
          </a:p>
          <a:p>
            <a:pPr>
              <a:defRPr/>
            </a:pPr>
            <a:endParaRPr lang="en-US" sz="1400" dirty="0">
              <a:sym typeface="Symbol"/>
            </a:endParaRPr>
          </a:p>
          <a:p>
            <a:pPr>
              <a:defRPr/>
            </a:pPr>
            <a:r>
              <a:rPr lang="en-US" sz="1400" dirty="0">
                <a:solidFill>
                  <a:srgbClr val="FF0000"/>
                </a:solidFill>
              </a:rPr>
              <a:t>This stabilization of transverse emittance occurs for                         (JS Berg, 2013).</a:t>
            </a:r>
          </a:p>
          <a:p>
            <a:pPr>
              <a:defRPr/>
            </a:pPr>
            <a:endParaRPr lang="en-US" sz="1400" dirty="0">
              <a:sym typeface="Symbol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The stabilized transverse emittance is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If the initial beam emittance is smaller than this, it will grow to this value as the beam propagates.   See slide 10 of </a:t>
            </a:r>
            <a:r>
              <a:rPr lang="en-US" sz="900" dirty="0">
                <a:sym typeface="Symbol" pitchFamily="18" charset="2"/>
                <a:hlinkClick r:id="rId3"/>
              </a:rPr>
              <a:t>http://www.physics.princeton.edu/~mcdonald/mumu/target/emittrans1.pdf</a:t>
            </a:r>
            <a:r>
              <a:rPr lang="en-US" sz="900" dirty="0">
                <a:sym typeface="Symbol" pitchFamily="18" charset="2"/>
              </a:rPr>
              <a:t> 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That is, a source with “zero” theoretical transverse emittance quickly takes on a finite </a:t>
            </a:r>
            <a:r>
              <a:rPr lang="en-US" sz="1400" dirty="0" err="1">
                <a:sym typeface="Symbol" pitchFamily="18" charset="2"/>
              </a:rPr>
              <a:t>rms</a:t>
            </a:r>
            <a:r>
              <a:rPr lang="en-US" sz="1400" dirty="0">
                <a:sym typeface="Symbol" pitchFamily="18" charset="2"/>
              </a:rPr>
              <a:t>  transverse emittance given by the above expression, which depends on the characteristic transverse momentum at the source, as well as the field strength of the solenoid magnet.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Note that for a given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</a:t>
            </a:r>
            <a:r>
              <a:rPr lang="en-US" sz="1400" i="1" baseline="-25000" dirty="0">
                <a:solidFill>
                  <a:srgbClr val="FF0000"/>
                </a:solidFill>
                <a:sym typeface="Symbol"/>
              </a:rPr>
              <a:t>p</a:t>
            </a:r>
            <a:r>
              <a:rPr lang="en-US" sz="1400" baseline="-25000" dirty="0">
                <a:solidFill>
                  <a:srgbClr val="FF0000"/>
                </a:solidFill>
                <a:sym typeface="Symbol"/>
              </a:rPr>
              <a:t>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of the beam, use of a larger solenoid field implies smaller transverse emittance.</a:t>
            </a: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 </a:t>
            </a:r>
          </a:p>
          <a:p>
            <a:endParaRPr lang="en-US" sz="1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962278"/>
              </p:ext>
            </p:extLst>
          </p:nvPr>
        </p:nvGraphicFramePr>
        <p:xfrm>
          <a:off x="4752020" y="2204864"/>
          <a:ext cx="1205418" cy="529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Equation" r:id="rId4" imgW="1041120" imgH="457200" progId="Equation.DSMT4">
                  <p:embed/>
                </p:oleObj>
              </mc:Choice>
              <mc:Fallback>
                <p:oleObj name="Equation" r:id="rId4" imgW="10411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52020" y="2204864"/>
                        <a:ext cx="1205418" cy="529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7633105"/>
              </p:ext>
            </p:extLst>
          </p:nvPr>
        </p:nvGraphicFramePr>
        <p:xfrm>
          <a:off x="3578225" y="2692400"/>
          <a:ext cx="896938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Equation" r:id="rId6" imgW="774360" imgH="482400" progId="Equation.DSMT4">
                  <p:embed/>
                </p:oleObj>
              </mc:Choice>
              <mc:Fallback>
                <p:oleObj name="Equation" r:id="rId6" imgW="7743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78225" y="2692400"/>
                        <a:ext cx="896938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820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0" y="7938"/>
            <a:ext cx="91440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dirty="0">
                <a:ea typeface="宋体" pitchFamily="2" charset="-122"/>
              </a:rPr>
              <a:t>Practical Source Emittance: </a:t>
            </a:r>
            <a:r>
              <a:rPr lang="en-US" i="1" dirty="0">
                <a:ea typeface="宋体" pitchFamily="2" charset="-122"/>
              </a:rPr>
              <a:t>p</a:t>
            </a:r>
            <a:r>
              <a:rPr lang="en-US" dirty="0">
                <a:ea typeface="宋体" pitchFamily="2" charset="-122"/>
              </a:rPr>
              <a:t>-</a:t>
            </a:r>
            <a:r>
              <a:rPr lang="en-US" i="1" dirty="0">
                <a:ea typeface="宋体" pitchFamily="2" charset="-122"/>
              </a:rPr>
              <a:t>N </a:t>
            </a:r>
            <a:r>
              <a:rPr lang="en-US" dirty="0">
                <a:ea typeface="宋体" pitchFamily="2" charset="-122"/>
              </a:rPr>
              <a:t> </a:t>
            </a:r>
            <a:r>
              <a:rPr lang="en-US" i="1" dirty="0">
                <a:ea typeface="宋体" pitchFamily="2" charset="-122"/>
              </a:rPr>
              <a:t>vs</a:t>
            </a:r>
            <a:r>
              <a:rPr lang="en-US" dirty="0">
                <a:ea typeface="宋体" pitchFamily="2" charset="-122"/>
              </a:rPr>
              <a:t>. Bethe-</a:t>
            </a:r>
            <a:r>
              <a:rPr lang="en-US" dirty="0" err="1">
                <a:ea typeface="宋体" pitchFamily="2" charset="-122"/>
              </a:rPr>
              <a:t>Heitler</a:t>
            </a:r>
            <a:endParaRPr lang="en-US" dirty="0">
              <a:ea typeface="宋体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500" y="431831"/>
            <a:ext cx="871296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For a </a:t>
            </a:r>
            <a:r>
              <a:rPr lang="en-US" sz="1400" dirty="0" err="1">
                <a:solidFill>
                  <a:srgbClr val="FF0000"/>
                </a:solidFill>
                <a:sym typeface="Symbol" pitchFamily="18" charset="2"/>
              </a:rPr>
              <a:t>Muon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Collider source based on </a:t>
            </a:r>
            <a:r>
              <a:rPr lang="en-US" sz="1400" i="1" dirty="0">
                <a:solidFill>
                  <a:srgbClr val="FF0000"/>
                </a:solidFill>
                <a:sym typeface="Symbol" pitchFamily="18" charset="2"/>
              </a:rPr>
              <a:t>p-N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interactions, we have sought to keep 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If we used the Bethe-</a:t>
            </a:r>
            <a:r>
              <a:rPr lang="en-US" sz="1400" dirty="0" err="1">
                <a:sym typeface="Symbol" pitchFamily="18" charset="2"/>
              </a:rPr>
              <a:t>Heitler</a:t>
            </a:r>
            <a:r>
              <a:rPr lang="en-US" sz="1400" dirty="0">
                <a:sym typeface="Symbol" pitchFamily="18" charset="2"/>
              </a:rPr>
              <a:t> process</a:t>
            </a:r>
            <a:r>
              <a:rPr lang="en-US" altLang="en-US" sz="1400" dirty="0">
                <a:sym typeface="Symbol" panose="05050102010706020507" pitchFamily="18" charset="2"/>
              </a:rPr>
              <a:t>,  </a:t>
            </a:r>
            <a:r>
              <a:rPr lang="en-US" altLang="en-US" sz="1400" i="1" dirty="0">
                <a:sym typeface="Symbol" panose="05050102010706020507" pitchFamily="18" charset="2"/>
              </a:rPr>
              <a:t>N</a:t>
            </a:r>
            <a:r>
              <a:rPr lang="en-US" altLang="en-US" sz="1400" dirty="0">
                <a:sym typeface="Symbol" panose="05050102010706020507" pitchFamily="18" charset="2"/>
              </a:rPr>
              <a:t>  </a:t>
            </a:r>
            <a:r>
              <a:rPr lang="en-US" altLang="en-US" sz="1400" i="1" dirty="0">
                <a:sym typeface="Symbol" panose="05050102010706020507" pitchFamily="18" charset="2"/>
              </a:rPr>
              <a:t>N</a:t>
            </a:r>
            <a:r>
              <a:rPr lang="en-US" altLang="en-US" sz="1400" dirty="0">
                <a:sym typeface="Symbol" panose="05050102010706020507" pitchFamily="18" charset="2"/>
              </a:rPr>
              <a:t> +</a:t>
            </a:r>
            <a:r>
              <a:rPr lang="en-US" altLang="en-US" sz="1400" baseline="30000" dirty="0">
                <a:sym typeface="Symbol" panose="05050102010706020507" pitchFamily="18" charset="2"/>
              </a:rPr>
              <a:t>-</a:t>
            </a:r>
            <a:r>
              <a:rPr lang="en-US" altLang="en-US" sz="1400" dirty="0">
                <a:sym typeface="Symbol" panose="05050102010706020507" pitchFamily="18" charset="2"/>
              </a:rPr>
              <a:t>, to avoid the threshold effect, we would need to operate with E</a:t>
            </a:r>
            <a:r>
              <a:rPr lang="en-US" altLang="en-US" sz="1400" baseline="-25000" dirty="0">
                <a:sym typeface="Symbol" panose="05050102010706020507" pitchFamily="18" charset="2"/>
              </a:rPr>
              <a:t></a:t>
            </a:r>
            <a:r>
              <a:rPr lang="en-US" altLang="en-US" sz="1400" dirty="0">
                <a:sym typeface="Symbol" panose="05050102010706020507" pitchFamily="18" charset="2"/>
              </a:rPr>
              <a:t> ~ 400 MeV, such that  </a:t>
            </a:r>
          </a:p>
          <a:p>
            <a:pPr eaLnBrk="1" hangingPunct="1">
              <a:defRPr/>
            </a:pPr>
            <a:endParaRPr lang="en-US" sz="1400" dirty="0">
              <a:sym typeface="Symbol" panose="05050102010706020507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Hence, the stabilized </a:t>
            </a:r>
            <a:r>
              <a:rPr lang="en-US" sz="1400" dirty="0" err="1">
                <a:solidFill>
                  <a:srgbClr val="FF0000"/>
                </a:solidFill>
                <a:sym typeface="Symbol" panose="05050102010706020507" pitchFamily="18" charset="2"/>
              </a:rPr>
              <a:t>rms</a:t>
            </a:r>
            <a:r>
              <a:rPr 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 transverse emittance using a Bethe-</a:t>
            </a:r>
            <a:r>
              <a:rPr lang="en-US" sz="1400" dirty="0" err="1">
                <a:solidFill>
                  <a:srgbClr val="FF0000"/>
                </a:solidFill>
                <a:sym typeface="Symbol" panose="05050102010706020507" pitchFamily="18" charset="2"/>
              </a:rPr>
              <a:t>Heitler</a:t>
            </a:r>
            <a:r>
              <a:rPr 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 source would be </a:t>
            </a: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(1/2.5)</a:t>
            </a:r>
            <a:r>
              <a:rPr lang="en-US" sz="1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 ~ 1/6 of that of the </a:t>
            </a:r>
            <a:r>
              <a:rPr lang="en-US" sz="1400" i="1" dirty="0">
                <a:solidFill>
                  <a:srgbClr val="FF0000"/>
                </a:solidFill>
                <a:sym typeface="Symbol" panose="05050102010706020507" pitchFamily="18" charset="2"/>
              </a:rPr>
              <a:t>p</a:t>
            </a:r>
            <a:r>
              <a:rPr 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-</a:t>
            </a:r>
            <a:r>
              <a:rPr lang="en-US" sz="1400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 source.   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anose="05050102010706020507" pitchFamily="18" charset="2"/>
              </a:rPr>
              <a:t>This modest advantage does not outweigh the factor of 0.001 in efficiency compared to that of a</a:t>
            </a:r>
          </a:p>
          <a:p>
            <a:pPr eaLnBrk="1" hangingPunct="1">
              <a:defRPr/>
            </a:pPr>
            <a:r>
              <a:rPr lang="en-US" sz="1400" i="1" dirty="0">
                <a:sym typeface="Symbol" panose="05050102010706020507" pitchFamily="18" charset="2"/>
              </a:rPr>
              <a:t>p-N</a:t>
            </a:r>
            <a:r>
              <a:rPr lang="en-US" sz="1400" dirty="0">
                <a:sym typeface="Symbol" panose="05050102010706020507" pitchFamily="18" charset="2"/>
              </a:rPr>
              <a:t> source.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marL="285750" indent="-285750" eaLnBrk="1" hangingPunct="1">
              <a:buFont typeface="Symbol" panose="05050102010706020507" pitchFamily="18" charset="2"/>
              <a:buChar char="Þ"/>
              <a:defRPr/>
            </a:pPr>
            <a:r>
              <a:rPr 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Use of a </a:t>
            </a:r>
            <a:r>
              <a:rPr lang="en-US" sz="1400" i="1" dirty="0">
                <a:solidFill>
                  <a:srgbClr val="FF0000"/>
                </a:solidFill>
                <a:sym typeface="Symbol" panose="05050102010706020507" pitchFamily="18" charset="2"/>
              </a:rPr>
              <a:t>p-N</a:t>
            </a:r>
            <a:r>
              <a:rPr 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 source of muons is still advantageous.</a:t>
            </a:r>
          </a:p>
          <a:p>
            <a:pPr marL="285750" indent="-285750" eaLnBrk="1" hangingPunct="1">
              <a:buFont typeface="Symbol" panose="05050102010706020507" pitchFamily="18" charset="2"/>
              <a:buChar char="Þ"/>
              <a:defRPr/>
            </a:pPr>
            <a:endParaRPr lang="en-US" sz="14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marL="285750" indent="-285750" eaLnBrk="1" hangingPunct="1">
              <a:buFont typeface="Symbol" panose="05050102010706020507" pitchFamily="18" charset="2"/>
              <a:buChar char="Þ"/>
              <a:defRPr/>
            </a:pPr>
            <a:endParaRPr lang="en-US" sz="14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marL="285750" indent="-285750" eaLnBrk="1" hangingPunct="1">
              <a:buFont typeface="Symbol" panose="05050102010706020507" pitchFamily="18" charset="2"/>
              <a:buChar char="Þ"/>
              <a:defRPr/>
            </a:pPr>
            <a:endParaRPr lang="en-US" sz="14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anose="05050102010706020507" pitchFamily="18" charset="2"/>
              </a:rPr>
              <a:t>This conclusion was also reached by WA Barletta and AM </a:t>
            </a:r>
            <a:r>
              <a:rPr lang="en-US" sz="1400" dirty="0" err="1">
                <a:sym typeface="Symbol" panose="05050102010706020507" pitchFamily="18" charset="2"/>
              </a:rPr>
              <a:t>Sessler</a:t>
            </a:r>
            <a:r>
              <a:rPr lang="en-US" sz="1400" i="1" dirty="0">
                <a:sym typeface="Symbol" panose="05050102010706020507" pitchFamily="18" charset="2"/>
                <a:hlinkClick r:id="rId3" action="ppaction://hlinkfile"/>
              </a:rPr>
              <a:t>, NIM A </a:t>
            </a:r>
            <a:r>
              <a:rPr lang="en-US" sz="1400" b="1" i="1" dirty="0">
                <a:sym typeface="Symbol" panose="05050102010706020507" pitchFamily="18" charset="2"/>
                <a:hlinkClick r:id="rId3" action="ppaction://hlinkfile"/>
              </a:rPr>
              <a:t>350</a:t>
            </a:r>
            <a:r>
              <a:rPr lang="en-US" sz="1400" i="1" dirty="0">
                <a:sym typeface="Symbol" panose="05050102010706020507" pitchFamily="18" charset="2"/>
                <a:hlinkClick r:id="rId3" action="ppaction://hlinkfile"/>
              </a:rPr>
              <a:t>, 36 (1994),</a:t>
            </a:r>
            <a:endParaRPr lang="en-US" sz="1400" i="1" dirty="0">
              <a:sym typeface="Symbol" panose="05050102010706020507" pitchFamily="18" charset="2"/>
            </a:endParaRPr>
          </a:p>
          <a:p>
            <a:pPr eaLnBrk="1" hangingPunct="1">
              <a:defRPr/>
            </a:pPr>
            <a:r>
              <a:rPr lang="en-US" sz="12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1200" dirty="0">
                <a:solidFill>
                  <a:srgbClr val="FF0000"/>
                </a:solidFill>
                <a:sym typeface="Symbol" panose="05050102010706020507" pitchFamily="18" charset="2"/>
                <a:hlinkClick r:id="rId4"/>
              </a:rPr>
              <a:t>http://physics.princeton.edu/~mcdonald/mumu/physics/barletta_nim_a350_36_94.pdf</a:t>
            </a:r>
            <a:r>
              <a:rPr lang="en-US" sz="12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>
              <a:defRPr/>
            </a:pPr>
            <a:r>
              <a:rPr lang="en-US" sz="1200" dirty="0">
                <a:solidFill>
                  <a:srgbClr val="FF0000"/>
                </a:solidFill>
                <a:sym typeface="Symbol" panose="05050102010706020507" pitchFamily="18" charset="2"/>
              </a:rPr>
              <a:t>See  also    </a:t>
            </a:r>
            <a:r>
              <a:rPr lang="en-US" sz="1200" dirty="0">
                <a:solidFill>
                  <a:srgbClr val="FF0000"/>
                </a:solidFill>
                <a:sym typeface="Symbol" panose="05050102010706020507" pitchFamily="18" charset="2"/>
                <a:hlinkClick r:id="rId5"/>
              </a:rPr>
              <a:t>http://physics.princeton.edu/~mcdonald/mumu/target/betheheitler.pdf</a:t>
            </a:r>
            <a:endParaRPr lang="en-US" sz="12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 </a:t>
            </a:r>
          </a:p>
          <a:p>
            <a:endParaRPr lang="en-US" sz="1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881506"/>
              </p:ext>
            </p:extLst>
          </p:nvPr>
        </p:nvGraphicFramePr>
        <p:xfrm>
          <a:off x="6610350" y="728663"/>
          <a:ext cx="1322388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Equation" r:id="rId6" imgW="1143000" imgH="228600" progId="Equation.DSMT4">
                  <p:embed/>
                </p:oleObj>
              </mc:Choice>
              <mc:Fallback>
                <p:oleObj name="Equation" r:id="rId6" imgW="11430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610350" y="728663"/>
                        <a:ext cx="1322388" cy="26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6717164"/>
              </p:ext>
            </p:extLst>
          </p:nvPr>
        </p:nvGraphicFramePr>
        <p:xfrm>
          <a:off x="3311860" y="1448780"/>
          <a:ext cx="1617663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Equation" r:id="rId8" imgW="1396800" imgH="241200" progId="Equation.DSMT4">
                  <p:embed/>
                </p:oleObj>
              </mc:Choice>
              <mc:Fallback>
                <p:oleObj name="Equation" r:id="rId8" imgW="1396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311860" y="1448780"/>
                        <a:ext cx="1617663" cy="277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6600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7938"/>
            <a:ext cx="91440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dirty="0">
                <a:ea typeface="宋体" pitchFamily="2" charset="-122"/>
              </a:rPr>
              <a:t>The Target System Concept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236538" y="512763"/>
            <a:ext cx="8691562" cy="48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FF0000"/>
                </a:solidFill>
              </a:rPr>
              <a:t>A </a:t>
            </a:r>
            <a:r>
              <a:rPr lang="en-US" sz="1400" dirty="0" err="1">
                <a:solidFill>
                  <a:srgbClr val="FF0000"/>
                </a:solidFill>
              </a:rPr>
              <a:t>Muon</a:t>
            </a:r>
            <a:r>
              <a:rPr lang="en-US" sz="1400" dirty="0">
                <a:solidFill>
                  <a:srgbClr val="FF0000"/>
                </a:solidFill>
              </a:rPr>
              <a:t> Collider needs </a:t>
            </a:r>
            <a:r>
              <a:rPr lang="en-US" sz="1400" dirty="0" err="1">
                <a:solidFill>
                  <a:srgbClr val="FF0000"/>
                </a:solidFill>
              </a:rPr>
              <a:t>muon</a:t>
            </a:r>
            <a:r>
              <a:rPr lang="en-US" sz="1400" dirty="0">
                <a:solidFill>
                  <a:srgbClr val="FF0000"/>
                </a:solidFill>
              </a:rPr>
              <a:t> beams of both signs.</a:t>
            </a:r>
          </a:p>
          <a:p>
            <a:pPr eaLnBrk="1" hangingPunct="1"/>
            <a:endParaRPr lang="en-US" sz="1400" dirty="0">
              <a:solidFill>
                <a:srgbClr val="FF0000"/>
              </a:solidFill>
            </a:endParaRPr>
          </a:p>
          <a:p>
            <a:pPr eaLnBrk="1" hangingPunct="1"/>
            <a:r>
              <a:rPr lang="en-US" sz="1400" dirty="0"/>
              <a:t>A Neutrino Factory based on neutrinos from </a:t>
            </a:r>
            <a:r>
              <a:rPr lang="en-US" sz="1400" dirty="0" err="1"/>
              <a:t>muon</a:t>
            </a:r>
            <a:r>
              <a:rPr lang="en-US" sz="1400" dirty="0"/>
              <a:t> decay could operate with only one sign of </a:t>
            </a:r>
            <a:r>
              <a:rPr lang="en-US" sz="1400" dirty="0" err="1"/>
              <a:t>muons</a:t>
            </a:r>
            <a:r>
              <a:rPr lang="en-US" sz="1400" dirty="0"/>
              <a:t> at a time, but advantageous to have both signs.</a:t>
            </a:r>
          </a:p>
          <a:p>
            <a:pPr eaLnBrk="1" hangingPunct="1"/>
            <a:endParaRPr lang="en-US" sz="1400" dirty="0">
              <a:solidFill>
                <a:srgbClr val="FF0000"/>
              </a:solidFill>
            </a:endParaRPr>
          </a:p>
          <a:p>
            <a:pPr eaLnBrk="1" hangingPunct="1"/>
            <a:r>
              <a:rPr lang="en-US" sz="1400" dirty="0">
                <a:solidFill>
                  <a:srgbClr val="FF0000"/>
                </a:solidFill>
              </a:rPr>
              <a:t>Could use two proton beams + 2 targets in solenoid horn (as per “conventional” neutrino beams from pion decay).</a:t>
            </a:r>
          </a:p>
          <a:p>
            <a:pPr eaLnBrk="1" hangingPunct="1"/>
            <a:endParaRPr lang="en-US" sz="1400" dirty="0">
              <a:solidFill>
                <a:srgbClr val="FF0000"/>
              </a:solidFill>
            </a:endParaRPr>
          </a:p>
          <a:p>
            <a:pPr eaLnBrk="1" hangingPunct="1"/>
            <a:r>
              <a:rPr lang="en-US" sz="1400" dirty="0"/>
              <a:t>Or, could use one proton beam + solenoid capture system. </a:t>
            </a:r>
          </a:p>
          <a:p>
            <a:pPr lvl="0" eaLnBrk="1" hangingPunct="1"/>
            <a:endParaRPr lang="en-US" sz="1400" dirty="0">
              <a:solidFill>
                <a:srgbClr val="FF0000"/>
              </a:solidFill>
            </a:endParaRPr>
          </a:p>
          <a:p>
            <a:pPr eaLnBrk="1" hangingPunct="1"/>
            <a:r>
              <a:rPr lang="en-US" sz="1400" dirty="0">
                <a:solidFill>
                  <a:srgbClr val="FF0000"/>
                </a:solidFill>
              </a:rPr>
              <a:t>RC </a:t>
            </a:r>
            <a:r>
              <a:rPr lang="en-US" sz="1400" dirty="0" err="1">
                <a:solidFill>
                  <a:srgbClr val="FF0000"/>
                </a:solidFill>
              </a:rPr>
              <a:t>Fernow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i="1" dirty="0">
                <a:solidFill>
                  <a:srgbClr val="FF0000"/>
                </a:solidFill>
              </a:rPr>
              <a:t>et al</a:t>
            </a:r>
            <a:r>
              <a:rPr lang="en-US" sz="1400" dirty="0">
                <a:solidFill>
                  <a:srgbClr val="FF0000"/>
                </a:solidFill>
              </a:rPr>
              <a:t>. reviewed options in  March 1995: Li lenses, plasma lenses, toroidal horns, and solenoidal capture.  </a:t>
            </a:r>
            <a:r>
              <a:rPr lang="en-US" sz="1200" dirty="0">
                <a:hlinkClick r:id="rId2"/>
              </a:rPr>
              <a:t>http://physics.princeton.edu/~mcdonald/examples/accel/fernow_aipcp_352_134_95.pdf</a:t>
            </a:r>
            <a:endParaRPr lang="en-US" sz="1200" dirty="0"/>
          </a:p>
          <a:p>
            <a:pPr lvl="0" eaLnBrk="1" hangingPunct="1"/>
            <a:endParaRPr lang="en-US" sz="1400" dirty="0">
              <a:solidFill>
                <a:srgbClr val="FF0000"/>
              </a:solidFill>
            </a:endParaRPr>
          </a:p>
          <a:p>
            <a:pPr lvl="0" eaLnBrk="1" hangingPunct="1"/>
            <a:r>
              <a:rPr lang="en-US" sz="1400" dirty="0"/>
              <a:t>All of the pulsed, toroidal systems would be well beyond present technology (then and now!), so the solenoid capture system began to be favored.   </a:t>
            </a:r>
          </a:p>
          <a:p>
            <a:pPr lvl="0" eaLnBrk="1" hangingPunct="1"/>
            <a:endParaRPr lang="en-US" sz="1400" dirty="0"/>
          </a:p>
          <a:p>
            <a:pPr eaLnBrk="1" hangingPunct="1"/>
            <a:endParaRPr lang="en-US" sz="1400" dirty="0">
              <a:solidFill>
                <a:srgbClr val="FF0000"/>
              </a:solidFill>
            </a:endParaRPr>
          </a:p>
          <a:p>
            <a:pPr lvl="0" eaLnBrk="1" hangingPunct="1"/>
            <a:endParaRPr lang="en-US" sz="1400" dirty="0"/>
          </a:p>
          <a:p>
            <a:pPr eaLnBrk="1" hangingPunct="1"/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803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350" y="998538"/>
            <a:ext cx="5368925" cy="365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-36513" y="850900"/>
            <a:ext cx="392430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1600" dirty="0">
                <a:cs typeface="Arial" pitchFamily="34" charset="0"/>
                <a:hlinkClick r:id="rId3"/>
              </a:rPr>
              <a:t>R.B.  Palmer (1994) </a:t>
            </a:r>
            <a:r>
              <a:rPr lang="en-US" sz="1600" dirty="0">
                <a:cs typeface="Arial" pitchFamily="34" charset="0"/>
              </a:rPr>
              <a:t>proposed a 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20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  <a:sym typeface="Symbol" panose="05050102010706020507" pitchFamily="18" charset="2"/>
              </a:rPr>
              <a:t>5</a:t>
            </a:r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-T</a:t>
            </a:r>
            <a:r>
              <a:rPr lang="en-US" sz="1600" dirty="0">
                <a:cs typeface="Arial" pitchFamily="34" charset="0"/>
              </a:rPr>
              <a:t> solenoidal capture system.</a:t>
            </a:r>
          </a:p>
          <a:p>
            <a:pPr eaLnBrk="1" hangingPunct="1">
              <a:lnSpc>
                <a:spcPct val="90000"/>
              </a:lnSpc>
            </a:pPr>
            <a:r>
              <a:rPr lang="en-US" sz="1200" dirty="0">
                <a:cs typeface="Arial" pitchFamily="34" charset="0"/>
              </a:rPr>
              <a:t>        Such field “taper” doubles </a:t>
            </a:r>
            <a:r>
              <a:rPr lang="en-US" sz="1200" i="1" dirty="0">
                <a:cs typeface="Arial" pitchFamily="34" charset="0"/>
              </a:rPr>
              <a:t>P</a:t>
            </a:r>
            <a:r>
              <a:rPr lang="en-US" sz="1200" baseline="-25000" dirty="0">
                <a:cs typeface="Arial" pitchFamily="34" charset="0"/>
                <a:sym typeface="Symbol" panose="05050102010706020507" pitchFamily="18" charset="2"/>
              </a:rPr>
              <a:t></a:t>
            </a:r>
            <a:r>
              <a:rPr lang="en-US" sz="1200" dirty="0">
                <a:cs typeface="Arial" pitchFamily="34" charset="0"/>
                <a:sym typeface="Symbol" panose="05050102010706020507" pitchFamily="18" charset="2"/>
              </a:rPr>
              <a:t> acceptance.</a:t>
            </a:r>
            <a:endParaRPr lang="en-US" sz="1200" dirty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600" dirty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600" dirty="0">
                <a:solidFill>
                  <a:srgbClr val="FF0000"/>
                </a:solidFill>
                <a:cs typeface="Arial" pitchFamily="34" charset="0"/>
              </a:rPr>
              <a:t>Low-energy </a:t>
            </a:r>
            <a:r>
              <a:rPr lang="en-US" sz="1600" dirty="0">
                <a:solidFill>
                  <a:srgbClr val="FF0000"/>
                </a:solidFill>
                <a:cs typeface="Arial" pitchFamily="34" charset="0"/>
                <a:sym typeface="Symbol" pitchFamily="18" charset="2"/>
              </a:rPr>
              <a:t></a:t>
            </a:r>
            <a:r>
              <a:rPr lang="en-US" sz="1600" dirty="0">
                <a:solidFill>
                  <a:srgbClr val="FF0000"/>
                </a:solidFill>
                <a:cs typeface="Arial" pitchFamily="34" charset="0"/>
              </a:rPr>
              <a:t>'s collected from side of long, thin cylindrical target.</a:t>
            </a:r>
            <a:endParaRPr lang="en-US" sz="1600" dirty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600" dirty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600" dirty="0">
                <a:cs typeface="Arial" pitchFamily="34" charset="0"/>
              </a:rPr>
              <a:t>Solenoid coils can be some distance from proton beam. 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Char char="Þ"/>
            </a:pPr>
            <a:r>
              <a:rPr lang="en-US" sz="1600" dirty="0">
                <a:solidFill>
                  <a:srgbClr val="FF0000"/>
                </a:solidFill>
                <a:cs typeface="Arial" pitchFamily="34" charset="0"/>
                <a:sym typeface="Symbol" pitchFamily="18" charset="2"/>
              </a:rPr>
              <a:t></a:t>
            </a:r>
            <a:r>
              <a:rPr lang="en-US" sz="1600" dirty="0">
                <a:solidFill>
                  <a:srgbClr val="FF0000"/>
                </a:solidFill>
                <a:cs typeface="Arial" pitchFamily="34" charset="0"/>
              </a:rPr>
              <a:t> 10-year life against radiation damage at 4 MW.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Char char="Þ"/>
            </a:pPr>
            <a:endParaRPr lang="en-US" sz="1600" dirty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en-US" sz="1600" dirty="0">
                <a:cs typeface="Arial" pitchFamily="34" charset="0"/>
              </a:rPr>
              <a:t>Liquid mercury jet target replaced every pulse.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None/>
            </a:pPr>
            <a:endParaRPr lang="en-US" sz="1600" dirty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600" dirty="0">
                <a:solidFill>
                  <a:srgbClr val="FF0000"/>
                </a:solidFill>
                <a:cs typeface="Arial" pitchFamily="34" charset="0"/>
              </a:rPr>
              <a:t>Proton beam readily tilted with respect to magnetic axis.</a:t>
            </a:r>
          </a:p>
          <a:p>
            <a:pPr eaLnBrk="1" hangingPunct="1">
              <a:lnSpc>
                <a:spcPct val="90000"/>
              </a:lnSpc>
            </a:pPr>
            <a:endParaRPr lang="en-US" sz="1600" dirty="0">
              <a:solidFill>
                <a:srgbClr val="FF0000"/>
              </a:solidFill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600" dirty="0">
                <a:cs typeface="Arial" pitchFamily="34" charset="0"/>
                <a:sym typeface="Symbol" pitchFamily="18" charset="2"/>
              </a:rPr>
              <a:t> </a:t>
            </a:r>
            <a:r>
              <a:rPr lang="en-US" sz="1600" dirty="0">
                <a:cs typeface="Arial" pitchFamily="34" charset="0"/>
              </a:rPr>
              <a:t>Beam dump (mercury pool) out of the way of secondary </a:t>
            </a:r>
            <a:r>
              <a:rPr lang="en-US" sz="1600" dirty="0">
                <a:cs typeface="Arial" pitchFamily="34" charset="0"/>
                <a:sym typeface="Symbol" pitchFamily="18" charset="2"/>
              </a:rPr>
              <a:t></a:t>
            </a:r>
            <a:r>
              <a:rPr lang="en-US" sz="1600" dirty="0">
                <a:cs typeface="Arial" pitchFamily="34" charset="0"/>
              </a:rPr>
              <a:t>'s and </a:t>
            </a:r>
            <a:r>
              <a:rPr lang="en-US" sz="1600" dirty="0">
                <a:cs typeface="Arial" pitchFamily="34" charset="0"/>
                <a:sym typeface="Symbol" pitchFamily="18" charset="2"/>
              </a:rPr>
              <a:t></a:t>
            </a:r>
            <a:r>
              <a:rPr lang="en-US" sz="1600" dirty="0">
                <a:cs typeface="Arial" pitchFamily="34" charset="0"/>
              </a:rPr>
              <a:t>'s.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7938"/>
            <a:ext cx="8229600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ea typeface="宋体" pitchFamily="2" charset="-122"/>
                <a:cs typeface="Arial" pitchFamily="34" charset="0"/>
              </a:rPr>
              <a:t>Target and Capture Topology: Solenoid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04564" y="476672"/>
            <a:ext cx="86772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57200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hlinkClick r:id="rId4"/>
              </a:rPr>
              <a:t>Desire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  <a:sym typeface="Symbol" pitchFamily="18" charset="2"/>
              </a:rPr>
              <a:t> </a:t>
            </a:r>
            <a:r>
              <a:rPr lang="en-US" sz="1600" dirty="0">
                <a:solidFill>
                  <a:srgbClr val="FF0000"/>
                </a:solidFill>
              </a:rPr>
              <a:t>10</a:t>
            </a:r>
            <a:r>
              <a:rPr lang="en-US" sz="1600" baseline="30000" dirty="0">
                <a:solidFill>
                  <a:srgbClr val="FF0000"/>
                </a:solidFill>
              </a:rPr>
              <a:t>14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i="1" dirty="0">
                <a:solidFill>
                  <a:srgbClr val="FF0000"/>
                </a:solidFill>
                <a:sym typeface="Symbol" pitchFamily="18" charset="2"/>
              </a:rPr>
              <a:t></a:t>
            </a:r>
            <a:r>
              <a:rPr lang="en-US" sz="1600" dirty="0">
                <a:solidFill>
                  <a:srgbClr val="FF0000"/>
                </a:solidFill>
              </a:rPr>
              <a:t>/s from </a:t>
            </a:r>
            <a:r>
              <a:rPr lang="en-US" sz="1600" dirty="0">
                <a:solidFill>
                  <a:srgbClr val="FF0000"/>
                </a:solidFill>
                <a:sym typeface="Symbol" pitchFamily="18" charset="2"/>
              </a:rPr>
              <a:t></a:t>
            </a:r>
            <a:r>
              <a:rPr lang="en-US" sz="1600" dirty="0">
                <a:solidFill>
                  <a:srgbClr val="FF0000"/>
                </a:solidFill>
              </a:rPr>
              <a:t> 10</a:t>
            </a:r>
            <a:r>
              <a:rPr lang="en-US" sz="1600" baseline="30000" dirty="0">
                <a:solidFill>
                  <a:srgbClr val="FF0000"/>
                </a:solidFill>
              </a:rPr>
              <a:t>15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p</a:t>
            </a:r>
            <a:r>
              <a:rPr lang="en-US" sz="1600" dirty="0">
                <a:solidFill>
                  <a:srgbClr val="FF0000"/>
                </a:solidFill>
              </a:rPr>
              <a:t>/s (</a:t>
            </a:r>
            <a:r>
              <a:rPr lang="en-US" sz="1600" dirty="0">
                <a:solidFill>
                  <a:srgbClr val="FF0000"/>
                </a:solidFill>
                <a:sym typeface="Symbol" pitchFamily="18" charset="2"/>
              </a:rPr>
              <a:t></a:t>
            </a:r>
            <a:r>
              <a:rPr lang="en-US" sz="1600" dirty="0">
                <a:solidFill>
                  <a:srgbClr val="FF0000"/>
                </a:solidFill>
              </a:rPr>
              <a:t> 4 MW, 25-GeV proton beam)</a:t>
            </a:r>
          </a:p>
        </p:txBody>
      </p:sp>
      <p:sp>
        <p:nvSpPr>
          <p:cNvPr id="9" name="Text Box 26"/>
          <p:cNvSpPr txBox="1">
            <a:spLocks noChangeArrowheads="1"/>
          </p:cNvSpPr>
          <p:nvPr/>
        </p:nvSpPr>
        <p:spPr bwMode="auto">
          <a:xfrm>
            <a:off x="3970338" y="873918"/>
            <a:ext cx="2867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srgbClr val="FF0000"/>
                </a:solidFill>
                <a:cs typeface="Arial" pitchFamily="34" charset="0"/>
              </a:rPr>
              <a:t>IDS-NF Target Concept: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4379913" y="4652963"/>
            <a:ext cx="4152900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schemeClr val="tx1"/>
                </a:solidFill>
                <a:cs typeface="Arial" pitchFamily="34" charset="0"/>
              </a:rPr>
              <a:t>Shielding of the superconducting magnets from radiation is a major issue.</a:t>
            </a:r>
          </a:p>
          <a:p>
            <a:pPr eaLnBrk="1" hangingPunct="1"/>
            <a:r>
              <a:rPr lang="en-US" sz="1600" dirty="0">
                <a:cs typeface="Arial" pitchFamily="34" charset="0"/>
              </a:rPr>
              <a:t>Magnetic stored energy ~ 3 GJ!</a:t>
            </a: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7127875" y="722313"/>
            <a:ext cx="2016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1200">
                <a:solidFill>
                  <a:schemeClr val="tx1"/>
                </a:solidFill>
                <a:cs typeface="Arial" pitchFamily="34" charset="0"/>
              </a:rPr>
              <a:t>Superconducting magnets</a:t>
            </a:r>
          </a:p>
        </p:txBody>
      </p:sp>
      <p:sp>
        <p:nvSpPr>
          <p:cNvPr id="12" name="TextBox 13"/>
          <p:cNvSpPr txBox="1">
            <a:spLocks noChangeArrowheads="1"/>
          </p:cNvSpPr>
          <p:nvPr/>
        </p:nvSpPr>
        <p:spPr bwMode="auto">
          <a:xfrm>
            <a:off x="3995738" y="3943350"/>
            <a:ext cx="14747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1200">
                <a:solidFill>
                  <a:schemeClr val="tx1"/>
                </a:solidFill>
                <a:cs typeface="Arial" pitchFamily="34" charset="0"/>
              </a:rPr>
              <a:t>Resistive magnets</a:t>
            </a: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3635896" y="180882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chemeClr val="tx1"/>
                </a:solidFill>
                <a:cs typeface="Arial" pitchFamily="34" charset="0"/>
              </a:rPr>
              <a:t>Proton beam and</a:t>
            </a:r>
          </a:p>
          <a:p>
            <a:pPr eaLnBrk="1" hangingPunct="1"/>
            <a:r>
              <a:rPr lang="en-US" sz="1200" dirty="0">
                <a:solidFill>
                  <a:schemeClr val="tx1"/>
                </a:solidFill>
                <a:cs typeface="Arial" pitchFamily="34" charset="0"/>
              </a:rPr>
              <a:t>Mercury jet</a:t>
            </a:r>
          </a:p>
        </p:txBody>
      </p:sp>
      <p:sp>
        <p:nvSpPr>
          <p:cNvPr id="14" name="TextBox 15"/>
          <p:cNvSpPr txBox="1">
            <a:spLocks noChangeArrowheads="1"/>
          </p:cNvSpPr>
          <p:nvPr/>
        </p:nvSpPr>
        <p:spPr bwMode="auto">
          <a:xfrm>
            <a:off x="8266113" y="1895475"/>
            <a:ext cx="9191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1200">
                <a:solidFill>
                  <a:schemeClr val="tx1"/>
                </a:solidFill>
                <a:cs typeface="Arial" pitchFamily="34" charset="0"/>
              </a:rPr>
              <a:t>Be window</a:t>
            </a:r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3708400" y="1290638"/>
            <a:ext cx="139858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1200">
                <a:solidFill>
                  <a:schemeClr val="tx1"/>
                </a:solidFill>
                <a:cs typeface="Arial" pitchFamily="34" charset="0"/>
              </a:rPr>
              <a:t>Tungsten beads, </a:t>
            </a:r>
          </a:p>
          <a:p>
            <a:pPr eaLnBrk="1" hangingPunct="1"/>
            <a:r>
              <a:rPr lang="en-US" sz="1200">
                <a:solidFill>
                  <a:schemeClr val="tx1"/>
                </a:solidFill>
                <a:cs typeface="Arial" pitchFamily="34" charset="0"/>
              </a:rPr>
              <a:t>He gas cooled</a:t>
            </a:r>
          </a:p>
          <a:p>
            <a:pPr eaLnBrk="1" hangingPunct="1"/>
            <a:endParaRPr lang="en-US" sz="120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6" name="TextBox 18"/>
          <p:cNvSpPr txBox="1">
            <a:spLocks noChangeArrowheads="1"/>
          </p:cNvSpPr>
          <p:nvPr/>
        </p:nvSpPr>
        <p:spPr bwMode="auto">
          <a:xfrm>
            <a:off x="5459413" y="3644900"/>
            <a:ext cx="1849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1200">
                <a:solidFill>
                  <a:schemeClr val="tx1"/>
                </a:solidFill>
                <a:cs typeface="Arial" pitchFamily="34" charset="0"/>
              </a:rPr>
              <a:t>Mercury collection pool</a:t>
            </a:r>
          </a:p>
          <a:p>
            <a:pPr eaLnBrk="1" hangingPunct="1"/>
            <a:r>
              <a:rPr lang="en-US" sz="1200">
                <a:solidFill>
                  <a:schemeClr val="tx1"/>
                </a:solidFill>
                <a:cs typeface="Arial" pitchFamily="34" charset="0"/>
              </a:rPr>
              <a:t>With splash mitigator</a:t>
            </a:r>
          </a:p>
        </p:txBody>
      </p:sp>
      <p:cxnSp>
        <p:nvCxnSpPr>
          <p:cNvPr id="17" name="Straight Arrow Connector 16"/>
          <p:cNvCxnSpPr>
            <a:stCxn id="14" idx="1"/>
          </p:cNvCxnSpPr>
          <p:nvPr/>
        </p:nvCxnSpPr>
        <p:spPr>
          <a:xfrm flipH="1">
            <a:off x="8135938" y="2033588"/>
            <a:ext cx="130175" cy="419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235825" y="2771775"/>
            <a:ext cx="238125" cy="1017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33938" y="1651000"/>
            <a:ext cx="1322387" cy="6937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364163" y="3173413"/>
            <a:ext cx="468312" cy="7381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02175" y="2196022"/>
            <a:ext cx="1130300" cy="7281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6288088" y="860425"/>
            <a:ext cx="828675" cy="10017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1"/>
          </p:cNvCxnSpPr>
          <p:nvPr/>
        </p:nvCxnSpPr>
        <p:spPr>
          <a:xfrm flipH="1">
            <a:off x="6948488" y="860425"/>
            <a:ext cx="179387" cy="8604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1"/>
          </p:cNvCxnSpPr>
          <p:nvPr/>
        </p:nvCxnSpPr>
        <p:spPr>
          <a:xfrm>
            <a:off x="7127875" y="860425"/>
            <a:ext cx="512763" cy="10017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116763" y="850900"/>
            <a:ext cx="1570037" cy="8143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116763" y="860425"/>
            <a:ext cx="2027237" cy="8604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19138" y="5963940"/>
            <a:ext cx="7813675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srgbClr val="FF0000"/>
                </a:solidFill>
              </a:rPr>
              <a:t>             </a:t>
            </a:r>
            <a:r>
              <a:rPr lang="en-US" sz="1600" dirty="0">
                <a:solidFill>
                  <a:srgbClr val="FF0000"/>
                </a:solidFill>
                <a:hlinkClick r:id="rId5"/>
              </a:rPr>
              <a:t>5-T copper magnet insert; 15-T Nb</a:t>
            </a:r>
            <a:r>
              <a:rPr lang="en-US" sz="1600" baseline="-25000" dirty="0">
                <a:solidFill>
                  <a:srgbClr val="FF0000"/>
                </a:solidFill>
                <a:hlinkClick r:id="rId5"/>
              </a:rPr>
              <a:t>3</a:t>
            </a:r>
            <a:r>
              <a:rPr lang="en-US" sz="1600" dirty="0">
                <a:solidFill>
                  <a:srgbClr val="FF0000"/>
                </a:solidFill>
                <a:hlinkClick r:id="rId5"/>
              </a:rPr>
              <a:t>Sn coil +  5-T </a:t>
            </a:r>
            <a:r>
              <a:rPr lang="en-US" sz="1600" dirty="0" err="1">
                <a:solidFill>
                  <a:srgbClr val="FF0000"/>
                </a:solidFill>
                <a:hlinkClick r:id="rId5"/>
              </a:rPr>
              <a:t>NbTi</a:t>
            </a:r>
            <a:r>
              <a:rPr lang="en-US" sz="1600" dirty="0">
                <a:solidFill>
                  <a:srgbClr val="FF0000"/>
                </a:solidFill>
                <a:hlinkClick r:id="rId5"/>
              </a:rPr>
              <a:t> </a:t>
            </a:r>
            <a:r>
              <a:rPr lang="en-US" sz="1600" dirty="0" err="1">
                <a:solidFill>
                  <a:srgbClr val="FF0000"/>
                </a:solidFill>
                <a:hlinkClick r:id="rId5"/>
              </a:rPr>
              <a:t>outsert</a:t>
            </a:r>
            <a:r>
              <a:rPr lang="en-US" sz="1600" dirty="0"/>
              <a:t>.</a:t>
            </a:r>
          </a:p>
          <a:p>
            <a:pPr eaLnBrk="1" hangingPunct="1"/>
            <a:r>
              <a:rPr lang="en-US" sz="1600" i="1" dirty="0"/>
              <a:t>Desirable to replace the copper magnet by a </a:t>
            </a:r>
            <a:r>
              <a:rPr lang="en-US" sz="1600" i="1" dirty="0">
                <a:hlinkClick r:id="rId6"/>
              </a:rPr>
              <a:t>20-T HTC insert </a:t>
            </a:r>
            <a:r>
              <a:rPr lang="en-US" sz="1600" i="1" dirty="0"/>
              <a:t>(or 15-T </a:t>
            </a:r>
            <a:r>
              <a:rPr lang="en-US" sz="1600" i="1" dirty="0" err="1"/>
              <a:t>Nb</a:t>
            </a:r>
            <a:r>
              <a:rPr lang="en-US" sz="1600" i="1" dirty="0"/>
              <a:t> coil).</a:t>
            </a:r>
          </a:p>
        </p:txBody>
      </p:sp>
    </p:spTree>
    <p:extLst>
      <p:ext uri="{BB962C8B-B14F-4D97-AF65-F5344CB8AC3E}">
        <p14:creationId xmlns:p14="http://schemas.microsoft.com/office/powerpoint/2010/main" val="2400143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0" y="7938"/>
            <a:ext cx="91440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dirty="0">
                <a:ea typeface="宋体" pitchFamily="2" charset="-122"/>
              </a:rPr>
              <a:t>Solenoidal Field Taper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5516" y="440668"/>
            <a:ext cx="871296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We already noted that for a given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</a:t>
            </a:r>
            <a:r>
              <a:rPr lang="en-US" sz="1400" i="1" baseline="-25000" dirty="0">
                <a:solidFill>
                  <a:srgbClr val="FF0000"/>
                </a:solidFill>
                <a:sym typeface="Symbol"/>
              </a:rPr>
              <a:t>p</a:t>
            </a:r>
            <a:r>
              <a:rPr lang="en-US" sz="1400" baseline="-25000" dirty="0">
                <a:solidFill>
                  <a:srgbClr val="FF0000"/>
                </a:solidFill>
                <a:sym typeface="Symbol"/>
              </a:rPr>
              <a:t>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of the beam, use of a larger capture solenoid field implies smaller transverse emittance.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/>
            </a:endParaRPr>
          </a:p>
          <a:p>
            <a:pPr eaLnBrk="1" hangingPunct="1">
              <a:defRPr/>
            </a:pPr>
            <a:r>
              <a:rPr lang="en-US" sz="1400" dirty="0">
                <a:sym typeface="Symbol"/>
              </a:rPr>
              <a:t>It is more practical to have a high magnetic field only for a short region around the target, with the field “tapering” down to a lower value throughout most of the beam transport.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/>
              </a:rPr>
              <a:t>It was appreciated early on by Palmer that such a taper implies a favorable exchanged of transverse and longitudinal momentum.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/>
            </a:endParaRPr>
          </a:p>
          <a:p>
            <a:pPr eaLnBrk="1" hangingPunct="1">
              <a:defRPr/>
            </a:pPr>
            <a:r>
              <a:rPr lang="en-US" sz="1400" dirty="0">
                <a:sym typeface="Symbol"/>
              </a:rPr>
              <a:t>The magnetic flux through the helical trajectory of a particle is an adiabatic invariant,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/>
              </a:rPr>
              <a:t>Example, 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/>
            </a:endParaRPr>
          </a:p>
          <a:p>
            <a:pPr eaLnBrk="1" hangingPunct="1">
              <a:defRPr/>
            </a:pPr>
            <a:r>
              <a:rPr lang="en-US" sz="1400" dirty="0">
                <a:sym typeface="Symbol"/>
              </a:rPr>
              <a:t>This improvement in the transverse properties of the beam comes at the price of increasing the longitudinal momentum spread.</a:t>
            </a:r>
          </a:p>
          <a:p>
            <a:pPr eaLnBrk="1" hangingPunct="1">
              <a:defRPr/>
            </a:pPr>
            <a:endParaRPr lang="en-US" sz="1400" dirty="0">
              <a:sym typeface="Symbol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/>
              </a:rPr>
              <a:t>Pion decay to muons increases the transverse emittance, but the effect is less if the decay occurs in a high magnetic field (B </a:t>
            </a:r>
            <a:r>
              <a:rPr lang="en-US" sz="1400" dirty="0" err="1">
                <a:solidFill>
                  <a:srgbClr val="FF0000"/>
                </a:solidFill>
                <a:sym typeface="Symbol"/>
              </a:rPr>
              <a:t>Autin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, 2003, </a:t>
            </a:r>
            <a:r>
              <a:rPr lang="en-US" sz="900" dirty="0">
                <a:solidFill>
                  <a:srgbClr val="FF0000"/>
                </a:solidFill>
                <a:sym typeface="Symbol"/>
                <a:hlinkClick r:id="rId3"/>
              </a:rPr>
              <a:t>http://physics.princeton.edu/~mcdonald/examples/accel/autin_nim_a503_363_03.pdf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), which favors a slower field taper.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/>
            </a:endParaRPr>
          </a:p>
          <a:p>
            <a:pPr eaLnBrk="1" hangingPunct="1">
              <a:defRPr/>
            </a:pPr>
            <a:r>
              <a:rPr lang="en-US" sz="1400" dirty="0">
                <a:sym typeface="Symbol"/>
              </a:rPr>
              <a:t>Only recently, it was realized that use of a more rapid (less adiabatic) taper is favorable for capture of the muon beam by the </a:t>
            </a:r>
            <a:r>
              <a:rPr lang="en-US" sz="1400" dirty="0" err="1">
                <a:sym typeface="Symbol"/>
              </a:rPr>
              <a:t>Buncher</a:t>
            </a:r>
            <a:r>
              <a:rPr lang="en-US" sz="1400" dirty="0">
                <a:sym typeface="Symbol"/>
              </a:rPr>
              <a:t> of the Front End (</a:t>
            </a:r>
            <a:r>
              <a:rPr lang="en-US" sz="1400" dirty="0">
                <a:sym typeface="Symbol"/>
                <a:hlinkClick r:id="rId4"/>
              </a:rPr>
              <a:t>O Hansen</a:t>
            </a:r>
            <a:r>
              <a:rPr lang="en-US" sz="1400" dirty="0">
                <a:sym typeface="Symbol"/>
              </a:rPr>
              <a:t>, </a:t>
            </a:r>
            <a:r>
              <a:rPr lang="en-US" sz="1400" dirty="0">
                <a:sym typeface="Symbol"/>
                <a:hlinkClick r:id="rId5"/>
              </a:rPr>
              <a:t>H Sayed</a:t>
            </a:r>
            <a:r>
              <a:rPr lang="en-US" sz="1400" dirty="0">
                <a:sym typeface="Symbol"/>
              </a:rPr>
              <a:t>).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/>
              </a:rPr>
              <a:t>    </a:t>
            </a:r>
            <a:r>
              <a:rPr lang="en-US" sz="1400" dirty="0">
                <a:sym typeface="Symbol"/>
              </a:rPr>
              <a:t>         </a:t>
            </a:r>
            <a:r>
              <a:rPr lang="en-US" sz="1400" dirty="0">
                <a:solidFill>
                  <a:srgbClr val="FF0000"/>
                </a:solidFill>
                <a:sym typeface="Symbol" panose="05050102010706020507" pitchFamily="18" charset="2"/>
              </a:rPr>
              <a:t>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 Need for global optimization of the entire Front End.</a:t>
            </a: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 </a:t>
            </a:r>
          </a:p>
          <a:p>
            <a:endParaRPr lang="en-US" sz="14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697598"/>
              </p:ext>
            </p:extLst>
          </p:nvPr>
        </p:nvGraphicFramePr>
        <p:xfrm>
          <a:off x="6840252" y="2764793"/>
          <a:ext cx="2071688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" name="Equation" r:id="rId6" imgW="1790640" imgH="419040" progId="Equation.DSMT4">
                  <p:embed/>
                </p:oleObj>
              </mc:Choice>
              <mc:Fallback>
                <p:oleObj name="Equation" r:id="rId6" imgW="17906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40252" y="2764793"/>
                        <a:ext cx="2071688" cy="484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899576"/>
              </p:ext>
            </p:extLst>
          </p:nvPr>
        </p:nvGraphicFramePr>
        <p:xfrm>
          <a:off x="1168400" y="3176972"/>
          <a:ext cx="3403600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name="Equation" r:id="rId8" imgW="2946240" imgH="228600" progId="Equation.DSMT4">
                  <p:embed/>
                </p:oleObj>
              </mc:Choice>
              <mc:Fallback>
                <p:oleObj name="Equation" r:id="rId8" imgW="29462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68400" y="3176972"/>
                        <a:ext cx="3403600" cy="26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3450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0" y="7938"/>
            <a:ext cx="91440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dirty="0">
                <a:ea typeface="宋体" pitchFamily="2" charset="-122"/>
              </a:rPr>
              <a:t>Target System Cost Driven by Shielding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04813"/>
            <a:ext cx="9020175" cy="514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008063" y="4292600"/>
            <a:ext cx="4330700" cy="225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1800" dirty="0"/>
              <a:t>The nominal target costs only a few % of the Target System.</a:t>
            </a:r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>
                <a:solidFill>
                  <a:srgbClr val="FF0000"/>
                </a:solidFill>
              </a:rPr>
              <a:t>Infrastructure costs are ~ 50%.</a:t>
            </a:r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/>
              <a:t>(</a:t>
            </a:r>
            <a:r>
              <a:rPr lang="en-US" sz="1800" dirty="0">
                <a:hlinkClick r:id="rId3"/>
              </a:rPr>
              <a:t>A </a:t>
            </a:r>
            <a:r>
              <a:rPr lang="en-US" sz="1800" dirty="0" err="1">
                <a:hlinkClick r:id="rId3"/>
              </a:rPr>
              <a:t>Kurup</a:t>
            </a:r>
            <a:r>
              <a:rPr lang="en-US" sz="1800" dirty="0"/>
              <a:t>, International Design Study for a Neutrino Factory)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492500" y="944563"/>
            <a:ext cx="2484438" cy="2159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652120" y="2715307"/>
            <a:ext cx="3492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Massive internal shielding required to protect superconducting coils from radiation damage.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51612" y="1844824"/>
            <a:ext cx="3492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Massive internal shielding </a:t>
            </a:r>
            <a:r>
              <a:rPr lang="en-US" sz="1200" dirty="0">
                <a:solidFill>
                  <a:srgbClr val="FF0000"/>
                </a:solidFill>
                <a:sym typeface="Symbol" panose="05050102010706020507" pitchFamily="18" charset="2"/>
              </a:rPr>
              <a:t> large radius of</a:t>
            </a:r>
            <a:r>
              <a:rPr lang="en-US" sz="1200" dirty="0">
                <a:solidFill>
                  <a:srgbClr val="FF0000"/>
                </a:solidFill>
              </a:rPr>
              <a:t> superconducting coils </a:t>
            </a:r>
            <a:r>
              <a:rPr lang="en-US" sz="1200" dirty="0">
                <a:solidFill>
                  <a:srgbClr val="FF0000"/>
                </a:solidFill>
                <a:sym typeface="Symbol" panose="05050102010706020507" pitchFamily="18" charset="2"/>
              </a:rPr>
              <a:t> 3 GJ stored energy.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32811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29948</TotalTime>
  <Words>2101</Words>
  <Application>Microsoft Office PowerPoint</Application>
  <PresentationFormat>On-screen Show (4:3)</PresentationFormat>
  <Paragraphs>198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Comic Sans MS</vt:lpstr>
      <vt:lpstr>Symbol</vt:lpstr>
      <vt:lpstr>Times New Roman</vt:lpstr>
      <vt:lpstr>1_Custom Design</vt:lpstr>
      <vt:lpstr>Equation</vt:lpstr>
      <vt:lpstr>High-Power Targets for Muon (and Neutrino) Production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targettrans63</dc:title>
  <dc:creator>Kirk McDonald</dc:creator>
  <cp:lastModifiedBy>Kirk T. McDonald</cp:lastModifiedBy>
  <cp:revision>563</cp:revision>
  <cp:lastPrinted>2019-07-12T04:10:43Z</cp:lastPrinted>
  <dcterms:created xsi:type="dcterms:W3CDTF">2007-03-05T16:41:11Z</dcterms:created>
  <dcterms:modified xsi:type="dcterms:W3CDTF">2020-04-05T19:50:04Z</dcterms:modified>
</cp:coreProperties>
</file>