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video/unknown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9.gif" ContentType="image/gif"/>
  <Override PartName="/ppt/media/image10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36"/>
  </p:notesMasterIdLst>
  <p:handoutMasterIdLst>
    <p:handoutMasterId r:id="rId37"/>
  </p:handoutMasterIdLst>
  <p:sldIdLst>
    <p:sldId id="381" r:id="rId2"/>
    <p:sldId id="432" r:id="rId3"/>
    <p:sldId id="398" r:id="rId4"/>
    <p:sldId id="410" r:id="rId5"/>
    <p:sldId id="431" r:id="rId6"/>
    <p:sldId id="434" r:id="rId7"/>
    <p:sldId id="439" r:id="rId8"/>
    <p:sldId id="440" r:id="rId9"/>
    <p:sldId id="441" r:id="rId10"/>
    <p:sldId id="442" r:id="rId11"/>
    <p:sldId id="443" r:id="rId12"/>
    <p:sldId id="444" r:id="rId13"/>
    <p:sldId id="445" r:id="rId14"/>
    <p:sldId id="446" r:id="rId15"/>
    <p:sldId id="433" r:id="rId16"/>
    <p:sldId id="447" r:id="rId17"/>
    <p:sldId id="448" r:id="rId18"/>
    <p:sldId id="449" r:id="rId19"/>
    <p:sldId id="450" r:id="rId20"/>
    <p:sldId id="451" r:id="rId21"/>
    <p:sldId id="452" r:id="rId22"/>
    <p:sldId id="453" r:id="rId23"/>
    <p:sldId id="454" r:id="rId24"/>
    <p:sldId id="455" r:id="rId25"/>
    <p:sldId id="456" r:id="rId26"/>
    <p:sldId id="457" r:id="rId27"/>
    <p:sldId id="458" r:id="rId28"/>
    <p:sldId id="459" r:id="rId29"/>
    <p:sldId id="460" r:id="rId30"/>
    <p:sldId id="461" r:id="rId31"/>
    <p:sldId id="462" r:id="rId32"/>
    <p:sldId id="463" r:id="rId33"/>
    <p:sldId id="464" r:id="rId34"/>
    <p:sldId id="465" r:id="rId3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00CCFF"/>
    <a:srgbClr val="FFCC66"/>
    <a:srgbClr val="FF66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6" autoAdjust="0"/>
    <p:restoredTop sz="99430" autoAdjust="0"/>
  </p:normalViewPr>
  <p:slideViewPr>
    <p:cSldViewPr>
      <p:cViewPr varScale="1">
        <p:scale>
          <a:sx n="83" d="100"/>
          <a:sy n="83" d="100"/>
        </p:scale>
        <p:origin x="-451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2640" y="-114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36B690A-D863-4923-8CE5-31BA6C15E195}" type="datetimeFigureOut">
              <a:rPr lang="en-US"/>
              <a:pPr>
                <a:defRPr/>
              </a:pPr>
              <a:t>8/21/2012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51C8C5B-A81B-4796-B00D-D1380EE13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7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8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8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588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8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1916397-F3E2-4B11-BCF6-CB1C3E35F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07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7905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ine 2"/>
          <p:cNvSpPr>
            <a:spLocks noChangeShapeType="1"/>
          </p:cNvSpPr>
          <p:nvPr userDrawn="1"/>
        </p:nvSpPr>
        <p:spPr bwMode="auto">
          <a:xfrm>
            <a:off x="0" y="893763"/>
            <a:ext cx="9144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3"/>
          <p:cNvSpPr>
            <a:spLocks noChangeShapeType="1"/>
          </p:cNvSpPr>
          <p:nvPr userDrawn="1"/>
        </p:nvSpPr>
        <p:spPr bwMode="auto">
          <a:xfrm>
            <a:off x="0" y="6561139"/>
            <a:ext cx="9144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6583363"/>
            <a:ext cx="9137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/>
              <a:t>KT McDonald                                 </a:t>
            </a:r>
            <a:r>
              <a:rPr lang="en-US" sz="1200" dirty="0" err="1" smtClean="0">
                <a:solidFill>
                  <a:srgbClr val="FF0000"/>
                </a:solidFill>
              </a:rPr>
              <a:t>Muon</a:t>
            </a:r>
            <a:r>
              <a:rPr lang="en-US" sz="1200" dirty="0" smtClean="0">
                <a:solidFill>
                  <a:srgbClr val="FF0000"/>
                </a:solidFill>
              </a:rPr>
              <a:t> Accelerator Program DoE Review (FNAL)</a:t>
            </a:r>
            <a:r>
              <a:rPr lang="en-US" sz="1200" dirty="0" smtClean="0"/>
              <a:t>                               August</a:t>
            </a:r>
            <a:r>
              <a:rPr lang="en-US" sz="1200" baseline="0" dirty="0" smtClean="0"/>
              <a:t> 30</a:t>
            </a:r>
            <a:r>
              <a:rPr lang="en-US" sz="1200" dirty="0" smtClean="0"/>
              <a:t>, 2012 </a:t>
            </a:r>
            <a:r>
              <a:rPr lang="en-US" sz="1200" dirty="0" smtClean="0">
                <a:solidFill>
                  <a:srgbClr val="898989"/>
                </a:solidFill>
              </a:rPr>
              <a:t>    </a:t>
            </a:r>
            <a:fld id="{6ADF92B4-C10C-4996-9BBD-3963D12707F2}" type="slidenum">
              <a:rPr lang="en-US" sz="1200" smtClean="0">
                <a:solidFill>
                  <a:srgbClr val="FF0000"/>
                </a:solidFill>
              </a:rPr>
              <a:pPr eaLnBrk="1" hangingPunct="1">
                <a:defRPr/>
              </a:pPr>
              <a:t>‹#›</a:t>
            </a:fld>
            <a:r>
              <a:rPr lang="en-US" sz="1200" dirty="0" smtClean="0">
                <a:solidFill>
                  <a:srgbClr val="898989"/>
                </a:solidFill>
              </a:rPr>
              <a:t>    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7938"/>
            <a:ext cx="754062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00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2CB71BA-BC29-41F8-85A8-0639EE932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emf"/><Relationship Id="rId7" Type="http://schemas.openxmlformats.org/officeDocument/2006/relationships/image" Target="../media/image31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package" Target="../embeddings/Microsoft_Office_Word_2007_Document2.docx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3.jpeg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2007_Document3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2007_Document4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3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9.png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0.jpeg"/><Relationship Id="rId5" Type="http://schemas.openxmlformats.org/officeDocument/2006/relationships/image" Target="../media/image78.wmf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044575"/>
          </a:xfrm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0000FF"/>
                </a:solidFill>
                <a:latin typeface="Comic Sans MS" pitchFamily="66" charset="0"/>
              </a:rPr>
              <a:t>Target and Absorbers</a:t>
            </a:r>
            <a:br>
              <a:rPr lang="en-US" sz="3100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700" dirty="0" smtClean="0">
                <a:solidFill>
                  <a:srgbClr val="FF0000"/>
                </a:solidFill>
                <a:latin typeface="Comic Sans MS" pitchFamily="66" charset="0"/>
              </a:rPr>
              <a:t>for a </a:t>
            </a:r>
            <a:r>
              <a:rPr lang="en-US" sz="2700" dirty="0" err="1" smtClean="0">
                <a:solidFill>
                  <a:srgbClr val="FF0000"/>
                </a:solidFill>
                <a:latin typeface="Comic Sans MS" pitchFamily="66" charset="0"/>
              </a:rPr>
              <a:t>Muon</a:t>
            </a:r>
            <a:r>
              <a:rPr lang="en-US" sz="2700" dirty="0" smtClean="0">
                <a:solidFill>
                  <a:srgbClr val="FF0000"/>
                </a:solidFill>
                <a:latin typeface="Comic Sans MS" pitchFamily="66" charset="0"/>
              </a:rPr>
              <a:t> Collider/Neutrino Factory</a:t>
            </a:r>
            <a:r>
              <a:rPr lang="en-US" sz="2800" dirty="0" smtClean="0">
                <a:latin typeface="Comic Sans MS" pitchFamily="66" charset="0"/>
              </a:rPr>
              <a:t/>
            </a:r>
            <a:br>
              <a:rPr lang="en-US" sz="2800" dirty="0" smtClean="0">
                <a:latin typeface="Comic Sans MS" pitchFamily="66" charset="0"/>
              </a:rPr>
            </a:br>
            <a:endParaRPr lang="en-US" dirty="0" smtClean="0">
              <a:latin typeface="Comic Sans MS" pitchFamily="66" charset="0"/>
            </a:endParaRPr>
          </a:p>
        </p:txBody>
      </p:sp>
      <p:sp>
        <p:nvSpPr>
          <p:cNvPr id="3075" name="Text Box 15"/>
          <p:cNvSpPr txBox="1">
            <a:spLocks noChangeArrowheads="1"/>
          </p:cNvSpPr>
          <p:nvPr/>
        </p:nvSpPr>
        <p:spPr bwMode="auto">
          <a:xfrm>
            <a:off x="2051380" y="4473575"/>
            <a:ext cx="4987263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000" dirty="0"/>
              <a:t>K.T. McDonald</a:t>
            </a:r>
          </a:p>
          <a:p>
            <a:pPr algn="ctr" eaLnBrk="1" hangingPunct="1"/>
            <a:r>
              <a:rPr lang="en-US" sz="2000" i="1" dirty="0">
                <a:solidFill>
                  <a:srgbClr val="FF0000"/>
                </a:solidFill>
              </a:rPr>
              <a:t>Princeton U.</a:t>
            </a:r>
            <a:r>
              <a:rPr lang="en-US" sz="2000" dirty="0">
                <a:solidFill>
                  <a:srgbClr val="FF0000"/>
                </a:solidFill>
              </a:rPr>
              <a:t>  </a:t>
            </a:r>
          </a:p>
          <a:p>
            <a:pPr algn="ctr" eaLnBrk="1" hangingPunct="1"/>
            <a:r>
              <a:rPr lang="en-US" sz="2000" dirty="0" smtClean="0"/>
              <a:t>(August 30, </a:t>
            </a:r>
            <a:r>
              <a:rPr lang="en-US" sz="2000" dirty="0"/>
              <a:t>2012)</a:t>
            </a:r>
          </a:p>
          <a:p>
            <a:pPr algn="ctr" eaLnBrk="1" hangingPunct="1"/>
            <a:r>
              <a:rPr lang="en-US" sz="2000" dirty="0" err="1">
                <a:solidFill>
                  <a:srgbClr val="FF0000"/>
                </a:solidFill>
              </a:rPr>
              <a:t>Muon</a:t>
            </a:r>
            <a:r>
              <a:rPr lang="en-US" sz="2000" dirty="0">
                <a:solidFill>
                  <a:srgbClr val="FF0000"/>
                </a:solidFill>
              </a:rPr>
              <a:t> Accelerator Program </a:t>
            </a:r>
            <a:r>
              <a:rPr lang="en-US" sz="2000" dirty="0" smtClean="0">
                <a:solidFill>
                  <a:srgbClr val="FF0000"/>
                </a:solidFill>
              </a:rPr>
              <a:t>DoE  </a:t>
            </a:r>
            <a:r>
              <a:rPr lang="en-US" sz="2000" dirty="0">
                <a:solidFill>
                  <a:srgbClr val="FF0000"/>
                </a:solidFill>
              </a:rPr>
              <a:t>Review </a:t>
            </a:r>
          </a:p>
          <a:p>
            <a:pPr algn="ctr" eaLnBrk="1" hangingPunct="1"/>
            <a:r>
              <a:rPr lang="en-US" sz="2000" i="1" dirty="0" err="1"/>
              <a:t>Fermilab</a:t>
            </a:r>
            <a:r>
              <a:rPr lang="en-US" sz="2000" i="1" dirty="0"/>
              <a:t> </a:t>
            </a:r>
            <a:r>
              <a:rPr lang="en-US" sz="2000" i="1" dirty="0" smtClean="0"/>
              <a:t>(August 29-31, </a:t>
            </a:r>
            <a:r>
              <a:rPr lang="en-US" sz="2000" i="1" dirty="0"/>
              <a:t>2012)</a:t>
            </a: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4563"/>
            <a:ext cx="9144000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682625" y="104775"/>
            <a:ext cx="78136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000" dirty="0"/>
              <a:t>Simulation of Particle Production vs. Beam &amp; Target Parameters</a:t>
            </a:r>
          </a:p>
          <a:p>
            <a:pPr algn="ctr" eaLnBrk="1" hangingPunct="1"/>
            <a:r>
              <a:rPr lang="en-US" sz="1800" dirty="0"/>
              <a:t>(X. </a:t>
            </a:r>
            <a:r>
              <a:rPr lang="en-US" sz="1800" dirty="0" smtClean="0"/>
              <a:t>Ding, </a:t>
            </a:r>
            <a:r>
              <a:rPr lang="en-US" sz="1800" i="1" dirty="0" smtClean="0"/>
              <a:t>UCLA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graphicFrame>
        <p:nvGraphicFramePr>
          <p:cNvPr id="12291" name="Object 9"/>
          <p:cNvGraphicFramePr>
            <a:graphicFrameLocks noChangeAspect="1"/>
          </p:cNvGraphicFramePr>
          <p:nvPr/>
        </p:nvGraphicFramePr>
        <p:xfrm>
          <a:off x="-73025" y="1814513"/>
          <a:ext cx="3816350" cy="240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Bitmap Image" r:id="rId3" imgW="4229690" imgH="2152951" progId="PBrush">
                  <p:embed/>
                </p:oleObj>
              </mc:Choice>
              <mc:Fallback>
                <p:oleObj name="Bitmap Image" r:id="rId3" imgW="4229690" imgH="2152951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3025" y="1814513"/>
                        <a:ext cx="3816350" cy="240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-36513" y="944563"/>
            <a:ext cx="3940176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Vary: beam energy, beam radius, beam angle,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</a:rPr>
              <a:t>target radius, target angle, target material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</a:rPr>
              <a:t>(MARS15 simulations)</a:t>
            </a:r>
          </a:p>
        </p:txBody>
      </p:sp>
      <p:sp>
        <p:nvSpPr>
          <p:cNvPr id="12293" name="TextBox 11"/>
          <p:cNvSpPr txBox="1">
            <a:spLocks noChangeArrowheads="1"/>
          </p:cNvSpPr>
          <p:nvPr/>
        </p:nvSpPr>
        <p:spPr bwMode="auto">
          <a:xfrm>
            <a:off x="7977188" y="1474788"/>
            <a:ext cx="109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Mercury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8159750" y="2168525"/>
            <a:ext cx="94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/>
              <a:t>Gallium</a:t>
            </a:r>
          </a:p>
        </p:txBody>
      </p:sp>
      <p:sp>
        <p:nvSpPr>
          <p:cNvPr id="12295" name="TextBox 13"/>
          <p:cNvSpPr txBox="1">
            <a:spLocks noChangeArrowheads="1"/>
          </p:cNvSpPr>
          <p:nvPr/>
        </p:nvSpPr>
        <p:spPr bwMode="auto">
          <a:xfrm>
            <a:off x="0" y="4589463"/>
            <a:ext cx="25844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Consider option of multiple beams converging on the target from various azimuthal directions.</a:t>
            </a:r>
          </a:p>
        </p:txBody>
      </p:sp>
      <p:pic>
        <p:nvPicPr>
          <p:cNvPr id="12296" name="Picture 4" descr="C:\Documents and Settings\xding.BNL\My Documents\Muon Collider\MARS15\Beam Position and Real Beam\Meson-roll angle.bmp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336925"/>
            <a:ext cx="37084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" descr="normed to pea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955675"/>
            <a:ext cx="300355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16"/>
          <p:cNvSpPr txBox="1">
            <a:spLocks noChangeArrowheads="1"/>
          </p:cNvSpPr>
          <p:nvPr/>
        </p:nvSpPr>
        <p:spPr bwMode="auto">
          <a:xfrm>
            <a:off x="5348288" y="1196975"/>
            <a:ext cx="109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/>
              <a:t>Mercury</a:t>
            </a:r>
          </a:p>
        </p:txBody>
      </p:sp>
      <p:pic>
        <p:nvPicPr>
          <p:cNvPr id="12299" name="Picture 42" descr="C:\Documents and Settings\xding.BNL\My Documents\Muon Collider\MARS15\PhoneMeeting\multiple entry directions.bmp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/>
          <a:stretch>
            <a:fillRect/>
          </a:stretch>
        </p:blipFill>
        <p:spPr bwMode="auto">
          <a:xfrm>
            <a:off x="2628900" y="4184650"/>
            <a:ext cx="32750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13"/>
          <p:cNvSpPr txBox="1">
            <a:spLocks noChangeArrowheads="1"/>
          </p:cNvSpPr>
          <p:nvPr/>
        </p:nvSpPr>
        <p:spPr bwMode="auto">
          <a:xfrm>
            <a:off x="6156325" y="3608388"/>
            <a:ext cx="258445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Particle production best in only one quadrant, centered on p11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</a:rPr>
              <a:t>(baseline for single beam)</a:t>
            </a:r>
          </a:p>
        </p:txBody>
      </p:sp>
      <p:sp>
        <p:nvSpPr>
          <p:cNvPr id="12301" name="TextBox 10"/>
          <p:cNvSpPr txBox="1">
            <a:spLocks noChangeArrowheads="1"/>
          </p:cNvSpPr>
          <p:nvPr/>
        </p:nvSpPr>
        <p:spPr bwMode="auto">
          <a:xfrm>
            <a:off x="3924300" y="2636838"/>
            <a:ext cx="2627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/>
              <a:t>Production peaks at ~ 8 GeV</a:t>
            </a:r>
          </a:p>
        </p:txBody>
      </p:sp>
      <p:sp>
        <p:nvSpPr>
          <p:cNvPr id="12302" name="TextBox 10"/>
          <p:cNvSpPr txBox="1">
            <a:spLocks noChangeArrowheads="1"/>
          </p:cNvSpPr>
          <p:nvPr/>
        </p:nvSpPr>
        <p:spPr bwMode="auto">
          <a:xfrm>
            <a:off x="7432675" y="2725738"/>
            <a:ext cx="1352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Hg ~ 1.15 Ga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886700" y="4302125"/>
            <a:ext cx="357188" cy="2873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095625" y="4113213"/>
            <a:ext cx="3060700" cy="13319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5" name="Content Placeholder 3" descr="meson_HG_GA.eps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9" b="4546"/>
          <a:stretch>
            <a:fillRect/>
          </a:stretch>
        </p:blipFill>
        <p:spPr bwMode="auto">
          <a:xfrm>
            <a:off x="6292850" y="1016000"/>
            <a:ext cx="3248025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903288" y="104775"/>
            <a:ext cx="73739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000" dirty="0"/>
              <a:t>Effect of the Magnetic Configuration on Particle Production</a:t>
            </a:r>
          </a:p>
          <a:p>
            <a:pPr algn="ctr" eaLnBrk="1" hangingPunct="1"/>
            <a:r>
              <a:rPr lang="en-US" sz="1800" dirty="0"/>
              <a:t>(H. </a:t>
            </a:r>
            <a:r>
              <a:rPr lang="en-US" sz="1800" dirty="0" err="1" smtClean="0"/>
              <a:t>Sayed</a:t>
            </a:r>
            <a:r>
              <a:rPr lang="en-US" sz="1800" dirty="0" smtClean="0"/>
              <a:t>, </a:t>
            </a:r>
            <a:r>
              <a:rPr lang="en-US" sz="1800" i="1" dirty="0" smtClean="0"/>
              <a:t>BNL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-36513" y="944563"/>
            <a:ext cx="9037638" cy="585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The magnetic field of the target system varies from B</a:t>
            </a:r>
            <a:r>
              <a:rPr lang="en-US" sz="1600" baseline="-25000" dirty="0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at the target to B</a:t>
            </a:r>
            <a:r>
              <a:rPr lang="en-US" sz="1600" baseline="-25000" dirty="0">
                <a:solidFill>
                  <a:srgbClr val="FF0000"/>
                </a:solidFill>
              </a:rPr>
              <a:t>f</a:t>
            </a:r>
            <a:r>
              <a:rPr lang="en-US" sz="1600" dirty="0">
                <a:solidFill>
                  <a:srgbClr val="FF0000"/>
                </a:solidFill>
              </a:rPr>
              <a:t> at the front end, over distance </a:t>
            </a:r>
            <a:r>
              <a:rPr lang="en-US" sz="1600" dirty="0" err="1">
                <a:solidFill>
                  <a:srgbClr val="FF0000"/>
                </a:solidFill>
              </a:rPr>
              <a:t>z</a:t>
            </a:r>
            <a:r>
              <a:rPr lang="en-US" sz="1600" baseline="-25000" dirty="0" err="1">
                <a:solidFill>
                  <a:srgbClr val="FF0000"/>
                </a:solidFill>
              </a:rPr>
              <a:t>end</a:t>
            </a:r>
            <a:r>
              <a:rPr lang="en-US" sz="1600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Vary B</a:t>
            </a:r>
            <a:r>
              <a:rPr lang="en-US" sz="1600" baseline="-25000" dirty="0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, B</a:t>
            </a:r>
            <a:r>
              <a:rPr lang="en-US" sz="1600" baseline="-25000" dirty="0">
                <a:solidFill>
                  <a:srgbClr val="FF0000"/>
                </a:solidFill>
              </a:rPr>
              <a:t>f</a:t>
            </a:r>
            <a:r>
              <a:rPr lang="en-US" sz="1600" dirty="0">
                <a:solidFill>
                  <a:srgbClr val="FF0000"/>
                </a:solidFill>
              </a:rPr>
              <a:t> and </a:t>
            </a:r>
            <a:r>
              <a:rPr lang="en-US" sz="1600" dirty="0" err="1">
                <a:solidFill>
                  <a:srgbClr val="FF0000"/>
                </a:solidFill>
              </a:rPr>
              <a:t>z</a:t>
            </a:r>
            <a:r>
              <a:rPr lang="en-US" sz="1600" baseline="-25000" dirty="0" err="1">
                <a:solidFill>
                  <a:srgbClr val="FF0000"/>
                </a:solidFill>
              </a:rPr>
              <a:t>end</a:t>
            </a:r>
            <a:r>
              <a:rPr lang="en-US" sz="1600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/>
              <a:t>Results: Better production if </a:t>
            </a:r>
          </a:p>
          <a:p>
            <a:pPr eaLnBrk="1" hangingPunct="1"/>
            <a:r>
              <a:rPr lang="en-US" sz="1600" dirty="0"/>
              <a:t>B</a:t>
            </a:r>
            <a:r>
              <a:rPr lang="en-US" sz="1600" baseline="-25000" dirty="0"/>
              <a:t>i</a:t>
            </a:r>
            <a:r>
              <a:rPr lang="en-US" sz="1600" dirty="0"/>
              <a:t>, B</a:t>
            </a:r>
            <a:r>
              <a:rPr lang="en-US" sz="1600" baseline="-25000" dirty="0"/>
              <a:t>f</a:t>
            </a:r>
            <a:r>
              <a:rPr lang="en-US" sz="1600" dirty="0"/>
              <a:t> and </a:t>
            </a:r>
            <a:r>
              <a:rPr lang="en-US" sz="1600" dirty="0" err="1"/>
              <a:t>z</a:t>
            </a:r>
            <a:r>
              <a:rPr lang="en-US" sz="1600" baseline="-25000" dirty="0" err="1"/>
              <a:t>end</a:t>
            </a:r>
            <a:r>
              <a:rPr lang="en-US" sz="1600" dirty="0"/>
              <a:t> are larger.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Present baseline: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B</a:t>
            </a:r>
            <a:r>
              <a:rPr lang="en-US" sz="1600" baseline="-25000" dirty="0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= 20 T, B</a:t>
            </a:r>
            <a:r>
              <a:rPr lang="en-US" sz="1600" baseline="-25000" dirty="0">
                <a:solidFill>
                  <a:srgbClr val="FF0000"/>
                </a:solidFill>
              </a:rPr>
              <a:t>f</a:t>
            </a:r>
            <a:r>
              <a:rPr lang="en-US" sz="1600" dirty="0">
                <a:solidFill>
                  <a:srgbClr val="FF0000"/>
                </a:solidFill>
              </a:rPr>
              <a:t> = 1.5 T, </a:t>
            </a:r>
            <a:r>
              <a:rPr lang="en-US" sz="1600" dirty="0" err="1">
                <a:solidFill>
                  <a:srgbClr val="FF0000"/>
                </a:solidFill>
              </a:rPr>
              <a:t>z</a:t>
            </a:r>
            <a:r>
              <a:rPr lang="en-US" sz="1600" baseline="-25000" dirty="0" err="1">
                <a:solidFill>
                  <a:srgbClr val="FF0000"/>
                </a:solidFill>
              </a:rPr>
              <a:t>end</a:t>
            </a:r>
            <a:r>
              <a:rPr lang="en-US" sz="1600" dirty="0">
                <a:solidFill>
                  <a:srgbClr val="FF0000"/>
                </a:solidFill>
              </a:rPr>
              <a:t> = 1500 cm.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/>
              <a:t>Could reduce B</a:t>
            </a:r>
            <a:r>
              <a:rPr lang="en-US" sz="1600" baseline="-25000" dirty="0"/>
              <a:t>i </a:t>
            </a:r>
            <a:r>
              <a:rPr lang="en-US" sz="1600" dirty="0"/>
              <a:t>from 20 to 15 T </a:t>
            </a:r>
          </a:p>
          <a:p>
            <a:pPr eaLnBrk="1" hangingPunct="1"/>
            <a:r>
              <a:rPr lang="en-US" sz="1600" dirty="0"/>
              <a:t>if compensate with larger B</a:t>
            </a:r>
            <a:r>
              <a:rPr lang="en-US" sz="1600" baseline="-25000" dirty="0"/>
              <a:t>f</a:t>
            </a:r>
            <a:r>
              <a:rPr lang="en-US" sz="1600" dirty="0"/>
              <a:t> and </a:t>
            </a:r>
            <a:r>
              <a:rPr lang="en-US" sz="1600" dirty="0" err="1"/>
              <a:t>z</a:t>
            </a:r>
            <a:r>
              <a:rPr lang="en-US" sz="1600" baseline="-25000" dirty="0" err="1"/>
              <a:t>end</a:t>
            </a:r>
            <a:r>
              <a:rPr lang="en-US" sz="1600" dirty="0"/>
              <a:t>.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[Reduce cost, and simplify the </a:t>
            </a:r>
            <a:r>
              <a:rPr lang="en-US" sz="1600" dirty="0" smtClean="0">
                <a:solidFill>
                  <a:srgbClr val="FF0000"/>
                </a:solidFill>
              </a:rPr>
              <a:t>mercury target </a:t>
            </a:r>
            <a:r>
              <a:rPr lang="en-US" sz="1600" dirty="0">
                <a:solidFill>
                  <a:srgbClr val="FF0000"/>
                </a:solidFill>
              </a:rPr>
              <a:t>module</a:t>
            </a:r>
            <a:r>
              <a:rPr lang="en-US" sz="1600" dirty="0" smtClean="0">
                <a:solidFill>
                  <a:srgbClr val="FF0000"/>
                </a:solidFill>
              </a:rPr>
              <a:t>.]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 smtClean="0"/>
              <a:t>Issue:  Can the Phase Rotator </a:t>
            </a:r>
            <a:r>
              <a:rPr lang="en-US" sz="1600" dirty="0" smtClean="0"/>
              <a:t>accept  </a:t>
            </a:r>
            <a:r>
              <a:rPr lang="en-US" sz="1600" dirty="0" smtClean="0"/>
              <a:t>the increased </a:t>
            </a:r>
            <a:r>
              <a:rPr lang="en-US" sz="1600" dirty="0" err="1" smtClean="0"/>
              <a:t>muon</a:t>
            </a:r>
            <a:r>
              <a:rPr lang="en-US" sz="1600" dirty="0" smtClean="0"/>
              <a:t> yield</a:t>
            </a:r>
            <a:r>
              <a:rPr lang="en-US" sz="1600" dirty="0" smtClean="0"/>
              <a:t>?</a:t>
            </a:r>
          </a:p>
          <a:p>
            <a:pPr eaLnBrk="1" hangingPunct="1"/>
            <a:r>
              <a:rPr lang="en-US" sz="1400" dirty="0" smtClean="0"/>
              <a:t>Addition yield is for muons with large R, where acceptance of</a:t>
            </a:r>
          </a:p>
          <a:p>
            <a:pPr eaLnBrk="1" hangingPunct="1"/>
            <a:r>
              <a:rPr lang="en-US" sz="1400" dirty="0" smtClean="0"/>
              <a:t>the phase rotator/</a:t>
            </a:r>
            <a:r>
              <a:rPr lang="en-US" sz="1400" dirty="0" err="1" smtClean="0"/>
              <a:t>linac</a:t>
            </a:r>
            <a:r>
              <a:rPr lang="en-US" sz="1400" dirty="0" smtClean="0"/>
              <a:t> is low.</a:t>
            </a:r>
            <a:endParaRPr lang="en-US" sz="1400" dirty="0"/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3316" name="Picture 3" descr="production_extend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39439" r="9372" b="5577"/>
          <a:stretch>
            <a:fillRect/>
          </a:stretch>
        </p:blipFill>
        <p:spPr bwMode="auto">
          <a:xfrm>
            <a:off x="3167483" y="1232756"/>
            <a:ext cx="3326275" cy="28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7" name="Straight Arrow Connector 2"/>
          <p:cNvCxnSpPr>
            <a:cxnSpLocks noChangeShapeType="1"/>
          </p:cNvCxnSpPr>
          <p:nvPr/>
        </p:nvCxnSpPr>
        <p:spPr bwMode="auto">
          <a:xfrm flipV="1">
            <a:off x="1763688" y="2204864"/>
            <a:ext cx="2628292" cy="900101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6840538" y="6207125"/>
            <a:ext cx="287337" cy="26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9" name="TextBox 5"/>
          <p:cNvSpPr txBox="1">
            <a:spLocks noChangeArrowheads="1"/>
          </p:cNvSpPr>
          <p:nvPr/>
        </p:nvSpPr>
        <p:spPr bwMode="auto">
          <a:xfrm>
            <a:off x="4680012" y="3897052"/>
            <a:ext cx="732893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1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Z</a:t>
            </a:r>
            <a:r>
              <a:rPr lang="en-US" sz="1100" baseline="-250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end</a:t>
            </a:r>
            <a:r>
              <a:rPr lang="en-US" sz="11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[cm</a:t>
            </a:r>
            <a:r>
              <a:rPr lang="en-US" sz="1100" dirty="0">
                <a:solidFill>
                  <a:schemeClr val="tx1"/>
                </a:solidFill>
                <a:latin typeface="Arial" charset="0"/>
                <a:cs typeface="Arial" charset="0"/>
              </a:rPr>
              <a:t>]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3914767"/>
            <a:ext cx="3034210" cy="2610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2473" y="4545124"/>
            <a:ext cx="1972015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Baseline acceptance in R</a:t>
            </a:r>
          </a:p>
          <a:p>
            <a:r>
              <a:rPr lang="en-US" sz="1200" dirty="0"/>
              <a:t>a</a:t>
            </a:r>
            <a:r>
              <a:rPr lang="en-US" sz="1200" dirty="0" smtClean="0"/>
              <a:t>t various z.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Low acceptance at large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R at end of decay region.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2"/>
          <p:cNvCxnSpPr>
            <a:cxnSpLocks noChangeShapeType="1"/>
          </p:cNvCxnSpPr>
          <p:nvPr/>
        </p:nvCxnSpPr>
        <p:spPr bwMode="auto">
          <a:xfrm>
            <a:off x="8172400" y="5486921"/>
            <a:ext cx="396044" cy="60637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616116" y="2106607"/>
            <a:ext cx="1925527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Muon</a:t>
            </a:r>
            <a:r>
              <a:rPr lang="en-US" sz="1400" dirty="0" smtClean="0"/>
              <a:t> yield </a:t>
            </a:r>
            <a:r>
              <a:rPr lang="en-US" sz="1400" i="1" dirty="0" smtClean="0"/>
              <a:t>vs</a:t>
            </a:r>
            <a:r>
              <a:rPr lang="en-US" sz="1400" dirty="0" smtClean="0"/>
              <a:t>. </a:t>
            </a:r>
            <a:r>
              <a:rPr lang="en-US" sz="1400" dirty="0" err="1" smtClean="0"/>
              <a:t>z</a:t>
            </a:r>
            <a:r>
              <a:rPr lang="en-US" sz="1400" baseline="-25000" dirty="0" err="1" smtClean="0"/>
              <a:t>end</a:t>
            </a:r>
            <a:endParaRPr lang="en-US" sz="1400" baseline="-25000" dirty="0" smtClean="0"/>
          </a:p>
          <a:p>
            <a:r>
              <a:rPr lang="en-US" sz="1400" dirty="0" smtClean="0"/>
              <a:t>for various B</a:t>
            </a:r>
            <a:r>
              <a:rPr lang="en-US" sz="1400" baseline="-25000" dirty="0" smtClean="0"/>
              <a:t>i</a:t>
            </a:r>
            <a:r>
              <a:rPr lang="en-US" sz="1400" dirty="0" smtClean="0"/>
              <a:t> and B</a:t>
            </a:r>
            <a:r>
              <a:rPr lang="en-US" sz="1400" baseline="-25000" dirty="0" smtClean="0"/>
              <a:t>f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500438"/>
            <a:ext cx="3886200" cy="26971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3249613"/>
            <a:ext cx="5265737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1409700" y="104775"/>
            <a:ext cx="63595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000" dirty="0"/>
              <a:t>Secondary-Energy Deposition in the Target System</a:t>
            </a:r>
          </a:p>
          <a:p>
            <a:pPr algn="ctr" eaLnBrk="1" hangingPunct="1"/>
            <a:r>
              <a:rPr lang="en-US" sz="1800" dirty="0"/>
              <a:t>(N. </a:t>
            </a:r>
            <a:r>
              <a:rPr lang="en-US" sz="1800" dirty="0" err="1" smtClean="0"/>
              <a:t>Souchlas</a:t>
            </a:r>
            <a:r>
              <a:rPr lang="en-US" sz="1800" dirty="0" smtClean="0"/>
              <a:t>, </a:t>
            </a:r>
            <a:r>
              <a:rPr lang="en-US" sz="1800" i="1" dirty="0" smtClean="0"/>
              <a:t>PBL</a:t>
            </a:r>
            <a:r>
              <a:rPr lang="en-US" sz="1800" dirty="0" smtClean="0"/>
              <a:t> </a:t>
            </a:r>
            <a:r>
              <a:rPr lang="en-US" sz="1800" dirty="0">
                <a:solidFill>
                  <a:srgbClr val="FF0000"/>
                </a:solidFill>
              </a:rPr>
              <a:t>+ </a:t>
            </a:r>
            <a:r>
              <a:rPr lang="en-US" sz="1800" dirty="0" err="1" smtClean="0">
                <a:solidFill>
                  <a:srgbClr val="FF0000"/>
                </a:solidFill>
              </a:rPr>
              <a:t>J.Back</a:t>
            </a:r>
            <a:r>
              <a:rPr lang="en-US" sz="1800" dirty="0" smtClean="0">
                <a:solidFill>
                  <a:srgbClr val="FF0000"/>
                </a:solidFill>
              </a:rPr>
              <a:t>, </a:t>
            </a:r>
            <a:r>
              <a:rPr lang="en-US" sz="1800" i="1" dirty="0" smtClean="0">
                <a:solidFill>
                  <a:srgbClr val="FF0000"/>
                </a:solidFill>
              </a:rPr>
              <a:t>Warwick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0" y="944563"/>
            <a:ext cx="877887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Practical lifetime of superconducting coils (insulation) against radiation damage is ~ 10 MGray = 10</a:t>
            </a:r>
            <a:r>
              <a:rPr lang="en-US" sz="1400" baseline="30000">
                <a:solidFill>
                  <a:srgbClr val="FF0000"/>
                </a:solidFill>
              </a:rPr>
              <a:t>4</a:t>
            </a:r>
            <a:r>
              <a:rPr lang="en-US" sz="1400">
                <a:solidFill>
                  <a:srgbClr val="FF0000"/>
                </a:solidFill>
              </a:rPr>
              <a:t> J/g.</a:t>
            </a:r>
          </a:p>
          <a:p>
            <a:pPr eaLnBrk="1" hangingPunct="1"/>
            <a:r>
              <a:rPr lang="en-US" sz="1400"/>
              <a:t>For a lifetime of 10 “years” of 10</a:t>
            </a:r>
            <a:r>
              <a:rPr lang="en-US" sz="1400" baseline="30000"/>
              <a:t>7</a:t>
            </a:r>
            <a:r>
              <a:rPr lang="en-US" sz="1400"/>
              <a:t> s each, the peak rate of energy deposition would be 10</a:t>
            </a:r>
            <a:r>
              <a:rPr lang="en-US" sz="1400" baseline="30000"/>
              <a:t>4</a:t>
            </a:r>
            <a:r>
              <a:rPr lang="en-US" sz="1400"/>
              <a:t> J/g / 10</a:t>
            </a:r>
            <a:r>
              <a:rPr lang="en-US" sz="1400" baseline="30000"/>
              <a:t>8</a:t>
            </a:r>
            <a:r>
              <a:rPr lang="en-US" sz="1400"/>
              <a:t> s </a:t>
            </a:r>
          </a:p>
          <a:p>
            <a:pPr eaLnBrk="1" hangingPunct="1"/>
            <a:r>
              <a:rPr lang="en-US" sz="1400"/>
              <a:t>= 10</a:t>
            </a:r>
            <a:r>
              <a:rPr lang="en-US" sz="1400" baseline="30000"/>
              <a:t>-4</a:t>
            </a:r>
            <a:r>
              <a:rPr lang="en-US" sz="1400"/>
              <a:t> W/g = 0.1 mW/g (= 1 MGray/year of 10</a:t>
            </a:r>
            <a:r>
              <a:rPr lang="en-US" sz="1400" baseline="30000"/>
              <a:t>7</a:t>
            </a:r>
            <a:r>
              <a:rPr lang="en-US" sz="1400"/>
              <a:t> s). 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</a:rPr>
              <a:t>Use MARS15 (Souchlas) [and Fluka (Back)] to simulate energy deposition.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US" sz="1400">
                <a:sym typeface="Symbol" pitchFamily="18" charset="2"/>
              </a:rPr>
              <a:t>With shielding, most energy deposition in the SC magnets is due to 1-100 MeV neutrons.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US" sz="1400">
                <a:solidFill>
                  <a:srgbClr val="FF0000"/>
                </a:solidFill>
                <a:sym typeface="Symbol" pitchFamily="18" charset="2"/>
              </a:rPr>
              <a:t>Dense shield most effective.   We now consider He-gas-cooled W beads.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US" sz="1400">
                <a:sym typeface="Symbol" pitchFamily="18" charset="2"/>
              </a:rPr>
              <a:t>Present baseline is R</a:t>
            </a:r>
            <a:r>
              <a:rPr lang="en-US" sz="1400" baseline="-25000">
                <a:sym typeface="Symbol" pitchFamily="18" charset="2"/>
              </a:rPr>
              <a:t>outer,shield </a:t>
            </a:r>
            <a:r>
              <a:rPr lang="en-US" sz="1400">
                <a:sym typeface="Symbol" pitchFamily="18" charset="2"/>
              </a:rPr>
              <a:t>= R</a:t>
            </a:r>
            <a:r>
              <a:rPr lang="en-US" sz="1400" baseline="-25000">
                <a:sym typeface="Symbol" pitchFamily="18" charset="2"/>
              </a:rPr>
              <a:t>inner,magnet</a:t>
            </a:r>
            <a:r>
              <a:rPr lang="en-US" sz="1400">
                <a:sym typeface="Symbol" pitchFamily="18" charset="2"/>
              </a:rPr>
              <a:t> = 120 cm.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sym typeface="Symbol" pitchFamily="18" charset="2"/>
              </a:rPr>
              <a:t>~ 500 kW of power (mostly scattered protons) leaves target system and enters the front end.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2411413" y="4813300"/>
            <a:ext cx="1322387" cy="128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hangingPunct="0"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1498600" y="4741863"/>
            <a:ext cx="409575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hangingPunct="0"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80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14344" name="Straight Arrow Connector 11"/>
          <p:cNvCxnSpPr>
            <a:cxnSpLocks noChangeShapeType="1"/>
          </p:cNvCxnSpPr>
          <p:nvPr/>
        </p:nvCxnSpPr>
        <p:spPr bwMode="auto">
          <a:xfrm>
            <a:off x="1655763" y="4843463"/>
            <a:ext cx="434975" cy="6350"/>
          </a:xfrm>
          <a:prstGeom prst="straightConnector1">
            <a:avLst/>
          </a:prstGeom>
          <a:noFill/>
          <a:ln w="539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5" name="Text Box 5"/>
          <p:cNvSpPr txBox="1">
            <a:spLocks noChangeArrowheads="1"/>
          </p:cNvSpPr>
          <p:nvPr/>
        </p:nvSpPr>
        <p:spPr bwMode="auto">
          <a:xfrm>
            <a:off x="393700" y="4725988"/>
            <a:ext cx="36734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80"/>
                </a:solidFill>
              </a:rPr>
              <a:t>Peak energy deposition  ≤ 0.1 mW/g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5448" y="3609020"/>
            <a:ext cx="2414444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Peak energy deposition </a:t>
            </a:r>
            <a:r>
              <a:rPr lang="en-US" sz="1400" i="1" dirty="0" smtClean="0"/>
              <a:t>vs</a:t>
            </a:r>
            <a:r>
              <a:rPr lang="en-US" sz="1400" dirty="0" smtClean="0"/>
              <a:t>. </a:t>
            </a:r>
          </a:p>
          <a:p>
            <a:r>
              <a:rPr lang="en-US" sz="1400" dirty="0" smtClean="0"/>
              <a:t>outer radius of shield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890588" y="104775"/>
            <a:ext cx="73977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000" dirty="0"/>
              <a:t>Design of the Magnets and Shielding for the Target System</a:t>
            </a:r>
          </a:p>
          <a:p>
            <a:pPr algn="ctr" eaLnBrk="1" hangingPunct="1"/>
            <a:r>
              <a:rPr lang="en-US" sz="1800" dirty="0"/>
              <a:t>(R.J. </a:t>
            </a:r>
            <a:r>
              <a:rPr lang="en-US" sz="1800" dirty="0" err="1" smtClean="0"/>
              <a:t>Weggel</a:t>
            </a:r>
            <a:r>
              <a:rPr lang="en-US" sz="1800" dirty="0" smtClean="0"/>
              <a:t>, </a:t>
            </a:r>
            <a:r>
              <a:rPr lang="en-US" sz="1800" i="1" dirty="0" smtClean="0"/>
              <a:t>PBL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15363" name="Picture 2" descr="C:\Users\Weggel\AppData\Local\Microsoft\Windows Live Mail\WLMDSS.tmp\WLMAA3E.tmp\120301 ids120hij i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" b="581"/>
          <a:stretch>
            <a:fillRect/>
          </a:stretch>
        </p:blipFill>
        <p:spPr bwMode="auto">
          <a:xfrm>
            <a:off x="-36513" y="1233488"/>
            <a:ext cx="3924301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7575" r="14632" b="9764"/>
          <a:stretch>
            <a:fillRect/>
          </a:stretch>
        </p:blipFill>
        <p:spPr bwMode="auto">
          <a:xfrm>
            <a:off x="33338" y="3603625"/>
            <a:ext cx="39624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t="16599" r="15402" b="8788"/>
          <a:stretch>
            <a:fillRect/>
          </a:stretch>
        </p:blipFill>
        <p:spPr bwMode="auto">
          <a:xfrm>
            <a:off x="6084888" y="2795588"/>
            <a:ext cx="3024187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r="6000"/>
          <a:stretch>
            <a:fillRect/>
          </a:stretch>
        </p:blipFill>
        <p:spPr bwMode="auto">
          <a:xfrm>
            <a:off x="6546850" y="5500688"/>
            <a:ext cx="256222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10"/>
          <p:cNvSpPr txBox="1">
            <a:spLocks noChangeArrowheads="1"/>
          </p:cNvSpPr>
          <p:nvPr/>
        </p:nvSpPr>
        <p:spPr bwMode="auto">
          <a:xfrm>
            <a:off x="-73025" y="889000"/>
            <a:ext cx="4573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Evolution of coil design to permit gaps for services to the internal He-gas-cooled W-bead shielding:</a:t>
            </a:r>
          </a:p>
        </p:txBody>
      </p:sp>
      <p:sp>
        <p:nvSpPr>
          <p:cNvPr id="15368" name="TextBox 11"/>
          <p:cNvSpPr txBox="1">
            <a:spLocks noChangeArrowheads="1"/>
          </p:cNvSpPr>
          <p:nvPr/>
        </p:nvSpPr>
        <p:spPr bwMode="auto">
          <a:xfrm>
            <a:off x="4119563" y="4346575"/>
            <a:ext cx="23606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Shield mass ~ 200 tons, </a:t>
            </a:r>
            <a:r>
              <a:rPr lang="en-US" sz="1400">
                <a:solidFill>
                  <a:srgbClr val="FF0000"/>
                </a:solidFill>
                <a:sym typeface="Symbol" pitchFamily="18" charset="2"/>
              </a:rPr>
              <a:t> Sag when cantilevered.</a:t>
            </a:r>
            <a:endParaRPr lang="en-US" sz="1400">
              <a:solidFill>
                <a:srgbClr val="FF0000"/>
              </a:solidFill>
            </a:endParaRPr>
          </a:p>
        </p:txBody>
      </p:sp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5553075"/>
            <a:ext cx="23082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TextBox 12"/>
          <p:cNvSpPr txBox="1">
            <a:spLocks noChangeArrowheads="1"/>
          </p:cNvSpPr>
          <p:nvPr/>
        </p:nvSpPr>
        <p:spPr bwMode="auto">
          <a:xfrm>
            <a:off x="1908175" y="3805238"/>
            <a:ext cx="2155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/>
              <a:t>15 T if no copper insert</a:t>
            </a:r>
          </a:p>
        </p:txBody>
      </p:sp>
      <p:cxnSp>
        <p:nvCxnSpPr>
          <p:cNvPr id="15" name="Straight Arrow Connector 14"/>
          <p:cNvCxnSpPr>
            <a:stCxn id="15370" idx="1"/>
          </p:cNvCxnSpPr>
          <p:nvPr/>
        </p:nvCxnSpPr>
        <p:spPr>
          <a:xfrm flipH="1" flipV="1">
            <a:off x="1363663" y="3857625"/>
            <a:ext cx="544512" cy="1016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TextBox 17"/>
          <p:cNvSpPr txBox="1">
            <a:spLocks noChangeArrowheads="1"/>
          </p:cNvSpPr>
          <p:nvPr/>
        </p:nvSpPr>
        <p:spPr bwMode="auto">
          <a:xfrm>
            <a:off x="4805363" y="5281613"/>
            <a:ext cx="4014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/>
              <a:t>Shield module inside first SC magnet</a:t>
            </a:r>
          </a:p>
        </p:txBody>
      </p:sp>
      <p:pic>
        <p:nvPicPr>
          <p:cNvPr id="1537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1195388"/>
            <a:ext cx="2881312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228725"/>
            <a:ext cx="190976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Box 20"/>
          <p:cNvSpPr txBox="1">
            <a:spLocks noChangeArrowheads="1"/>
          </p:cNvSpPr>
          <p:nvPr/>
        </p:nvSpPr>
        <p:spPr bwMode="auto">
          <a:xfrm>
            <a:off x="4297363" y="925513"/>
            <a:ext cx="484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/>
              <a:t>Cable-in-conduit conductor, as in ITER Central Solenoid</a:t>
            </a:r>
          </a:p>
        </p:txBody>
      </p:sp>
      <p:sp>
        <p:nvSpPr>
          <p:cNvPr id="15376" name="TextBox 1"/>
          <p:cNvSpPr txBox="1">
            <a:spLocks noChangeArrowheads="1"/>
          </p:cNvSpPr>
          <p:nvPr/>
        </p:nvSpPr>
        <p:spPr bwMode="auto">
          <a:xfrm>
            <a:off x="3398838" y="2784475"/>
            <a:ext cx="28289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/>
              <a:t>3 GJ stored magnetic energy</a:t>
            </a:r>
          </a:p>
          <a:p>
            <a:pPr eaLnBrk="1" hangingPunct="1"/>
            <a:r>
              <a:rPr lang="en-US" sz="1400"/>
              <a:t>(6 GJ in ITER Central Solenoid;</a:t>
            </a:r>
          </a:p>
          <a:p>
            <a:pPr eaLnBrk="1" hangingPunct="1"/>
            <a:r>
              <a:rPr lang="en-US" sz="1400"/>
              <a:t>3 GJ in LHC octant)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2089150" y="104775"/>
            <a:ext cx="50022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000" dirty="0"/>
              <a:t>Design of the Mercury-Handling System</a:t>
            </a:r>
          </a:p>
          <a:p>
            <a:pPr algn="ctr" eaLnBrk="1" hangingPunct="1"/>
            <a:r>
              <a:rPr lang="en-US" sz="1800" dirty="0"/>
              <a:t>(V.B. </a:t>
            </a:r>
            <a:r>
              <a:rPr lang="en-US" sz="1800" dirty="0" smtClean="0"/>
              <a:t>Graves, </a:t>
            </a:r>
            <a:r>
              <a:rPr lang="en-US" sz="1800" i="1" dirty="0" smtClean="0"/>
              <a:t>ORNL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16387" name="Picture 2" descr="\\nstd-rsg\users\GravesVB\NeutrinoFactoryImages\2012-06-05 Target Module Extracted 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4097338"/>
            <a:ext cx="4427537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\\nstd-rsg\users\GravesVB\NeutrinoFactoryImages\2012-06-05 Cryostat 1 displaced - staggered componen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944563"/>
            <a:ext cx="405606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\\nstd-rsg\users\GravesVB\NeutrinoFactoryImages\2012-06-05 Target Module 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5243">
            <a:off x="4779963" y="4044950"/>
            <a:ext cx="2738437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 descr="\\nstd-rsg\users\GravesVB\NeutrinoFactoryImages\2012-06-18 Target Module Shell Concept 5 - 1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3644900"/>
            <a:ext cx="19685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 descr="\\nstd-rsg\users\GravesVB\NeutrinoFactoryImages\2012-06-20 Target Module with guy front view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636963"/>
            <a:ext cx="162083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6" descr="\\nstd-rsg\users\GravesVB\NeutrinoFactoryImages\2012-06-20 Target Module with guy side view section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5000625"/>
            <a:ext cx="52197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 descr="\\nstd-rsg\users\GravesVB\NeutrinoFactoryImages\2012-06-25 Target Module Cryostat X-Section with guy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4563"/>
            <a:ext cx="3095625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1"/>
          <p:cNvSpPr txBox="1">
            <a:spLocks noChangeArrowheads="1"/>
          </p:cNvSpPr>
          <p:nvPr/>
        </p:nvSpPr>
        <p:spPr bwMode="auto">
          <a:xfrm>
            <a:off x="3059113" y="1196975"/>
            <a:ext cx="1941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</a:rPr>
              <a:t>Superconducting magnet</a:t>
            </a:r>
          </a:p>
        </p:txBody>
      </p:sp>
      <p:sp>
        <p:nvSpPr>
          <p:cNvPr id="16395" name="TextBox 11"/>
          <p:cNvSpPr txBox="1">
            <a:spLocks noChangeArrowheads="1"/>
          </p:cNvSpPr>
          <p:nvPr/>
        </p:nvSpPr>
        <p:spPr bwMode="auto">
          <a:xfrm>
            <a:off x="3127375" y="1989138"/>
            <a:ext cx="1804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</a:rPr>
              <a:t>Inner shielding module</a:t>
            </a:r>
          </a:p>
        </p:txBody>
      </p:sp>
      <p:sp>
        <p:nvSpPr>
          <p:cNvPr id="16396" name="TextBox 12"/>
          <p:cNvSpPr txBox="1">
            <a:spLocks noChangeArrowheads="1"/>
          </p:cNvSpPr>
          <p:nvPr/>
        </p:nvSpPr>
        <p:spPr bwMode="auto">
          <a:xfrm>
            <a:off x="3095625" y="1639888"/>
            <a:ext cx="1909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/>
              <a:t>Outer shielding module</a:t>
            </a:r>
          </a:p>
        </p:txBody>
      </p:sp>
      <p:sp>
        <p:nvSpPr>
          <p:cNvPr id="16397" name="TextBox 13"/>
          <p:cNvSpPr txBox="1">
            <a:spLocks noChangeArrowheads="1"/>
          </p:cNvSpPr>
          <p:nvPr/>
        </p:nvSpPr>
        <p:spPr bwMode="auto">
          <a:xfrm>
            <a:off x="3167063" y="2432050"/>
            <a:ext cx="1846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/>
              <a:t>Mercury target module</a:t>
            </a:r>
          </a:p>
        </p:txBody>
      </p:sp>
      <p:sp>
        <p:nvSpPr>
          <p:cNvPr id="16398" name="TextBox 14"/>
          <p:cNvSpPr txBox="1">
            <a:spLocks noChangeArrowheads="1"/>
          </p:cNvSpPr>
          <p:nvPr/>
        </p:nvSpPr>
        <p:spPr bwMode="auto">
          <a:xfrm>
            <a:off x="7090854" y="5733256"/>
            <a:ext cx="2125662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</a:rPr>
              <a:t>Magnet/shielding/mercury modules weigh ~ 200 </a:t>
            </a:r>
            <a:r>
              <a:rPr lang="en-US" sz="1200" dirty="0" smtClean="0">
                <a:solidFill>
                  <a:srgbClr val="FF0000"/>
                </a:solidFill>
              </a:rPr>
              <a:t>tons</a:t>
            </a:r>
          </a:p>
          <a:p>
            <a:pPr eaLnBrk="1" hangingPunct="1"/>
            <a:r>
              <a:rPr lang="en-US" sz="1200" dirty="0" smtClean="0"/>
              <a:t>Erosion in nozzle and splash </a:t>
            </a:r>
            <a:r>
              <a:rPr lang="en-US" sz="1200" dirty="0" err="1" smtClean="0"/>
              <a:t>mitigator</a:t>
            </a:r>
            <a:r>
              <a:rPr lang="en-US" sz="1200" dirty="0" smtClean="0"/>
              <a:t> an issue.</a:t>
            </a:r>
            <a:endParaRPr lang="en-U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087938" y="1335088"/>
            <a:ext cx="1062037" cy="1381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395" idx="3"/>
          </p:cNvCxnSpPr>
          <p:nvPr/>
        </p:nvCxnSpPr>
        <p:spPr>
          <a:xfrm>
            <a:off x="4932363" y="2127250"/>
            <a:ext cx="2843212" cy="4429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396" idx="3"/>
          </p:cNvCxnSpPr>
          <p:nvPr/>
        </p:nvCxnSpPr>
        <p:spPr>
          <a:xfrm>
            <a:off x="5005388" y="1778000"/>
            <a:ext cx="2111375" cy="38893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511300" y="1335088"/>
            <a:ext cx="1547813" cy="1381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800225" y="1778000"/>
            <a:ext cx="1295400" cy="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6397" idx="1"/>
          </p:cNvCxnSpPr>
          <p:nvPr/>
        </p:nvCxnSpPr>
        <p:spPr>
          <a:xfrm flipH="1" flipV="1">
            <a:off x="1227138" y="2265363"/>
            <a:ext cx="1939925" cy="3048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6397" idx="3"/>
          </p:cNvCxnSpPr>
          <p:nvPr/>
        </p:nvCxnSpPr>
        <p:spPr>
          <a:xfrm>
            <a:off x="5013325" y="2570163"/>
            <a:ext cx="3270250" cy="282575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6" name="TextBox 39"/>
          <p:cNvSpPr txBox="1">
            <a:spLocks noChangeArrowheads="1"/>
          </p:cNvSpPr>
          <p:nvPr/>
        </p:nvSpPr>
        <p:spPr bwMode="auto">
          <a:xfrm>
            <a:off x="1800225" y="4103688"/>
            <a:ext cx="21240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/>
              <a:t>Double containment</a:t>
            </a:r>
          </a:p>
          <a:p>
            <a:pPr eaLnBrk="1" hangingPunct="1"/>
            <a:r>
              <a:rPr lang="en-US" sz="1200"/>
              <a:t>Mercury vessel</a:t>
            </a:r>
          </a:p>
        </p:txBody>
      </p:sp>
      <p:sp>
        <p:nvSpPr>
          <p:cNvPr id="16407" name="TextBox 40"/>
          <p:cNvSpPr txBox="1">
            <a:spLocks noChangeArrowheads="1"/>
          </p:cNvSpPr>
          <p:nvPr/>
        </p:nvSpPr>
        <p:spPr bwMode="auto">
          <a:xfrm>
            <a:off x="663575" y="4938713"/>
            <a:ext cx="2717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</a:rPr>
              <a:t>Mercury/He-gas services at upstream end of mercury module</a:t>
            </a:r>
          </a:p>
        </p:txBody>
      </p:sp>
      <p:sp>
        <p:nvSpPr>
          <p:cNvPr id="16408" name="TextBox 41"/>
          <p:cNvSpPr txBox="1">
            <a:spLocks noChangeArrowheads="1"/>
          </p:cNvSpPr>
          <p:nvPr/>
        </p:nvSpPr>
        <p:spPr bwMode="auto">
          <a:xfrm>
            <a:off x="1470025" y="6284913"/>
            <a:ext cx="3462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/>
              <a:t>Splash mitigator in mercury collection pool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223963" y="4724400"/>
            <a:ext cx="161925" cy="279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105150" y="4352925"/>
            <a:ext cx="279400" cy="11588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127375" y="4468813"/>
            <a:ext cx="508000" cy="13335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843213" y="5984875"/>
            <a:ext cx="323850" cy="346075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407" idx="1"/>
          </p:cNvCxnSpPr>
          <p:nvPr/>
        </p:nvCxnSpPr>
        <p:spPr>
          <a:xfrm>
            <a:off x="663575" y="5170488"/>
            <a:ext cx="0" cy="419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407" idx="3"/>
          </p:cNvCxnSpPr>
          <p:nvPr/>
        </p:nvCxnSpPr>
        <p:spPr>
          <a:xfrm>
            <a:off x="3381375" y="5170488"/>
            <a:ext cx="1443038" cy="1301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39750" y="1700213"/>
            <a:ext cx="79565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						        </a:t>
            </a:r>
            <a:r>
              <a:rPr lang="en-US" sz="1400">
                <a:solidFill>
                  <a:srgbClr val="FF0000"/>
                </a:solidFill>
              </a:rPr>
              <a:t>FTEs</a:t>
            </a:r>
            <a:r>
              <a:rPr lang="en-US" sz="1400"/>
              <a:t>		</a:t>
            </a:r>
          </a:p>
          <a:p>
            <a:r>
              <a:rPr lang="en-US" sz="1400"/>
              <a:t>	             				FY12	FY13	FY14	FY15</a:t>
            </a:r>
          </a:p>
          <a:p>
            <a:r>
              <a:rPr lang="en-US" sz="1400"/>
              <a:t>				</a:t>
            </a:r>
          </a:p>
          <a:p>
            <a:r>
              <a:rPr lang="en-US" sz="1400"/>
              <a:t>H. Kirk		(Admin)    			0.7	0.7	0.7	0.7</a:t>
            </a:r>
          </a:p>
          <a:p>
            <a:r>
              <a:rPr lang="en-US" sz="1400"/>
              <a:t>J.S. Berg		(Admin.)			0.1	0.1	0.1	0.1</a:t>
            </a:r>
          </a:p>
          <a:p>
            <a:r>
              <a:rPr lang="en-US" sz="1400"/>
              <a:t>H. Sayed		(Particle production)		1	1	1	1</a:t>
            </a:r>
          </a:p>
          <a:p>
            <a:r>
              <a:rPr lang="en-US" sz="1400"/>
              <a:t>K.T.M		(Admin.)			0	0.1	0.1	0.1</a:t>
            </a:r>
          </a:p>
          <a:p>
            <a:r>
              <a:rPr lang="en-US" sz="1400"/>
              <a:t>X. Ding		(Particle production)		0.4	0.4	0.4	0.4</a:t>
            </a:r>
          </a:p>
          <a:p>
            <a:r>
              <a:rPr lang="en-US" sz="1400"/>
              <a:t>Samulyak Grad.	(Beam/jet interaction)	1	1	1	1</a:t>
            </a:r>
          </a:p>
          <a:p>
            <a:r>
              <a:rPr lang="en-US" sz="1400"/>
              <a:t>Ladeinde Grad. 	(Nozzle hydrodynamics)	1	1	1	1</a:t>
            </a:r>
          </a:p>
          <a:p>
            <a:r>
              <a:rPr lang="en-US" sz="1400"/>
              <a:t>V. Graves		(Mercury system)		0.15	0.3	0.3	0.3</a:t>
            </a:r>
          </a:p>
          <a:p>
            <a:r>
              <a:rPr lang="de-DE" sz="1400"/>
              <a:t>N. Souchlas	(Energy deposition)		0.5	0.5	0.5 	0.5</a:t>
            </a:r>
          </a:p>
          <a:p>
            <a:r>
              <a:rPr lang="de-DE" sz="1400"/>
              <a:t>B. Weggel		(Magnet/shielding)		0.3	0.3	0.3	0.3</a:t>
            </a:r>
          </a:p>
          <a:p>
            <a:r>
              <a:rPr lang="en-US" sz="1400">
                <a:solidFill>
                  <a:srgbClr val="FF0000"/>
                </a:solidFill>
              </a:rPr>
              <a:t>Total FTEs				5.15	5.25	5.25	5.25</a:t>
            </a:r>
          </a:p>
          <a:p>
            <a:r>
              <a:rPr lang="en-US" sz="1400"/>
              <a:t>				</a:t>
            </a:r>
          </a:p>
          <a:p>
            <a:r>
              <a:rPr lang="en-US" sz="1400"/>
              <a:t>		        			                </a:t>
            </a:r>
            <a:r>
              <a:rPr lang="en-US" sz="1400">
                <a:solidFill>
                  <a:srgbClr val="FF0000"/>
                </a:solidFill>
              </a:rPr>
              <a:t>M&amp;S (FY12 k$)</a:t>
            </a:r>
            <a:r>
              <a:rPr lang="en-US" sz="1400"/>
              <a:t>	</a:t>
            </a:r>
          </a:p>
          <a:p>
            <a:r>
              <a:rPr lang="en-US" sz="1400"/>
              <a:t>BNL Travel				25	25	25	25</a:t>
            </a:r>
          </a:p>
          <a:p>
            <a:r>
              <a:rPr lang="en-US" sz="1400"/>
              <a:t>Princeton Travel				8.5	8.5	8.5	8.5</a:t>
            </a:r>
          </a:p>
          <a:p>
            <a:r>
              <a:rPr lang="en-US" sz="1400">
                <a:solidFill>
                  <a:srgbClr val="FF0000"/>
                </a:solidFill>
              </a:rPr>
              <a:t>Total M&amp;S					33.5	33.5	33.5	33.5</a:t>
            </a:r>
          </a:p>
        </p:txBody>
      </p:sp>
      <p:sp>
        <p:nvSpPr>
          <p:cNvPr id="17411" name="Rectangle 2"/>
          <p:cNvSpPr txBox="1">
            <a:spLocks noChangeArrowheads="1"/>
          </p:cNvSpPr>
          <p:nvPr/>
        </p:nvSpPr>
        <p:spPr bwMode="auto">
          <a:xfrm>
            <a:off x="0" y="16668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800">
                <a:solidFill>
                  <a:srgbClr val="FF0000"/>
                </a:solidFill>
                <a:ea typeface="SimSun" pitchFamily="2" charset="-122"/>
              </a:rPr>
              <a:t>Targetry Effort in FY12-15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34925" y="944563"/>
            <a:ext cx="90011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/>
              <a:t>Targetry activities in FY13-15 will continue the engineering design studies listed on slide 6.</a:t>
            </a:r>
          </a:p>
          <a:p>
            <a:pPr eaLnBrk="1" hangingPunct="1"/>
            <a:endParaRPr lang="en-US" sz="1400">
              <a:solidFill>
                <a:srgbClr val="FF0000"/>
              </a:solidFill>
            </a:endParaRPr>
          </a:p>
          <a:p>
            <a:pPr eaLnBrk="1" hangingPunct="1"/>
            <a:r>
              <a:rPr lang="en-US" sz="1400">
                <a:solidFill>
                  <a:srgbClr val="FF0000"/>
                </a:solidFill>
              </a:rPr>
              <a:t>Beyond FY15:  Similar level of effort, with addition of hardware studies of mercury-pool splash issues.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3708400" y="3284538"/>
            <a:ext cx="1685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/>
              <a:t>Backup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981075"/>
          <a:ext cx="9104313" cy="543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Worksheet" r:id="rId3" imgW="5981608" imgH="3299400" progId="Excel.Sheet.12">
                  <p:embed/>
                </p:oleObj>
              </mc:Choice>
              <mc:Fallback>
                <p:oleObj name="Worksheet" r:id="rId3" imgW="5981608" imgH="3299400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04313" cy="543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2"/>
          <p:cNvSpPr txBox="1">
            <a:spLocks noChangeArrowheads="1"/>
          </p:cNvSpPr>
          <p:nvPr/>
        </p:nvSpPr>
        <p:spPr bwMode="auto">
          <a:xfrm>
            <a:off x="0" y="225425"/>
            <a:ext cx="91440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000">
                <a:solidFill>
                  <a:srgbClr val="FF0000"/>
                </a:solidFill>
                <a:ea typeface="SimSun" pitchFamily="2" charset="-122"/>
              </a:rPr>
              <a:t>Extract from A. Kurup’s Sheet TCDCostSummary.xlsx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34925" y="982663"/>
          <a:ext cx="7920038" cy="316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" name="Document" r:id="rId3" imgW="6090539" imgH="2434926" progId="Word.Document.12">
                  <p:embed/>
                </p:oleObj>
              </mc:Choice>
              <mc:Fallback>
                <p:oleObj name="Document" r:id="rId3" imgW="6090539" imgH="2434926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982663"/>
                        <a:ext cx="7920038" cy="316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Rectangle 2"/>
          <p:cNvSpPr txBox="1">
            <a:spLocks noChangeArrowheads="1"/>
          </p:cNvSpPr>
          <p:nvPr/>
        </p:nvSpPr>
        <p:spPr bwMode="auto">
          <a:xfrm>
            <a:off x="457200" y="201613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00"/>
                </a:solidFill>
                <a:ea typeface="SimSun" pitchFamily="2" charset="-122"/>
                <a:cs typeface="Arial" charset="0"/>
              </a:rPr>
              <a:t>Target Module Costs Scaled from SNS (ORNL)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25" y="1233488"/>
            <a:ext cx="5364163" cy="215900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13" y="2347913"/>
            <a:ext cx="5364162" cy="217487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6" name="Picture 10" descr="名称未設定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940175"/>
            <a:ext cx="4572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7" name="Object 4"/>
          <p:cNvGraphicFramePr>
            <a:graphicFrameLocks noChangeAspect="1"/>
          </p:cNvGraphicFramePr>
          <p:nvPr/>
        </p:nvGraphicFramePr>
        <p:xfrm>
          <a:off x="107950" y="3822700"/>
          <a:ext cx="291941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7" name="Photo Editor Photo" r:id="rId6" imgW="20514286" imgH="18738291" progId="">
                  <p:embed/>
                </p:oleObj>
              </mc:Choice>
              <mc:Fallback>
                <p:oleObj name="Photo Editor Photo" r:id="rId6" imgW="20514286" imgH="1873829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822700"/>
                        <a:ext cx="291941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Text Box 28"/>
          <p:cNvSpPr txBox="1">
            <a:spLocks noChangeArrowheads="1"/>
          </p:cNvSpPr>
          <p:nvPr/>
        </p:nvSpPr>
        <p:spPr bwMode="auto">
          <a:xfrm>
            <a:off x="-73025" y="3681413"/>
            <a:ext cx="2735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ja-JP" sz="1600"/>
              <a:t>SNS/JNS Mercury target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7700" y="4019550"/>
            <a:ext cx="1187450" cy="1651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0" name="Text Box 28"/>
          <p:cNvSpPr txBox="1">
            <a:spLocks noChangeArrowheads="1"/>
          </p:cNvSpPr>
          <p:nvPr/>
        </p:nvSpPr>
        <p:spPr bwMode="auto">
          <a:xfrm>
            <a:off x="2087563" y="6021388"/>
            <a:ext cx="2263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ja-JP" sz="1600"/>
              <a:t>Mercury-loop utilities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476375" y="5445125"/>
            <a:ext cx="647700" cy="746125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0490" idx="3"/>
          </p:cNvCxnSpPr>
          <p:nvPr/>
        </p:nvCxnSpPr>
        <p:spPr>
          <a:xfrm flipV="1">
            <a:off x="4351338" y="4992688"/>
            <a:ext cx="1589087" cy="1198562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919163"/>
            <a:ext cx="353377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4" name="TextBox 2"/>
          <p:cNvSpPr txBox="1">
            <a:spLocks noChangeArrowheads="1"/>
          </p:cNvSpPr>
          <p:nvPr/>
        </p:nvSpPr>
        <p:spPr bwMode="auto">
          <a:xfrm>
            <a:off x="5422900" y="3630613"/>
            <a:ext cx="35766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Neutrino Factory Study 2 concept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8024813" y="3006725"/>
            <a:ext cx="903287" cy="746125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1327150" y="230188"/>
            <a:ext cx="662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/>
              <a:t>Magnet and Shielding Costing by Bob Weggel</a:t>
            </a:r>
          </a:p>
        </p:txBody>
      </p:sp>
      <p:graphicFrame>
        <p:nvGraphicFramePr>
          <p:cNvPr id="21507" name="Object 5"/>
          <p:cNvGraphicFramePr>
            <a:graphicFrameLocks noChangeAspect="1"/>
          </p:cNvGraphicFramePr>
          <p:nvPr/>
        </p:nvGraphicFramePr>
        <p:xfrm>
          <a:off x="0" y="714375"/>
          <a:ext cx="9144000" cy="699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Document" r:id="rId3" imgW="8607683" imgH="6577034" progId="Word.Document.12">
                  <p:embed/>
                </p:oleObj>
              </mc:Choice>
              <mc:Fallback>
                <p:oleObj name="Document" r:id="rId3" imgW="8607683" imgH="6577034" progId="Word.Documen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14375"/>
                        <a:ext cx="9144000" cy="699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 txBox="1">
            <a:spLocks noChangeArrowheads="1"/>
          </p:cNvSpPr>
          <p:nvPr/>
        </p:nvSpPr>
        <p:spPr bwMode="auto">
          <a:xfrm>
            <a:off x="0" y="44450"/>
            <a:ext cx="91440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3600">
                <a:solidFill>
                  <a:srgbClr val="FF0000"/>
                </a:solidFill>
                <a:ea typeface="SimSun" pitchFamily="2" charset="-122"/>
              </a:rPr>
              <a:t>Mission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-11113" y="908050"/>
            <a:ext cx="9144001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sz="1600" dirty="0" smtClean="0">
                <a:ea typeface="SimSun" pitchFamily="2" charset="-122"/>
              </a:rPr>
              <a:t>Target: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ea typeface="SimSun" pitchFamily="2" charset="-122"/>
              </a:rPr>
              <a:t>Maximum production of </a:t>
            </a:r>
            <a:r>
              <a:rPr lang="en-US" sz="1600" dirty="0" smtClean="0">
                <a:solidFill>
                  <a:srgbClr val="FF0000"/>
                </a:solidFill>
                <a:ea typeface="SimSun" pitchFamily="2" charset="-122"/>
                <a:sym typeface="Symbol"/>
              </a:rPr>
              <a:t></a:t>
            </a:r>
            <a:r>
              <a:rPr lang="en-US" sz="1600" baseline="30000" dirty="0" smtClean="0">
                <a:solidFill>
                  <a:srgbClr val="FF0000"/>
                </a:solidFill>
                <a:ea typeface="SimSun" pitchFamily="2" charset="-122"/>
                <a:sym typeface="Symbol"/>
              </a:rPr>
              <a:t>± </a:t>
            </a:r>
            <a:r>
              <a:rPr lang="en-US" sz="1600" dirty="0" smtClean="0">
                <a:solidFill>
                  <a:srgbClr val="FF0000"/>
                </a:solidFill>
                <a:ea typeface="SimSun" pitchFamily="2" charset="-122"/>
                <a:sym typeface="Symbol"/>
              </a:rPr>
              <a:t>of energies ~ 100-400 MeV from a 4-MW proton beam             (E ~ 8 </a:t>
            </a:r>
            <a:r>
              <a:rPr lang="en-US" sz="1600" dirty="0" err="1" smtClean="0">
                <a:solidFill>
                  <a:srgbClr val="FF0000"/>
                </a:solidFill>
                <a:ea typeface="SimSun" pitchFamily="2" charset="-122"/>
                <a:sym typeface="Symbol"/>
              </a:rPr>
              <a:t>GeV</a:t>
            </a:r>
            <a:r>
              <a:rPr lang="en-US" sz="1600" dirty="0" smtClean="0">
                <a:solidFill>
                  <a:srgbClr val="FF0000"/>
                </a:solidFill>
                <a:ea typeface="SimSun" pitchFamily="2" charset="-122"/>
                <a:sym typeface="Symbol"/>
              </a:rPr>
              <a:t>).</a:t>
            </a:r>
            <a:endParaRPr lang="en-US" sz="1600" dirty="0" smtClean="0">
              <a:solidFill>
                <a:srgbClr val="FF0000"/>
              </a:solidFill>
              <a:ea typeface="SimSun" pitchFamily="2" charset="-122"/>
            </a:endParaRP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ea typeface="SimSun" pitchFamily="2" charset="-122"/>
              </a:rPr>
              <a:t>Both signs needed simultaneously at a </a:t>
            </a:r>
            <a:r>
              <a:rPr lang="en-US" sz="1600" dirty="0" err="1" smtClean="0">
                <a:solidFill>
                  <a:srgbClr val="FF0000"/>
                </a:solidFill>
                <a:ea typeface="SimSun" pitchFamily="2" charset="-122"/>
              </a:rPr>
              <a:t>Muon</a:t>
            </a:r>
            <a:r>
              <a:rPr lang="en-US" sz="1600" dirty="0" smtClean="0">
                <a:solidFill>
                  <a:srgbClr val="FF0000"/>
                </a:solidFill>
                <a:ea typeface="SimSun" pitchFamily="2" charset="-122"/>
              </a:rPr>
              <a:t> Collider.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1600" dirty="0" smtClean="0">
              <a:solidFill>
                <a:srgbClr val="FF0000"/>
              </a:solidFill>
              <a:ea typeface="SimSun" pitchFamily="2" charset="-122"/>
            </a:endParaRPr>
          </a:p>
          <a:p>
            <a:pPr>
              <a:spcBef>
                <a:spcPct val="0"/>
              </a:spcBef>
              <a:defRPr/>
            </a:pPr>
            <a:r>
              <a:rPr lang="en-US" sz="1600" dirty="0" smtClean="0">
                <a:ea typeface="SimSun" pitchFamily="2" charset="-122"/>
              </a:rPr>
              <a:t>Absorbers: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ea typeface="SimSun" pitchFamily="2" charset="-122"/>
              </a:rPr>
              <a:t>Absorb the 4-MW beam power inside the target system.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ea typeface="SimSun" pitchFamily="2" charset="-122"/>
              </a:rPr>
              <a:t>Absorb </a:t>
            </a:r>
            <a:r>
              <a:rPr lang="en-US" sz="1600" dirty="0" err="1" smtClean="0">
                <a:solidFill>
                  <a:srgbClr val="FF0000"/>
                </a:solidFill>
                <a:ea typeface="SimSun" pitchFamily="2" charset="-122"/>
              </a:rPr>
              <a:t>muon</a:t>
            </a:r>
            <a:r>
              <a:rPr lang="en-US" sz="1600" dirty="0" smtClean="0">
                <a:solidFill>
                  <a:srgbClr val="FF0000"/>
                </a:solidFill>
                <a:ea typeface="SimSun" pitchFamily="2" charset="-122"/>
              </a:rPr>
              <a:t> energy as a step in the process of ionization cooling.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1600" dirty="0" smtClean="0">
              <a:solidFill>
                <a:srgbClr val="FF0000"/>
              </a:solidFill>
              <a:ea typeface="SimSun" pitchFamily="2" charset="-122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dirty="0" smtClean="0">
                <a:ea typeface="SimSun" pitchFamily="2" charset="-122"/>
              </a:rPr>
              <a:t>Overview</a:t>
            </a:r>
          </a:p>
          <a:p>
            <a:pPr>
              <a:spcBef>
                <a:spcPct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ea typeface="SimSun" pitchFamily="2" charset="-122"/>
              </a:rPr>
              <a:t>Target: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ea typeface="SimSun" pitchFamily="2" charset="-122"/>
              </a:rPr>
              <a:t>Free liquid-metal-jet target inside a high-field superconducting solenoid magnet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ea typeface="SimSun" pitchFamily="2" charset="-122"/>
              </a:rPr>
              <a:t>Backup (not actively considered): solid target in </a:t>
            </a:r>
            <a:r>
              <a:rPr lang="en-US" sz="1600" dirty="0" err="1" smtClean="0">
                <a:ea typeface="SimSun" pitchFamily="2" charset="-122"/>
              </a:rPr>
              <a:t>toroidal</a:t>
            </a:r>
            <a:r>
              <a:rPr lang="en-US" sz="1600" dirty="0" smtClean="0">
                <a:ea typeface="SimSun" pitchFamily="2" charset="-122"/>
              </a:rPr>
              <a:t> horn; 2 needed for </a:t>
            </a:r>
            <a:r>
              <a:rPr lang="en-US" sz="1600" dirty="0" err="1" smtClean="0">
                <a:ea typeface="SimSun" pitchFamily="2" charset="-122"/>
              </a:rPr>
              <a:t>Muon</a:t>
            </a:r>
            <a:r>
              <a:rPr lang="en-US" sz="1600" dirty="0" smtClean="0">
                <a:ea typeface="SimSun" pitchFamily="2" charset="-122"/>
              </a:rPr>
              <a:t> Collider.</a:t>
            </a:r>
          </a:p>
          <a:p>
            <a:pPr>
              <a:spcBef>
                <a:spcPct val="0"/>
              </a:spcBef>
              <a:defRPr/>
            </a:pPr>
            <a:endParaRPr lang="en-US" sz="1600" dirty="0" smtClean="0">
              <a:solidFill>
                <a:srgbClr val="FF0000"/>
              </a:solidFill>
              <a:ea typeface="SimSun" pitchFamily="2" charset="-122"/>
            </a:endParaRPr>
          </a:p>
          <a:p>
            <a:pPr>
              <a:spcBef>
                <a:spcPct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ea typeface="SimSun" pitchFamily="2" charset="-122"/>
              </a:rPr>
              <a:t>Absorbers: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ea typeface="SimSun" pitchFamily="2" charset="-122"/>
              </a:rPr>
              <a:t>Absorb primary proton beam in liquid-metal pool.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ea typeface="SimSun" pitchFamily="2" charset="-122"/>
              </a:rPr>
              <a:t>Absorb secondary particles in He-gas-cooled tungsten beads – inside solenoid magnets.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ea typeface="SimSun" pitchFamily="2" charset="-122"/>
              </a:rPr>
              <a:t>Low-Z solid/liquid </a:t>
            </a:r>
            <a:r>
              <a:rPr lang="en-US" sz="1600" dirty="0" err="1" smtClean="0">
                <a:ea typeface="SimSun" pitchFamily="2" charset="-122"/>
              </a:rPr>
              <a:t>muon</a:t>
            </a:r>
            <a:r>
              <a:rPr lang="en-US" sz="1600" dirty="0" smtClean="0">
                <a:ea typeface="SimSun" pitchFamily="2" charset="-122"/>
              </a:rPr>
              <a:t> absorbers under study in MICE (D. Kaplan)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ea typeface="SimSun" pitchFamily="2" charset="-122"/>
              </a:rPr>
              <a:t>High-pressure H</a:t>
            </a:r>
            <a:r>
              <a:rPr lang="en-US" sz="1600" baseline="-25000" dirty="0" smtClean="0">
                <a:ea typeface="SimSun" pitchFamily="2" charset="-122"/>
              </a:rPr>
              <a:t>2</a:t>
            </a:r>
            <a:r>
              <a:rPr lang="en-US" sz="1600" dirty="0" smtClean="0">
                <a:ea typeface="SimSun" pitchFamily="2" charset="-122"/>
              </a:rPr>
              <a:t>-gas absorbers under study by Muons </a:t>
            </a:r>
            <a:r>
              <a:rPr lang="en-US" sz="1600" dirty="0" err="1" smtClean="0">
                <a:ea typeface="SimSun" pitchFamily="2" charset="-122"/>
              </a:rPr>
              <a:t>Inc</a:t>
            </a:r>
            <a:r>
              <a:rPr lang="en-US" sz="1600" dirty="0" smtClean="0">
                <a:ea typeface="SimSun" pitchFamily="2" charset="-122"/>
              </a:rPr>
              <a:t> (H. </a:t>
            </a:r>
            <a:r>
              <a:rPr lang="en-US" sz="1600" dirty="0" smtClean="0">
                <a:ea typeface="SimSun" pitchFamily="2" charset="-122"/>
              </a:rPr>
              <a:t>Kirk).</a:t>
            </a:r>
            <a:endParaRPr lang="en-US" sz="1600" dirty="0" smtClean="0">
              <a:ea typeface="SimSun" pitchFamily="2" charset="-122"/>
            </a:endParaRP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1600" dirty="0" smtClean="0">
              <a:ea typeface="SimSun" pitchFamily="2" charset="-122"/>
            </a:endParaRPr>
          </a:p>
          <a:p>
            <a:pPr>
              <a:spcBef>
                <a:spcPct val="0"/>
              </a:spcBef>
              <a:defRPr/>
            </a:pPr>
            <a:endParaRPr lang="en-US" sz="1600" dirty="0" smtClean="0">
              <a:solidFill>
                <a:srgbClr val="FF0000"/>
              </a:solidFill>
              <a:ea typeface="SimSun" pitchFamily="2" charset="-122"/>
            </a:endParaRPr>
          </a:p>
          <a:p>
            <a:pPr>
              <a:spcBef>
                <a:spcPct val="0"/>
              </a:spcBef>
              <a:defRPr/>
            </a:pPr>
            <a:endParaRPr lang="en-US" sz="1600" dirty="0" smtClean="0">
              <a:solidFill>
                <a:srgbClr val="FF0000"/>
              </a:solidFill>
              <a:ea typeface="SimSun" pitchFamily="2" charset="-122"/>
            </a:endParaRPr>
          </a:p>
          <a:p>
            <a:pPr>
              <a:spcBef>
                <a:spcPct val="0"/>
              </a:spcBef>
              <a:defRPr/>
            </a:pPr>
            <a:endParaRPr lang="en-US" sz="1600" dirty="0" smtClean="0">
              <a:solidFill>
                <a:srgbClr val="FF0000"/>
              </a:solidFill>
              <a:ea typeface="SimSun" pitchFamily="2" charset="-122"/>
            </a:endParaRPr>
          </a:p>
          <a:p>
            <a:pPr>
              <a:spcBef>
                <a:spcPct val="0"/>
              </a:spcBef>
              <a:defRPr/>
            </a:pPr>
            <a:endParaRPr lang="en-US" sz="1600" dirty="0" smtClean="0">
              <a:solidFill>
                <a:srgbClr val="FF0000"/>
              </a:solidFill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1"/>
          <p:cNvGraphicFramePr>
            <a:graphicFrameLocks noChangeAspect="1"/>
          </p:cNvGraphicFramePr>
          <p:nvPr/>
        </p:nvGraphicFramePr>
        <p:xfrm>
          <a:off x="576263" y="514350"/>
          <a:ext cx="8027987" cy="603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Document" r:id="rId3" imgW="8764147" imgH="6570916" progId="Word.Document.12">
                  <p:embed/>
                </p:oleObj>
              </mc:Choice>
              <mc:Fallback>
                <p:oleObj name="Document" r:id="rId3" imgW="8764147" imgH="6570916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514350"/>
                        <a:ext cx="8027987" cy="603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792163" y="6237288"/>
            <a:ext cx="765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/>
              <a:t>Weggel’s cost estimate agrees to within 2% with the Green-Strauss algorithm (A. Bross).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555625"/>
            <a:ext cx="3970337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3659188" y="-1588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/>
              <a:t>Target Hall</a:t>
            </a: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71438" y="874713"/>
            <a:ext cx="3095625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A major cost driver will be civil construction and shielding.</a:t>
            </a:r>
          </a:p>
          <a:p>
            <a:pPr eaLnBrk="1" hangingPunct="1"/>
            <a:r>
              <a:rPr lang="en-US" sz="1600"/>
              <a:t>LBNE 2-MW target station </a:t>
            </a:r>
          </a:p>
          <a:p>
            <a:pPr eaLnBrk="1" hangingPunct="1"/>
            <a:r>
              <a:rPr lang="en-US" sz="1600"/>
              <a:t>~ $175m</a:t>
            </a:r>
          </a:p>
          <a:p>
            <a:pPr eaLnBrk="1" hangingPunct="1"/>
            <a:endParaRPr lang="en-US" sz="1600"/>
          </a:p>
          <a:p>
            <a:pPr eaLnBrk="1" hangingPunct="1"/>
            <a:r>
              <a:rPr lang="en-US" sz="1600">
                <a:solidFill>
                  <a:srgbClr val="FF0000"/>
                </a:solidFill>
              </a:rPr>
              <a:t>Crude sketch to start IDS-NF costing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79725" y="1592263"/>
            <a:ext cx="900113" cy="238125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35038" y="2889250"/>
            <a:ext cx="1498600" cy="172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TextBox 11"/>
          <p:cNvSpPr txBox="1">
            <a:spLocks noChangeArrowheads="1"/>
          </p:cNvSpPr>
          <p:nvPr/>
        </p:nvSpPr>
        <p:spPr bwMode="auto">
          <a:xfrm>
            <a:off x="7019925" y="3249613"/>
            <a:ext cx="2030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NuMI target hall</a:t>
            </a:r>
          </a:p>
        </p:txBody>
      </p:sp>
      <p:pic>
        <p:nvPicPr>
          <p:cNvPr id="2356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12442" r="24417" b="14278"/>
          <a:stretch>
            <a:fillRect/>
          </a:stretch>
        </p:blipFill>
        <p:spPr bwMode="auto">
          <a:xfrm>
            <a:off x="71438" y="3100388"/>
            <a:ext cx="8131175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2" descr="04-0051-05D_hr air block sheet chase view 2 com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936625"/>
            <a:ext cx="20923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203575"/>
            <a:ext cx="2187575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038"/>
            <a:ext cx="47117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76313"/>
            <a:ext cx="28289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503738"/>
            <a:ext cx="421481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TextBox 1"/>
          <p:cNvSpPr txBox="1">
            <a:spLocks noChangeArrowheads="1"/>
          </p:cNvSpPr>
          <p:nvPr/>
        </p:nvSpPr>
        <p:spPr bwMode="auto">
          <a:xfrm>
            <a:off x="1987550" y="195263"/>
            <a:ext cx="5284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/>
              <a:t>Neutrino Factory Study 2 Concepts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944563"/>
            <a:ext cx="7704138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601913" y="158750"/>
            <a:ext cx="3959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/>
              <a:t>LBNE Target Hall Concept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 b="6668"/>
          <a:stretch>
            <a:fillRect/>
          </a:stretch>
        </p:blipFill>
        <p:spPr bwMode="auto">
          <a:xfrm>
            <a:off x="134938" y="188913"/>
            <a:ext cx="8874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 b="6668"/>
          <a:stretch>
            <a:fillRect/>
          </a:stretch>
        </p:blipFill>
        <p:spPr bwMode="auto">
          <a:xfrm>
            <a:off x="134938" y="188913"/>
            <a:ext cx="8874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" b="6671"/>
          <a:stretch>
            <a:fillRect/>
          </a:stretch>
        </p:blipFill>
        <p:spPr bwMode="auto">
          <a:xfrm>
            <a:off x="134938" y="404813"/>
            <a:ext cx="88741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8" b="6670"/>
          <a:stretch>
            <a:fillRect/>
          </a:stretch>
        </p:blipFill>
        <p:spPr bwMode="auto">
          <a:xfrm>
            <a:off x="134938" y="404813"/>
            <a:ext cx="88741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 b="9334"/>
          <a:stretch>
            <a:fillRect/>
          </a:stretch>
        </p:blipFill>
        <p:spPr bwMode="auto">
          <a:xfrm>
            <a:off x="134938" y="188913"/>
            <a:ext cx="88741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719138" y="6078538"/>
            <a:ext cx="7740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The NF Target System Hall is equivalent in many ways to the LBNE Decay Pipe.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8" b="6670"/>
          <a:stretch>
            <a:fillRect/>
          </a:stretch>
        </p:blipFill>
        <p:spPr bwMode="auto">
          <a:xfrm>
            <a:off x="134938" y="368300"/>
            <a:ext cx="887412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719138" y="6115050"/>
            <a:ext cx="7740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We may need concrete shielding ~ 5.5 m thick around the entire target system.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997"/>
            <a:ext cx="9144000" cy="2212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2861235"/>
          </a:xfrm>
          <a:prstGeom prst="rect">
            <a:avLst/>
          </a:prstGeom>
        </p:spPr>
      </p:pic>
      <p:sp>
        <p:nvSpPr>
          <p:cNvPr id="5122" name="Rectangle 2"/>
          <p:cNvSpPr txBox="1">
            <a:spLocks noChangeArrowheads="1"/>
          </p:cNvSpPr>
          <p:nvPr/>
        </p:nvSpPr>
        <p:spPr bwMode="auto">
          <a:xfrm>
            <a:off x="0" y="239713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000">
                <a:solidFill>
                  <a:srgbClr val="FF0000"/>
                </a:solidFill>
                <a:ea typeface="SimSun" pitchFamily="2" charset="-122"/>
              </a:rPr>
              <a:t>The Target System of a Muon-Collider or Neutrino Factory</a:t>
            </a:r>
          </a:p>
        </p:txBody>
      </p:sp>
      <p:sp>
        <p:nvSpPr>
          <p:cNvPr id="2" name="Oval 1"/>
          <p:cNvSpPr/>
          <p:nvPr/>
        </p:nvSpPr>
        <p:spPr>
          <a:xfrm>
            <a:off x="2879812" y="1772816"/>
            <a:ext cx="1008063" cy="61118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34924" y="3753036"/>
            <a:ext cx="9109075" cy="261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200" dirty="0">
                <a:ea typeface="SimSun" pitchFamily="2" charset="-122"/>
              </a:rPr>
              <a:t>In the IDS-NF costing scenario, the </a:t>
            </a:r>
            <a:r>
              <a:rPr lang="en-US" sz="1200" dirty="0">
                <a:solidFill>
                  <a:schemeClr val="tx1"/>
                </a:solidFill>
                <a:ea typeface="SimSun" pitchFamily="2" charset="-122"/>
              </a:rPr>
              <a:t>Target System </a:t>
            </a:r>
            <a:r>
              <a:rPr lang="en-US" sz="1200" dirty="0">
                <a:ea typeface="SimSun" pitchFamily="2" charset="-122"/>
              </a:rPr>
              <a:t>includes the production target and the magnetized </a:t>
            </a:r>
            <a:r>
              <a:rPr lang="en-US" sz="1200" dirty="0" smtClean="0">
                <a:ea typeface="SimSun" pitchFamily="2" charset="-122"/>
              </a:rPr>
              <a:t> pion-decay </a:t>
            </a:r>
            <a:r>
              <a:rPr lang="en-US" sz="1200" dirty="0">
                <a:ea typeface="SimSun" pitchFamily="2" charset="-122"/>
              </a:rPr>
              <a:t>channel</a:t>
            </a:r>
            <a:r>
              <a:rPr lang="en-US" sz="1200" dirty="0" smtClean="0">
                <a:ea typeface="SimSun" pitchFamily="2" charset="-122"/>
              </a:rPr>
              <a:t>.</a:t>
            </a:r>
            <a:endParaRPr lang="en-US" sz="1200" dirty="0">
              <a:solidFill>
                <a:srgbClr val="FF0000"/>
              </a:solidFill>
              <a:ea typeface="SimSun" pitchFamily="2" charset="-122"/>
            </a:endParaRPr>
          </a:p>
          <a:p>
            <a:pPr>
              <a:spcBef>
                <a:spcPct val="0"/>
              </a:spcBef>
            </a:pPr>
            <a:endParaRPr lang="en-US" sz="1200" dirty="0" smtClean="0">
              <a:solidFill>
                <a:srgbClr val="FF0000"/>
              </a:solidFill>
              <a:ea typeface="SimSun" pitchFamily="2" charset="-122"/>
            </a:endParaRPr>
          </a:p>
          <a:p>
            <a:pPr>
              <a:spcBef>
                <a:spcPct val="0"/>
              </a:spcBef>
            </a:pPr>
            <a:r>
              <a:rPr lang="en-US" sz="1200" dirty="0" smtClean="0">
                <a:solidFill>
                  <a:srgbClr val="FF0000"/>
                </a:solidFill>
                <a:ea typeface="SimSun" pitchFamily="2" charset="-122"/>
              </a:rPr>
              <a:t>This </a:t>
            </a:r>
            <a:r>
              <a:rPr lang="en-US" sz="1200" dirty="0">
                <a:solidFill>
                  <a:srgbClr val="FF0000"/>
                </a:solidFill>
                <a:ea typeface="SimSun" pitchFamily="2" charset="-122"/>
              </a:rPr>
              <a:t>system is about  </a:t>
            </a:r>
            <a:r>
              <a:rPr lang="en-US" sz="1200" dirty="0" smtClean="0">
                <a:solidFill>
                  <a:srgbClr val="FF0000"/>
                </a:solidFill>
                <a:ea typeface="SimSun" pitchFamily="2" charset="-122"/>
              </a:rPr>
              <a:t>50 </a:t>
            </a:r>
            <a:r>
              <a:rPr lang="en-US" sz="1200" dirty="0">
                <a:solidFill>
                  <a:srgbClr val="FF0000"/>
                </a:solidFill>
                <a:ea typeface="SimSun" pitchFamily="2" charset="-122"/>
              </a:rPr>
              <a:t>m long</a:t>
            </a:r>
            <a:r>
              <a:rPr lang="en-US" sz="1200" dirty="0" smtClean="0">
                <a:solidFill>
                  <a:srgbClr val="FF0000"/>
                </a:solidFill>
                <a:ea typeface="SimSun" pitchFamily="2" charset="-122"/>
              </a:rPr>
              <a:t>.                                                           </a:t>
            </a:r>
            <a:r>
              <a:rPr lang="en-US" sz="1200" dirty="0" smtClean="0">
                <a:ea typeface="SimSun" pitchFamily="2" charset="-122"/>
              </a:rPr>
              <a:t>A very </a:t>
            </a:r>
            <a:r>
              <a:rPr lang="en-US" sz="1200" dirty="0">
                <a:ea typeface="SimSun" pitchFamily="2" charset="-122"/>
              </a:rPr>
              <a:t>preliminary cost estimate now </a:t>
            </a:r>
            <a:r>
              <a:rPr lang="en-US" sz="1200" dirty="0" smtClean="0">
                <a:ea typeface="SimSun" pitchFamily="2" charset="-122"/>
              </a:rPr>
              <a:t>exists (slide 5).</a:t>
            </a:r>
            <a:endParaRPr lang="en-US" sz="1200" dirty="0">
              <a:ea typeface="SimSun" pitchFamily="2" charset="-122"/>
            </a:endParaRPr>
          </a:p>
        </p:txBody>
      </p:sp>
      <p:cxnSp>
        <p:nvCxnSpPr>
          <p:cNvPr id="4" name="Straight Arrow Connector 3"/>
          <p:cNvCxnSpPr>
            <a:endCxn id="2" idx="4"/>
          </p:cNvCxnSpPr>
          <p:nvPr/>
        </p:nvCxnSpPr>
        <p:spPr>
          <a:xfrm flipH="1" flipV="1">
            <a:off x="3383844" y="2384004"/>
            <a:ext cx="107430" cy="1477044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7" name="TextBox 4"/>
          <p:cNvSpPr txBox="1">
            <a:spLocks noChangeArrowheads="1"/>
          </p:cNvSpPr>
          <p:nvPr/>
        </p:nvSpPr>
        <p:spPr bwMode="auto">
          <a:xfrm>
            <a:off x="143508" y="6165304"/>
            <a:ext cx="18069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dirty="0" err="1" smtClean="0">
                <a:solidFill>
                  <a:srgbClr val="FF0000"/>
                </a:solidFill>
              </a:rPr>
              <a:t>Muon</a:t>
            </a:r>
            <a:r>
              <a:rPr lang="en-US" sz="2000" dirty="0" smtClean="0">
                <a:solidFill>
                  <a:srgbClr val="FF0000"/>
                </a:solidFill>
              </a:rPr>
              <a:t> Collider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40124" y="3392996"/>
            <a:ext cx="22557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dirty="0" smtClean="0"/>
              <a:t>Neutrino Factory</a:t>
            </a:r>
            <a:endParaRPr lang="en-US" sz="2000" dirty="0"/>
          </a:p>
        </p:txBody>
      </p:sp>
      <p:sp>
        <p:nvSpPr>
          <p:cNvPr id="12" name="Oval 11"/>
          <p:cNvSpPr/>
          <p:nvPr/>
        </p:nvSpPr>
        <p:spPr>
          <a:xfrm>
            <a:off x="2267744" y="4977172"/>
            <a:ext cx="756084" cy="47754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645786" y="3969060"/>
            <a:ext cx="306034" cy="1047524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5" b="6662"/>
          <a:stretch>
            <a:fillRect/>
          </a:stretch>
        </p:blipFill>
        <p:spPr bwMode="auto">
          <a:xfrm>
            <a:off x="134938" y="404813"/>
            <a:ext cx="88741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900113" y="6151563"/>
            <a:ext cx="7740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We must have an activated-air-handling system for the Target System Hall.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 txBox="1">
            <a:spLocks noChangeArrowheads="1"/>
          </p:cNvSpPr>
          <p:nvPr/>
        </p:nvSpPr>
        <p:spPr bwMode="auto">
          <a:xfrm>
            <a:off x="0" y="16668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800">
                <a:solidFill>
                  <a:srgbClr val="FF0000"/>
                </a:solidFill>
                <a:ea typeface="SimSun" pitchFamily="2" charset="-122"/>
              </a:rPr>
              <a:t>CERN MERIT Experiment</a:t>
            </a:r>
          </a:p>
        </p:txBody>
      </p:sp>
      <p:pic>
        <p:nvPicPr>
          <p:cNvPr id="33795" name="Picture 27" descr="cern_pscompl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176588"/>
            <a:ext cx="4356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29"/>
          <p:cNvSpPr txBox="1">
            <a:spLocks noChangeArrowheads="1"/>
          </p:cNvSpPr>
          <p:nvPr/>
        </p:nvSpPr>
        <p:spPr bwMode="auto">
          <a:xfrm>
            <a:off x="34925" y="1000125"/>
            <a:ext cx="378142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Proof-of-principle demonstration of a mercury jet target in a strong magnetic field, with proton bunches of intensity equivalent to a 4-MW beam.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  <a:cs typeface="Arial" charset="0"/>
              </a:rPr>
              <a:t>Performed in the TT2A/TT2 tunnels at CERN, Nov. 2007.</a:t>
            </a:r>
            <a:endParaRPr lang="en-US" sz="1600">
              <a:cs typeface="Arial" charset="0"/>
              <a:sym typeface="Symbol" pitchFamily="18" charset="2"/>
            </a:endParaRPr>
          </a:p>
        </p:txBody>
      </p:sp>
      <p:grpSp>
        <p:nvGrpSpPr>
          <p:cNvPr id="33797" name="Group 4"/>
          <p:cNvGrpSpPr>
            <a:grpSpLocks/>
          </p:cNvGrpSpPr>
          <p:nvPr/>
        </p:nvGrpSpPr>
        <p:grpSpPr bwMode="auto">
          <a:xfrm>
            <a:off x="3940175" y="904875"/>
            <a:ext cx="5168900" cy="2416175"/>
            <a:chOff x="-1537" y="376"/>
            <a:chExt cx="5745" cy="2931"/>
          </a:xfrm>
        </p:grpSpPr>
        <p:grpSp>
          <p:nvGrpSpPr>
            <p:cNvPr id="33800" name="Group 5"/>
            <p:cNvGrpSpPr>
              <a:grpSpLocks/>
            </p:cNvGrpSpPr>
            <p:nvPr/>
          </p:nvGrpSpPr>
          <p:grpSpPr bwMode="auto">
            <a:xfrm>
              <a:off x="-1451" y="472"/>
              <a:ext cx="5659" cy="2835"/>
              <a:chOff x="-1451" y="472"/>
              <a:chExt cx="5659" cy="2835"/>
            </a:xfrm>
          </p:grpSpPr>
          <p:pic>
            <p:nvPicPr>
              <p:cNvPr id="33811" name="Picture 6" descr="060307 exp side cu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1451" y="472"/>
                <a:ext cx="5659" cy="2835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12" name="Text Box 7"/>
              <p:cNvSpPr txBox="1">
                <a:spLocks noChangeArrowheads="1"/>
              </p:cNvSpPr>
              <p:nvPr/>
            </p:nvSpPr>
            <p:spPr bwMode="auto">
              <a:xfrm>
                <a:off x="-389" y="1152"/>
                <a:ext cx="297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200" b="1">
                    <a:solidFill>
                      <a:srgbClr val="0066FF"/>
                    </a:solidFill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33813" name="Text Box 8"/>
              <p:cNvSpPr txBox="1">
                <a:spLocks noChangeArrowheads="1"/>
              </p:cNvSpPr>
              <p:nvPr/>
            </p:nvSpPr>
            <p:spPr bwMode="auto">
              <a:xfrm>
                <a:off x="-186" y="1152"/>
                <a:ext cx="298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200" b="1">
                    <a:solidFill>
                      <a:srgbClr val="0066FF"/>
                    </a:solidFill>
                    <a:latin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33814" name="Text Box 9"/>
              <p:cNvSpPr txBox="1">
                <a:spLocks noChangeArrowheads="1"/>
              </p:cNvSpPr>
              <p:nvPr/>
            </p:nvSpPr>
            <p:spPr bwMode="auto">
              <a:xfrm>
                <a:off x="17" y="1152"/>
                <a:ext cx="298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200" b="1">
                    <a:solidFill>
                      <a:srgbClr val="0066FF"/>
                    </a:solidFill>
                    <a:latin typeface="Arial" charset="0"/>
                    <a:cs typeface="Arial" charset="0"/>
                  </a:rPr>
                  <a:t>3</a:t>
                </a:r>
              </a:p>
            </p:txBody>
          </p:sp>
          <p:sp>
            <p:nvSpPr>
              <p:cNvPr id="33815" name="Text Box 10"/>
              <p:cNvSpPr txBox="1">
                <a:spLocks noChangeArrowheads="1"/>
              </p:cNvSpPr>
              <p:nvPr/>
            </p:nvSpPr>
            <p:spPr bwMode="auto">
              <a:xfrm flipH="1">
                <a:off x="393" y="1208"/>
                <a:ext cx="288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200" b="1">
                    <a:solidFill>
                      <a:srgbClr val="0066FF"/>
                    </a:solidFill>
                    <a:latin typeface="Arial" charset="0"/>
                    <a:cs typeface="Arial" charset="0"/>
                  </a:rPr>
                  <a:t>4</a:t>
                </a:r>
              </a:p>
            </p:txBody>
          </p:sp>
        </p:grpSp>
        <p:sp>
          <p:nvSpPr>
            <p:cNvPr id="33801" name="Text Box 11"/>
            <p:cNvSpPr txBox="1">
              <a:spLocks noChangeArrowheads="1"/>
            </p:cNvSpPr>
            <p:nvPr/>
          </p:nvSpPr>
          <p:spPr bwMode="auto">
            <a:xfrm>
              <a:off x="1268" y="692"/>
              <a:ext cx="1532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Syringe Pump</a:t>
              </a:r>
            </a:p>
          </p:txBody>
        </p:sp>
        <p:sp>
          <p:nvSpPr>
            <p:cNvPr id="33802" name="Text Box 12"/>
            <p:cNvSpPr txBox="1">
              <a:spLocks noChangeArrowheads="1"/>
            </p:cNvSpPr>
            <p:nvPr/>
          </p:nvSpPr>
          <p:spPr bwMode="auto">
            <a:xfrm>
              <a:off x="2766" y="530"/>
              <a:ext cx="140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Secondary</a:t>
              </a:r>
            </a:p>
            <a:p>
              <a:pPr algn="ctr"/>
              <a:r>
                <a:rPr lang="en-US" sz="14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Containment</a:t>
              </a:r>
            </a:p>
          </p:txBody>
        </p:sp>
        <p:sp>
          <p:nvSpPr>
            <p:cNvPr id="33803" name="Text Box 13"/>
            <p:cNvSpPr txBox="1">
              <a:spLocks noChangeArrowheads="1"/>
            </p:cNvSpPr>
            <p:nvPr/>
          </p:nvSpPr>
          <p:spPr bwMode="auto">
            <a:xfrm>
              <a:off x="-494" y="1639"/>
              <a:ext cx="139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Jet Chamber</a:t>
              </a:r>
            </a:p>
          </p:txBody>
        </p:sp>
        <p:sp>
          <p:nvSpPr>
            <p:cNvPr id="33804" name="Text Box 14"/>
            <p:cNvSpPr txBox="1">
              <a:spLocks noChangeArrowheads="1"/>
            </p:cNvSpPr>
            <p:nvPr/>
          </p:nvSpPr>
          <p:spPr bwMode="auto">
            <a:xfrm>
              <a:off x="-1537" y="376"/>
              <a:ext cx="84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Proton</a:t>
              </a:r>
            </a:p>
            <a:p>
              <a:pPr algn="ctr"/>
              <a:r>
                <a:rPr lang="en-US" sz="14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Beam</a:t>
              </a:r>
            </a:p>
          </p:txBody>
        </p:sp>
        <p:sp>
          <p:nvSpPr>
            <p:cNvPr id="33805" name="Text Box 15"/>
            <p:cNvSpPr txBox="1">
              <a:spLocks noChangeArrowheads="1"/>
            </p:cNvSpPr>
            <p:nvPr/>
          </p:nvSpPr>
          <p:spPr bwMode="auto">
            <a:xfrm>
              <a:off x="390" y="413"/>
              <a:ext cx="103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Solenoid</a:t>
              </a:r>
            </a:p>
          </p:txBody>
        </p:sp>
        <p:sp>
          <p:nvSpPr>
            <p:cNvPr id="33806" name="Line 16"/>
            <p:cNvSpPr>
              <a:spLocks noChangeShapeType="1"/>
            </p:cNvSpPr>
            <p:nvPr/>
          </p:nvSpPr>
          <p:spPr bwMode="auto">
            <a:xfrm flipH="1">
              <a:off x="881" y="694"/>
              <a:ext cx="202" cy="4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17"/>
            <p:cNvSpPr>
              <a:spLocks noChangeShapeType="1"/>
            </p:cNvSpPr>
            <p:nvPr/>
          </p:nvSpPr>
          <p:spPr bwMode="auto">
            <a:xfrm>
              <a:off x="2134" y="1062"/>
              <a:ext cx="816" cy="10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Line 18"/>
            <p:cNvSpPr>
              <a:spLocks noChangeShapeType="1"/>
            </p:cNvSpPr>
            <p:nvPr/>
          </p:nvSpPr>
          <p:spPr bwMode="auto">
            <a:xfrm flipV="1">
              <a:off x="-459" y="1461"/>
              <a:ext cx="81" cy="31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Line 19"/>
            <p:cNvSpPr>
              <a:spLocks noChangeShapeType="1"/>
            </p:cNvSpPr>
            <p:nvPr/>
          </p:nvSpPr>
          <p:spPr bwMode="auto">
            <a:xfrm flipH="1">
              <a:off x="-1240" y="959"/>
              <a:ext cx="51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Line 20"/>
            <p:cNvSpPr>
              <a:spLocks noChangeShapeType="1"/>
            </p:cNvSpPr>
            <p:nvPr/>
          </p:nvSpPr>
          <p:spPr bwMode="auto">
            <a:xfrm flipH="1">
              <a:off x="3019" y="1048"/>
              <a:ext cx="325" cy="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798" name="Text Box 15"/>
          <p:cNvSpPr txBox="1">
            <a:spLocks noChangeArrowheads="1"/>
          </p:cNvSpPr>
          <p:nvPr/>
        </p:nvSpPr>
        <p:spPr bwMode="auto">
          <a:xfrm>
            <a:off x="4764088" y="960438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Viewports</a:t>
            </a:r>
          </a:p>
        </p:txBody>
      </p:sp>
      <p:pic>
        <p:nvPicPr>
          <p:cNvPr id="33799" name="Picture 26" descr="magnet_photo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3429000"/>
            <a:ext cx="41402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0"/>
          <p:cNvSpPr txBox="1">
            <a:spLocks noChangeArrowheads="1"/>
          </p:cNvSpPr>
          <p:nvPr/>
        </p:nvSpPr>
        <p:spPr bwMode="auto">
          <a:xfrm>
            <a:off x="1069975" y="188913"/>
            <a:ext cx="7065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cs typeface="Arial" charset="0"/>
              </a:rPr>
              <a:t>Disruption Length Analysis (H. Park, PhD Thesis)</a:t>
            </a:r>
          </a:p>
        </p:txBody>
      </p:sp>
      <p:sp>
        <p:nvSpPr>
          <p:cNvPr id="34819" name="Text Box 21"/>
          <p:cNvSpPr txBox="1">
            <a:spLocks noChangeArrowheads="1"/>
          </p:cNvSpPr>
          <p:nvPr/>
        </p:nvSpPr>
        <p:spPr bwMode="auto">
          <a:xfrm>
            <a:off x="-36513" y="992188"/>
            <a:ext cx="4592638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Observe jet at viewport 3 at 500 frames/sec, measure total length of disruption           of the mercury jet by the proton beam.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  <a:cs typeface="Arial" charset="0"/>
              </a:rPr>
              <a:t>Images for 10 T</a:t>
            </a:r>
            <a:r>
              <a:rPr lang="en-US" sz="1600" i="1">
                <a:solidFill>
                  <a:srgbClr val="FF0000"/>
                </a:solidFill>
                <a:cs typeface="Arial" charset="0"/>
              </a:rPr>
              <a:t>p</a:t>
            </a:r>
            <a:r>
              <a:rPr lang="en-US" sz="1600">
                <a:solidFill>
                  <a:srgbClr val="FF0000"/>
                </a:solidFill>
                <a:cs typeface="Arial" charset="0"/>
              </a:rPr>
              <a:t>, 24 GeV, 10 T:</a:t>
            </a:r>
          </a:p>
        </p:txBody>
      </p:sp>
      <p:sp>
        <p:nvSpPr>
          <p:cNvPr id="34820" name="Text Box 23"/>
          <p:cNvSpPr txBox="1">
            <a:spLocks noChangeArrowheads="1"/>
          </p:cNvSpPr>
          <p:nvPr/>
        </p:nvSpPr>
        <p:spPr bwMode="auto">
          <a:xfrm>
            <a:off x="1871663" y="5203825"/>
            <a:ext cx="7200900" cy="1177925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Disruption length never longer than region of overlap of jet with proton beam.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  <a:cs typeface="Arial" charset="0"/>
              </a:rPr>
              <a:t>No disruption for pulses of &lt; 2 T</a:t>
            </a:r>
            <a:r>
              <a:rPr lang="en-US" sz="1600" i="1">
                <a:solidFill>
                  <a:srgbClr val="FF0000"/>
                </a:solidFill>
                <a:cs typeface="Arial" charset="0"/>
              </a:rPr>
              <a:t>p </a:t>
            </a:r>
            <a:r>
              <a:rPr lang="en-US" sz="1600">
                <a:solidFill>
                  <a:srgbClr val="FF0000"/>
                </a:solidFill>
                <a:cs typeface="Arial" charset="0"/>
              </a:rPr>
              <a:t>in 0 T (&lt; 4 T</a:t>
            </a:r>
            <a:r>
              <a:rPr lang="en-US" sz="1600" i="1">
                <a:solidFill>
                  <a:srgbClr val="FF0000"/>
                </a:solidFill>
                <a:cs typeface="Arial" charset="0"/>
              </a:rPr>
              <a:t>p </a:t>
            </a:r>
            <a:r>
              <a:rPr lang="en-US" sz="1600">
                <a:solidFill>
                  <a:srgbClr val="FF0000"/>
                </a:solidFill>
                <a:cs typeface="Arial" charset="0"/>
              </a:rPr>
              <a:t>in 10 T).</a:t>
            </a:r>
          </a:p>
          <a:p>
            <a:pPr eaLnBrk="1" hangingPunct="1"/>
            <a:r>
              <a:rPr lang="en-US" sz="1600">
                <a:cs typeface="Arial" charset="0"/>
              </a:rPr>
              <a:t>Disruption length shorter at higher magnetic field.</a:t>
            </a:r>
          </a:p>
        </p:txBody>
      </p:sp>
      <p:pic>
        <p:nvPicPr>
          <p:cNvPr id="34821" name="Picture 41" descr="we6rfp010_fig3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010150"/>
            <a:ext cx="18002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2" descr="we6rfp010_fig3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130425"/>
            <a:ext cx="18002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3" descr="we6rfp010_fig3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73463"/>
            <a:ext cx="18002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24" name="Object 2"/>
          <p:cNvGraphicFramePr>
            <a:graphicFrameLocks noChangeAspect="1"/>
          </p:cNvGraphicFramePr>
          <p:nvPr/>
        </p:nvGraphicFramePr>
        <p:xfrm>
          <a:off x="3708400" y="800100"/>
          <a:ext cx="5724525" cy="442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2" name="Graph" r:id="rId6" imgW="4023360" imgH="3108960" progId="Origin50.Graph">
                  <p:embed/>
                </p:oleObj>
              </mc:Choice>
              <mc:Fallback>
                <p:oleObj name="Graph" r:id="rId6" imgW="4023360" imgH="310896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800100"/>
                        <a:ext cx="5724525" cy="442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5" name="Text Box 26"/>
          <p:cNvSpPr txBox="1">
            <a:spLocks noChangeArrowheads="1"/>
          </p:cNvSpPr>
          <p:nvPr/>
        </p:nvSpPr>
        <p:spPr bwMode="auto">
          <a:xfrm>
            <a:off x="0" y="2744788"/>
            <a:ext cx="842963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FF"/>
                </a:solidFill>
                <a:cs typeface="Arial" charset="0"/>
              </a:rPr>
              <a:t>Before</a:t>
            </a:r>
          </a:p>
          <a:p>
            <a:pPr eaLnBrk="1" hangingPunct="1"/>
            <a:endParaRPr lang="en-US" sz="160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en-US" sz="160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en-US" sz="160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en-US" sz="160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r>
              <a:rPr lang="en-US" sz="1600">
                <a:solidFill>
                  <a:srgbClr val="FFFFFF"/>
                </a:solidFill>
                <a:cs typeface="Arial" charset="0"/>
              </a:rPr>
              <a:t>During</a:t>
            </a:r>
          </a:p>
          <a:p>
            <a:pPr eaLnBrk="1" hangingPunct="1"/>
            <a:endParaRPr lang="en-US" sz="160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en-US" sz="160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en-US" sz="160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en-US" sz="160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r>
              <a:rPr lang="en-US" sz="1600">
                <a:solidFill>
                  <a:srgbClr val="FFFFFF"/>
                </a:solidFill>
                <a:cs typeface="Arial" charset="0"/>
              </a:rPr>
              <a:t>After</a:t>
            </a:r>
          </a:p>
        </p:txBody>
      </p:sp>
      <p:sp>
        <p:nvSpPr>
          <p:cNvPr id="34826" name="Text Box 27"/>
          <p:cNvSpPr txBox="1">
            <a:spLocks noChangeArrowheads="1"/>
          </p:cNvSpPr>
          <p:nvPr/>
        </p:nvSpPr>
        <p:spPr bwMode="auto">
          <a:xfrm>
            <a:off x="5867400" y="1052513"/>
            <a:ext cx="506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0 T</a:t>
            </a:r>
          </a:p>
        </p:txBody>
      </p:sp>
      <p:sp>
        <p:nvSpPr>
          <p:cNvPr id="34827" name="Text Box 28"/>
          <p:cNvSpPr txBox="1">
            <a:spLocks noChangeArrowheads="1"/>
          </p:cNvSpPr>
          <p:nvPr/>
        </p:nvSpPr>
        <p:spPr bwMode="auto">
          <a:xfrm>
            <a:off x="7000875" y="1389063"/>
            <a:ext cx="506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5 T</a:t>
            </a:r>
          </a:p>
        </p:txBody>
      </p:sp>
      <p:sp>
        <p:nvSpPr>
          <p:cNvPr id="34828" name="Text Box 29"/>
          <p:cNvSpPr txBox="1">
            <a:spLocks noChangeArrowheads="1"/>
          </p:cNvSpPr>
          <p:nvPr/>
        </p:nvSpPr>
        <p:spPr bwMode="auto">
          <a:xfrm>
            <a:off x="6675438" y="2325688"/>
            <a:ext cx="598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10 T</a:t>
            </a:r>
          </a:p>
        </p:txBody>
      </p:sp>
      <p:sp>
        <p:nvSpPr>
          <p:cNvPr id="34829" name="Text Box 30"/>
          <p:cNvSpPr txBox="1">
            <a:spLocks noChangeArrowheads="1"/>
          </p:cNvSpPr>
          <p:nvPr/>
        </p:nvSpPr>
        <p:spPr bwMode="auto">
          <a:xfrm>
            <a:off x="7720013" y="2649538"/>
            <a:ext cx="598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15 T</a:t>
            </a:r>
          </a:p>
        </p:txBody>
      </p:sp>
      <p:sp>
        <p:nvSpPr>
          <p:cNvPr id="34830" name="Text Box 31"/>
          <p:cNvSpPr txBox="1">
            <a:spLocks noChangeArrowheads="1"/>
          </p:cNvSpPr>
          <p:nvPr/>
        </p:nvSpPr>
        <p:spPr bwMode="auto">
          <a:xfrm>
            <a:off x="6372225" y="3716338"/>
            <a:ext cx="2219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Curves are global fits</a:t>
            </a:r>
          </a:p>
        </p:txBody>
      </p:sp>
      <p:sp>
        <p:nvSpPr>
          <p:cNvPr id="34831" name="Rectangle 32"/>
          <p:cNvSpPr>
            <a:spLocks noChangeArrowheads="1"/>
          </p:cNvSpPr>
          <p:nvPr/>
        </p:nvSpPr>
        <p:spPr bwMode="auto">
          <a:xfrm>
            <a:off x="1908175" y="5121275"/>
            <a:ext cx="70929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425700"/>
            <a:ext cx="4092575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11019seq001"/>
          <p:cNvPicPr>
            <a:picLocks noChangeAspect="1" noChangeArrowheads="1"/>
          </p:cNvPicPr>
          <p:nvPr/>
        </p:nvPicPr>
        <p:blipFill>
          <a:blip r:embed="rId4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04863"/>
            <a:ext cx="11366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8" descr="11019seq003"/>
          <p:cNvPicPr>
            <a:picLocks noChangeAspect="1" noChangeArrowheads="1"/>
          </p:cNvPicPr>
          <p:nvPr/>
        </p:nvPicPr>
        <p:blipFill>
          <a:blip r:embed="rId5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04863"/>
            <a:ext cx="11525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0" descr="11019seq005"/>
          <p:cNvPicPr>
            <a:picLocks noChangeAspect="1" noChangeArrowheads="1"/>
          </p:cNvPicPr>
          <p:nvPr/>
        </p:nvPicPr>
        <p:blipFill>
          <a:blip r:embed="rId6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804863"/>
            <a:ext cx="11430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2" descr="11019seq007"/>
          <p:cNvPicPr>
            <a:picLocks noChangeAspect="1" noChangeArrowheads="1"/>
          </p:cNvPicPr>
          <p:nvPr/>
        </p:nvPicPr>
        <p:blipFill>
          <a:blip r:embed="rId7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804863"/>
            <a:ext cx="11366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4" descr="11019seq009"/>
          <p:cNvPicPr>
            <a:picLocks noChangeAspect="1" noChangeArrowheads="1"/>
          </p:cNvPicPr>
          <p:nvPr/>
        </p:nvPicPr>
        <p:blipFill>
          <a:blip r:embed="rId8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804863"/>
            <a:ext cx="11430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6" descr="11019seq011"/>
          <p:cNvPicPr>
            <a:picLocks noChangeAspect="1" noChangeArrowheads="1"/>
          </p:cNvPicPr>
          <p:nvPr/>
        </p:nvPicPr>
        <p:blipFill>
          <a:blip r:embed="rId9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804863"/>
            <a:ext cx="11430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8" descr="11019seq013"/>
          <p:cNvPicPr>
            <a:picLocks noChangeAspect="1" noChangeArrowheads="1"/>
          </p:cNvPicPr>
          <p:nvPr/>
        </p:nvPicPr>
        <p:blipFill>
          <a:blip r:embed="rId10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804863"/>
            <a:ext cx="11430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Rectangle 4"/>
          <p:cNvSpPr>
            <a:spLocks noChangeArrowheads="1"/>
          </p:cNvSpPr>
          <p:nvPr/>
        </p:nvSpPr>
        <p:spPr bwMode="auto">
          <a:xfrm>
            <a:off x="457200" y="115888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ea typeface="SimSun" pitchFamily="2" charset="-122"/>
              </a:rPr>
              <a:t>Filament Velocity Analysis (H. Park)</a:t>
            </a:r>
          </a:p>
        </p:txBody>
      </p:sp>
      <p:sp>
        <p:nvSpPr>
          <p:cNvPr id="35851" name="Text Box 25"/>
          <p:cNvSpPr txBox="1">
            <a:spLocks noChangeArrowheads="1"/>
          </p:cNvSpPr>
          <p:nvPr/>
        </p:nvSpPr>
        <p:spPr bwMode="auto">
          <a:xfrm>
            <a:off x="2159000" y="2519363"/>
            <a:ext cx="1706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Slope </a:t>
            </a:r>
            <a:r>
              <a:rPr lang="en-US" sz="1600">
                <a:cs typeface="Arial" charset="0"/>
                <a:sym typeface="Symbol" pitchFamily="18" charset="2"/>
              </a:rPr>
              <a:t></a:t>
            </a:r>
            <a:r>
              <a:rPr lang="en-US" sz="1600">
                <a:cs typeface="Arial" charset="0"/>
              </a:rPr>
              <a:t> velocity</a:t>
            </a:r>
          </a:p>
        </p:txBody>
      </p:sp>
      <p:sp>
        <p:nvSpPr>
          <p:cNvPr id="35852" name="Text Box 26"/>
          <p:cNvSpPr txBox="1">
            <a:spLocks noChangeArrowheads="1"/>
          </p:cNvSpPr>
          <p:nvPr/>
        </p:nvSpPr>
        <p:spPr bwMode="auto">
          <a:xfrm>
            <a:off x="250825" y="4283075"/>
            <a:ext cx="20351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     </a:t>
            </a:r>
            <a:r>
              <a:rPr lang="en-US" sz="160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sz="1600" baseline="-25000">
                <a:solidFill>
                  <a:srgbClr val="FF0000"/>
                </a:solidFill>
                <a:cs typeface="Arial" charset="0"/>
              </a:rPr>
              <a:t>v</a:t>
            </a:r>
            <a:r>
              <a:rPr lang="en-US" sz="1600">
                <a:solidFill>
                  <a:srgbClr val="FF0000"/>
                </a:solidFill>
                <a:cs typeface="Arial" charset="0"/>
              </a:rPr>
              <a:t> = time at which filament is first visible</a:t>
            </a:r>
          </a:p>
        </p:txBody>
      </p:sp>
      <p:sp>
        <p:nvSpPr>
          <p:cNvPr id="35853" name="Line 27"/>
          <p:cNvSpPr>
            <a:spLocks noChangeShapeType="1"/>
          </p:cNvSpPr>
          <p:nvPr/>
        </p:nvSpPr>
        <p:spPr bwMode="auto">
          <a:xfrm flipV="1">
            <a:off x="755650" y="2914650"/>
            <a:ext cx="576263" cy="14049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Line 28"/>
          <p:cNvSpPr>
            <a:spLocks noChangeShapeType="1"/>
          </p:cNvSpPr>
          <p:nvPr/>
        </p:nvSpPr>
        <p:spPr bwMode="auto">
          <a:xfrm flipH="1">
            <a:off x="1763713" y="2698750"/>
            <a:ext cx="431800" cy="6111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Text Box 29"/>
          <p:cNvSpPr txBox="1">
            <a:spLocks noChangeArrowheads="1"/>
          </p:cNvSpPr>
          <p:nvPr/>
        </p:nvSpPr>
        <p:spPr bwMode="auto">
          <a:xfrm>
            <a:off x="-144463" y="1885950"/>
            <a:ext cx="4572001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     Measure position of tip of filament in each frame, and fit for t</a:t>
            </a:r>
            <a:r>
              <a:rPr lang="en-US" sz="1600" baseline="-25000">
                <a:cs typeface="Arial" charset="0"/>
              </a:rPr>
              <a:t>v</a:t>
            </a:r>
            <a:r>
              <a:rPr lang="en-US" sz="1600">
                <a:cs typeface="Arial" charset="0"/>
              </a:rPr>
              <a:t> and v.</a:t>
            </a:r>
          </a:p>
        </p:txBody>
      </p:sp>
      <p:sp>
        <p:nvSpPr>
          <p:cNvPr id="35856" name="Text Box 29"/>
          <p:cNvSpPr txBox="1">
            <a:spLocks noChangeArrowheads="1"/>
          </p:cNvSpPr>
          <p:nvPr/>
        </p:nvSpPr>
        <p:spPr bwMode="auto">
          <a:xfrm>
            <a:off x="2735263" y="5594350"/>
            <a:ext cx="5940425" cy="930275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Filament velocity suppressed by high magnetic field.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  <a:cs typeface="Arial" charset="0"/>
              </a:rPr>
              <a:t>Filament start time </a:t>
            </a:r>
            <a:r>
              <a:rPr lang="en-US" sz="1600">
                <a:solidFill>
                  <a:srgbClr val="FF0000"/>
                </a:solidFill>
                <a:cs typeface="Arial" charset="0"/>
                <a:sym typeface="Symbol" pitchFamily="18" charset="2"/>
              </a:rPr>
              <a:t> </a:t>
            </a:r>
            <a:r>
              <a:rPr lang="en-US" sz="1600">
                <a:solidFill>
                  <a:srgbClr val="FF0000"/>
                </a:solidFill>
                <a:cs typeface="Arial" charset="0"/>
              </a:rPr>
              <a:t>transit time of sound across the jet.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  <a:cs typeface="Arial" charset="0"/>
                <a:sym typeface="Symbol" pitchFamily="18" charset="2"/>
              </a:rPr>
              <a:t> New transient state of matter???</a:t>
            </a:r>
            <a:r>
              <a:rPr lang="en-US" sz="1600">
                <a:solidFill>
                  <a:srgbClr val="FF0000"/>
                </a:solidFill>
                <a:cs typeface="Arial" charset="0"/>
              </a:rPr>
              <a:t> </a:t>
            </a:r>
            <a:endParaRPr lang="en-US" sz="1600">
              <a:cs typeface="Arial" charset="0"/>
              <a:sym typeface="Symbol" pitchFamily="18" charset="2"/>
            </a:endParaRPr>
          </a:p>
        </p:txBody>
      </p:sp>
      <p:sp>
        <p:nvSpPr>
          <p:cNvPr id="35857" name="Text Box 32"/>
          <p:cNvSpPr txBox="1">
            <a:spLocks noChangeArrowheads="1"/>
          </p:cNvSpPr>
          <p:nvPr/>
        </p:nvSpPr>
        <p:spPr bwMode="auto">
          <a:xfrm>
            <a:off x="6516688" y="2881313"/>
            <a:ext cx="506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0 T</a:t>
            </a:r>
          </a:p>
        </p:txBody>
      </p:sp>
      <p:sp>
        <p:nvSpPr>
          <p:cNvPr id="35858" name="Text Box 33"/>
          <p:cNvSpPr txBox="1">
            <a:spLocks noChangeArrowheads="1"/>
          </p:cNvSpPr>
          <p:nvPr/>
        </p:nvSpPr>
        <p:spPr bwMode="auto">
          <a:xfrm>
            <a:off x="8208963" y="2268538"/>
            <a:ext cx="506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5 T</a:t>
            </a:r>
          </a:p>
        </p:txBody>
      </p:sp>
      <p:sp>
        <p:nvSpPr>
          <p:cNvPr id="35859" name="Text Box 34"/>
          <p:cNvSpPr txBox="1">
            <a:spLocks noChangeArrowheads="1"/>
          </p:cNvSpPr>
          <p:nvPr/>
        </p:nvSpPr>
        <p:spPr bwMode="auto">
          <a:xfrm>
            <a:off x="8440738" y="2533650"/>
            <a:ext cx="598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10 T</a:t>
            </a:r>
          </a:p>
        </p:txBody>
      </p:sp>
      <p:sp>
        <p:nvSpPr>
          <p:cNvPr id="35860" name="Text Box 35"/>
          <p:cNvSpPr txBox="1">
            <a:spLocks noChangeArrowheads="1"/>
          </p:cNvSpPr>
          <p:nvPr/>
        </p:nvSpPr>
        <p:spPr bwMode="auto">
          <a:xfrm>
            <a:off x="8424863" y="3325813"/>
            <a:ext cx="598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15 T</a:t>
            </a:r>
          </a:p>
        </p:txBody>
      </p:sp>
      <p:sp>
        <p:nvSpPr>
          <p:cNvPr id="35861" name="Text Box 36"/>
          <p:cNvSpPr txBox="1">
            <a:spLocks noChangeArrowheads="1"/>
          </p:cNvSpPr>
          <p:nvPr/>
        </p:nvSpPr>
        <p:spPr bwMode="auto">
          <a:xfrm>
            <a:off x="8459788" y="3830638"/>
            <a:ext cx="630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20 T</a:t>
            </a:r>
          </a:p>
        </p:txBody>
      </p:sp>
      <p:sp>
        <p:nvSpPr>
          <p:cNvPr id="35862" name="Text Box 37"/>
          <p:cNvSpPr txBox="1">
            <a:spLocks noChangeArrowheads="1"/>
          </p:cNvSpPr>
          <p:nvPr/>
        </p:nvSpPr>
        <p:spPr bwMode="auto">
          <a:xfrm>
            <a:off x="8440738" y="4154488"/>
            <a:ext cx="630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25 T</a:t>
            </a:r>
          </a:p>
        </p:txBody>
      </p:sp>
      <p:sp>
        <p:nvSpPr>
          <p:cNvPr id="35863" name="Text Box 38"/>
          <p:cNvSpPr txBox="1">
            <a:spLocks noChangeArrowheads="1"/>
          </p:cNvSpPr>
          <p:nvPr/>
        </p:nvSpPr>
        <p:spPr bwMode="auto">
          <a:xfrm>
            <a:off x="6316663" y="4513263"/>
            <a:ext cx="2432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  <a:cs typeface="Arial" charset="0"/>
              </a:rPr>
              <a:t>Peak energy deposition at 4 MW, 50 Hz</a:t>
            </a:r>
          </a:p>
        </p:txBody>
      </p:sp>
      <p:sp>
        <p:nvSpPr>
          <p:cNvPr id="35864" name="Line 39"/>
          <p:cNvSpPr>
            <a:spLocks noChangeShapeType="1"/>
          </p:cNvSpPr>
          <p:nvPr/>
        </p:nvSpPr>
        <p:spPr bwMode="auto">
          <a:xfrm>
            <a:off x="8388350" y="4802188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5" name="Text Box 40"/>
          <p:cNvSpPr txBox="1">
            <a:spLocks noChangeArrowheads="1"/>
          </p:cNvSpPr>
          <p:nvPr/>
        </p:nvSpPr>
        <p:spPr bwMode="auto">
          <a:xfrm>
            <a:off x="6408738" y="1957388"/>
            <a:ext cx="2219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Curves are global fits</a:t>
            </a:r>
          </a:p>
        </p:txBody>
      </p:sp>
      <p:sp>
        <p:nvSpPr>
          <p:cNvPr id="35866" name="Rectangle 41"/>
          <p:cNvSpPr>
            <a:spLocks noChangeArrowheads="1"/>
          </p:cNvSpPr>
          <p:nvPr/>
        </p:nvSpPr>
        <p:spPr bwMode="auto">
          <a:xfrm>
            <a:off x="2808288" y="5665788"/>
            <a:ext cx="57594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5867" name="Object 26"/>
          <p:cNvGraphicFramePr>
            <a:graphicFrameLocks noChangeAspect="1"/>
          </p:cNvGraphicFramePr>
          <p:nvPr/>
        </p:nvGraphicFramePr>
        <p:xfrm>
          <a:off x="4284663" y="1503363"/>
          <a:ext cx="5472112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8" name="Graph" r:id="rId11" imgW="4023360" imgH="3108960" progId="Origin50.Graph">
                  <p:embed/>
                </p:oleObj>
              </mc:Choice>
              <mc:Fallback>
                <p:oleObj name="Graph" r:id="rId11" imgW="4023360" imgH="3108960" progId="Origin50.Graph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503363"/>
                        <a:ext cx="5472112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257675"/>
            <a:ext cx="428466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4"/>
          <p:cNvSpPr txBox="1">
            <a:spLocks noChangeArrowheads="1"/>
          </p:cNvSpPr>
          <p:nvPr/>
        </p:nvSpPr>
        <p:spPr bwMode="auto">
          <a:xfrm>
            <a:off x="457200" y="152400"/>
            <a:ext cx="82296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sz="2800">
                <a:solidFill>
                  <a:srgbClr val="FF0000"/>
                </a:solidFill>
              </a:rPr>
              <a:t>Pump-Probe Studies</a:t>
            </a:r>
          </a:p>
        </p:txBody>
      </p:sp>
      <p:sp>
        <p:nvSpPr>
          <p:cNvPr id="36868" name="Text Box 29"/>
          <p:cNvSpPr txBox="1">
            <a:spLocks noChangeArrowheads="1"/>
          </p:cNvSpPr>
          <p:nvPr/>
        </p:nvSpPr>
        <p:spPr bwMode="auto">
          <a:xfrm>
            <a:off x="107950" y="1003300"/>
            <a:ext cx="896461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>
                <a:cs typeface="Arial" charset="0"/>
                <a:sym typeface="Symbol" pitchFamily="18" charset="2"/>
              </a:rPr>
              <a:t>? Is pion production reduced during later bunches due to disruption of the mercury jet by the earlier bunches?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  <a:sym typeface="Symbol" pitchFamily="18" charset="2"/>
              </a:rPr>
              <a:t>At 14 GeV, the CERN PS could extract several bunches during one turn (pump), and then the remaining bunches at a later time (probe).</a:t>
            </a:r>
          </a:p>
          <a:p>
            <a:pPr eaLnBrk="1" hangingPunct="1"/>
            <a:r>
              <a:rPr lang="en-US" sz="1400">
                <a:cs typeface="Arial" charset="0"/>
                <a:sym typeface="Symbol" pitchFamily="18" charset="2"/>
              </a:rPr>
              <a:t>Pion production was monitored for both target-in and target-out events by a set of diamond diode detectors.</a:t>
            </a:r>
          </a:p>
        </p:txBody>
      </p:sp>
      <p:grpSp>
        <p:nvGrpSpPr>
          <p:cNvPr id="36869" name="Group 60"/>
          <p:cNvGrpSpPr>
            <a:grpSpLocks/>
          </p:cNvGrpSpPr>
          <p:nvPr/>
        </p:nvGrpSpPr>
        <p:grpSpPr bwMode="auto">
          <a:xfrm>
            <a:off x="71438" y="2420938"/>
            <a:ext cx="2305050" cy="2376487"/>
            <a:chOff x="181" y="1888"/>
            <a:chExt cx="1452" cy="1497"/>
          </a:xfrm>
        </p:grpSpPr>
        <p:grpSp>
          <p:nvGrpSpPr>
            <p:cNvPr id="36878" name="Group 58"/>
            <p:cNvGrpSpPr>
              <a:grpSpLocks/>
            </p:cNvGrpSpPr>
            <p:nvPr/>
          </p:nvGrpSpPr>
          <p:grpSpPr bwMode="auto">
            <a:xfrm>
              <a:off x="181" y="1894"/>
              <a:ext cx="1450" cy="1491"/>
              <a:chOff x="713" y="1296"/>
              <a:chExt cx="1633" cy="1638"/>
            </a:xfrm>
          </p:grpSpPr>
          <p:sp>
            <p:nvSpPr>
              <p:cNvPr id="36899" name="Oval 59"/>
              <p:cNvSpPr>
                <a:spLocks noChangeArrowheads="1"/>
              </p:cNvSpPr>
              <p:nvPr/>
            </p:nvSpPr>
            <p:spPr bwMode="auto">
              <a:xfrm>
                <a:off x="2185" y="2018"/>
                <a:ext cx="161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00" name="Oval 60"/>
              <p:cNvSpPr>
                <a:spLocks noChangeArrowheads="1"/>
              </p:cNvSpPr>
              <p:nvPr/>
            </p:nvSpPr>
            <p:spPr bwMode="auto">
              <a:xfrm>
                <a:off x="1998" y="1548"/>
                <a:ext cx="160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01" name="Oval 61"/>
              <p:cNvSpPr>
                <a:spLocks noChangeArrowheads="1"/>
              </p:cNvSpPr>
              <p:nvPr/>
            </p:nvSpPr>
            <p:spPr bwMode="auto">
              <a:xfrm>
                <a:off x="794" y="1384"/>
                <a:ext cx="1472" cy="146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02" name="Oval 62"/>
              <p:cNvSpPr>
                <a:spLocks noChangeArrowheads="1"/>
              </p:cNvSpPr>
              <p:nvPr/>
            </p:nvSpPr>
            <p:spPr bwMode="auto">
              <a:xfrm>
                <a:off x="713" y="2020"/>
                <a:ext cx="161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03" name="Oval 63"/>
              <p:cNvSpPr>
                <a:spLocks noChangeArrowheads="1"/>
              </p:cNvSpPr>
              <p:nvPr/>
            </p:nvSpPr>
            <p:spPr bwMode="auto">
              <a:xfrm>
                <a:off x="1435" y="1296"/>
                <a:ext cx="161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04" name="Oval 64"/>
              <p:cNvSpPr>
                <a:spLocks noChangeArrowheads="1"/>
              </p:cNvSpPr>
              <p:nvPr/>
            </p:nvSpPr>
            <p:spPr bwMode="auto">
              <a:xfrm>
                <a:off x="1436" y="2768"/>
                <a:ext cx="160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05" name="Oval 65"/>
              <p:cNvSpPr>
                <a:spLocks noChangeArrowheads="1"/>
              </p:cNvSpPr>
              <p:nvPr/>
            </p:nvSpPr>
            <p:spPr bwMode="auto">
              <a:xfrm>
                <a:off x="1998" y="2519"/>
                <a:ext cx="160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06" name="Oval 66"/>
              <p:cNvSpPr>
                <a:spLocks noChangeArrowheads="1"/>
              </p:cNvSpPr>
              <p:nvPr/>
            </p:nvSpPr>
            <p:spPr bwMode="auto">
              <a:xfrm>
                <a:off x="900" y="1550"/>
                <a:ext cx="161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07" name="Oval 67"/>
              <p:cNvSpPr>
                <a:spLocks noChangeArrowheads="1"/>
              </p:cNvSpPr>
              <p:nvPr/>
            </p:nvSpPr>
            <p:spPr bwMode="auto">
              <a:xfrm>
                <a:off x="927" y="2546"/>
                <a:ext cx="161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08" name="Oval 68"/>
              <p:cNvSpPr>
                <a:spLocks noChangeArrowheads="1"/>
              </p:cNvSpPr>
              <p:nvPr/>
            </p:nvSpPr>
            <p:spPr bwMode="auto">
              <a:xfrm>
                <a:off x="1759" y="2693"/>
                <a:ext cx="161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09" name="Oval 69"/>
              <p:cNvSpPr>
                <a:spLocks noChangeArrowheads="1"/>
              </p:cNvSpPr>
              <p:nvPr/>
            </p:nvSpPr>
            <p:spPr bwMode="auto">
              <a:xfrm>
                <a:off x="2160" y="2277"/>
                <a:ext cx="161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10" name="Oval 70"/>
              <p:cNvSpPr>
                <a:spLocks noChangeArrowheads="1"/>
              </p:cNvSpPr>
              <p:nvPr/>
            </p:nvSpPr>
            <p:spPr bwMode="auto">
              <a:xfrm>
                <a:off x="769" y="1779"/>
                <a:ext cx="160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11" name="Oval 71"/>
              <p:cNvSpPr>
                <a:spLocks noChangeArrowheads="1"/>
              </p:cNvSpPr>
              <p:nvPr/>
            </p:nvSpPr>
            <p:spPr bwMode="auto">
              <a:xfrm>
                <a:off x="1143" y="1392"/>
                <a:ext cx="160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12" name="Oval 72"/>
              <p:cNvSpPr>
                <a:spLocks noChangeArrowheads="1"/>
              </p:cNvSpPr>
              <p:nvPr/>
            </p:nvSpPr>
            <p:spPr bwMode="auto">
              <a:xfrm>
                <a:off x="1786" y="1392"/>
                <a:ext cx="160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13" name="Oval 73"/>
              <p:cNvSpPr>
                <a:spLocks noChangeArrowheads="1"/>
              </p:cNvSpPr>
              <p:nvPr/>
            </p:nvSpPr>
            <p:spPr bwMode="auto">
              <a:xfrm>
                <a:off x="2134" y="1779"/>
                <a:ext cx="160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14" name="Oval 74"/>
              <p:cNvSpPr>
                <a:spLocks noChangeArrowheads="1"/>
              </p:cNvSpPr>
              <p:nvPr/>
            </p:nvSpPr>
            <p:spPr bwMode="auto">
              <a:xfrm>
                <a:off x="768" y="2333"/>
                <a:ext cx="161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915" name="Oval 75"/>
              <p:cNvSpPr>
                <a:spLocks noChangeArrowheads="1"/>
              </p:cNvSpPr>
              <p:nvPr/>
            </p:nvSpPr>
            <p:spPr bwMode="auto">
              <a:xfrm>
                <a:off x="1170" y="2720"/>
                <a:ext cx="161" cy="1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36879" name="Text Box 45"/>
            <p:cNvSpPr txBox="1">
              <a:spLocks noChangeArrowheads="1"/>
            </p:cNvSpPr>
            <p:nvPr/>
          </p:nvSpPr>
          <p:spPr bwMode="auto">
            <a:xfrm>
              <a:off x="521" y="2251"/>
              <a:ext cx="9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PUMP</a:t>
              </a:r>
              <a:r>
                <a:rPr lang="en-US" sz="1200">
                  <a:solidFill>
                    <a:srgbClr val="000099"/>
                  </a:solidFill>
                  <a:latin typeface="Arial" charset="0"/>
                  <a:cs typeface="Arial" charset="0"/>
                </a:rPr>
                <a:t>: 12 bunches, 12 </a:t>
              </a:r>
              <a:r>
                <a:rPr lang="en-US" sz="1200">
                  <a:solidFill>
                    <a:srgbClr val="000099"/>
                  </a:solidFill>
                  <a:latin typeface="Arial" charset="0"/>
                  <a:cs typeface="Arial" charset="0"/>
                  <a:sym typeface="Symbol" pitchFamily="18" charset="2"/>
                </a:rPr>
                <a:t></a:t>
              </a:r>
              <a:r>
                <a:rPr lang="en-US" sz="1200">
                  <a:solidFill>
                    <a:srgbClr val="000099"/>
                  </a:solidFill>
                  <a:latin typeface="Arial" charset="0"/>
                  <a:cs typeface="Arial" charset="0"/>
                </a:rPr>
                <a:t>10</a:t>
              </a:r>
              <a:r>
                <a:rPr lang="en-US" sz="1200" baseline="30000">
                  <a:solidFill>
                    <a:srgbClr val="000099"/>
                  </a:solidFill>
                  <a:latin typeface="Arial" charset="0"/>
                  <a:cs typeface="Arial" charset="0"/>
                </a:rPr>
                <a:t>12 </a:t>
              </a:r>
              <a:r>
                <a:rPr lang="en-US" sz="1200">
                  <a:solidFill>
                    <a:srgbClr val="000099"/>
                  </a:solidFill>
                  <a:latin typeface="Arial" charset="0"/>
                  <a:cs typeface="Arial" charset="0"/>
                </a:rPr>
                <a:t>protons</a:t>
              </a:r>
            </a:p>
          </p:txBody>
        </p:sp>
        <p:sp>
          <p:nvSpPr>
            <p:cNvPr id="36880" name="Text Box 46"/>
            <p:cNvSpPr txBox="1">
              <a:spLocks noChangeArrowheads="1"/>
            </p:cNvSpPr>
            <p:nvPr/>
          </p:nvSpPr>
          <p:spPr bwMode="auto">
            <a:xfrm>
              <a:off x="295" y="2591"/>
              <a:ext cx="9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009900"/>
                  </a:solidFill>
                  <a:latin typeface="Arial" charset="0"/>
                  <a:cs typeface="Arial" charset="0"/>
                </a:rPr>
                <a:t>PROBE</a:t>
              </a:r>
              <a:r>
                <a:rPr lang="en-US" sz="1200">
                  <a:solidFill>
                    <a:srgbClr val="009900"/>
                  </a:solidFill>
                  <a:latin typeface="Arial" charset="0"/>
                  <a:cs typeface="Arial" charset="0"/>
                </a:rPr>
                <a:t>: 4 bunches, 4</a:t>
              </a:r>
              <a:r>
                <a:rPr lang="en-US" sz="1200">
                  <a:solidFill>
                    <a:srgbClr val="009900"/>
                  </a:solidFill>
                  <a:latin typeface="Arial" charset="0"/>
                  <a:cs typeface="Arial" charset="0"/>
                  <a:sym typeface="Symbol" pitchFamily="18" charset="2"/>
                </a:rPr>
                <a:t></a:t>
              </a:r>
              <a:r>
                <a:rPr lang="en-US" sz="1200">
                  <a:solidFill>
                    <a:srgbClr val="009900"/>
                  </a:solidFill>
                  <a:latin typeface="Arial" charset="0"/>
                  <a:cs typeface="Arial" charset="0"/>
                </a:rPr>
                <a:t>10</a:t>
              </a:r>
              <a:r>
                <a:rPr lang="en-US" sz="1200" baseline="30000">
                  <a:solidFill>
                    <a:srgbClr val="009900"/>
                  </a:solidFill>
                  <a:latin typeface="Arial" charset="0"/>
                  <a:cs typeface="Arial" charset="0"/>
                </a:rPr>
                <a:t>12</a:t>
              </a:r>
              <a:r>
                <a:rPr lang="en-US" sz="1200">
                  <a:solidFill>
                    <a:srgbClr val="009900"/>
                  </a:solidFill>
                  <a:latin typeface="Arial" charset="0"/>
                  <a:cs typeface="Arial" charset="0"/>
                </a:rPr>
                <a:t> protons</a:t>
              </a:r>
            </a:p>
          </p:txBody>
        </p:sp>
        <p:sp>
          <p:nvSpPr>
            <p:cNvPr id="36881" name="Oval 48"/>
            <p:cNvSpPr>
              <a:spLocks noChangeArrowheads="1"/>
            </p:cNvSpPr>
            <p:nvPr/>
          </p:nvSpPr>
          <p:spPr bwMode="auto">
            <a:xfrm>
              <a:off x="186" y="2548"/>
              <a:ext cx="143" cy="15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82" name="Oval 49"/>
            <p:cNvSpPr>
              <a:spLocks noChangeArrowheads="1"/>
            </p:cNvSpPr>
            <p:nvPr/>
          </p:nvSpPr>
          <p:spPr bwMode="auto">
            <a:xfrm>
              <a:off x="374" y="3032"/>
              <a:ext cx="142" cy="15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83" name="Oval 53"/>
            <p:cNvSpPr>
              <a:spLocks noChangeArrowheads="1"/>
            </p:cNvSpPr>
            <p:nvPr/>
          </p:nvSpPr>
          <p:spPr bwMode="auto">
            <a:xfrm>
              <a:off x="1466" y="2783"/>
              <a:ext cx="143" cy="152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84" name="Oval 55"/>
            <p:cNvSpPr>
              <a:spLocks noChangeArrowheads="1"/>
            </p:cNvSpPr>
            <p:nvPr/>
          </p:nvSpPr>
          <p:spPr bwMode="auto">
            <a:xfrm>
              <a:off x="1443" y="2330"/>
              <a:ext cx="142" cy="15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85" name="Oval 56"/>
            <p:cNvSpPr>
              <a:spLocks noChangeArrowheads="1"/>
            </p:cNvSpPr>
            <p:nvPr/>
          </p:nvSpPr>
          <p:spPr bwMode="auto">
            <a:xfrm>
              <a:off x="1490" y="2559"/>
              <a:ext cx="143" cy="15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86" name="Oval 57"/>
            <p:cNvSpPr>
              <a:spLocks noChangeArrowheads="1"/>
            </p:cNvSpPr>
            <p:nvPr/>
          </p:nvSpPr>
          <p:spPr bwMode="auto">
            <a:xfrm>
              <a:off x="1324" y="2131"/>
              <a:ext cx="142" cy="15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87" name="Arc 77"/>
            <p:cNvSpPr>
              <a:spLocks/>
            </p:cNvSpPr>
            <p:nvPr/>
          </p:nvSpPr>
          <p:spPr bwMode="auto">
            <a:xfrm rot="1482648" flipV="1">
              <a:off x="661" y="2707"/>
              <a:ext cx="637" cy="454"/>
            </a:xfrm>
            <a:custGeom>
              <a:avLst/>
              <a:gdLst>
                <a:gd name="T0" fmla="*/ 0 w 28503"/>
                <a:gd name="T1" fmla="*/ 0 h 21600"/>
                <a:gd name="T2" fmla="*/ 0 w 28503"/>
                <a:gd name="T3" fmla="*/ 0 h 21600"/>
                <a:gd name="T4" fmla="*/ 0 w 28503"/>
                <a:gd name="T5" fmla="*/ 0 h 21600"/>
                <a:gd name="T6" fmla="*/ 0 60000 65536"/>
                <a:gd name="T7" fmla="*/ 0 60000 65536"/>
                <a:gd name="T8" fmla="*/ 0 60000 65536"/>
                <a:gd name="T9" fmla="*/ 0 w 28503"/>
                <a:gd name="T10" fmla="*/ 0 h 21600"/>
                <a:gd name="T11" fmla="*/ 28503 w 2850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503" h="21600" fill="none" extrusionOk="0">
                  <a:moveTo>
                    <a:pt x="-1" y="1132"/>
                  </a:moveTo>
                  <a:cubicBezTo>
                    <a:pt x="2224" y="382"/>
                    <a:pt x="4555" y="-1"/>
                    <a:pt x="6903" y="0"/>
                  </a:cubicBezTo>
                  <a:cubicBezTo>
                    <a:pt x="18832" y="0"/>
                    <a:pt x="28503" y="9670"/>
                    <a:pt x="28503" y="21600"/>
                  </a:cubicBezTo>
                </a:path>
                <a:path w="28503" h="21600" stroke="0" extrusionOk="0">
                  <a:moveTo>
                    <a:pt x="-1" y="1132"/>
                  </a:moveTo>
                  <a:cubicBezTo>
                    <a:pt x="2224" y="382"/>
                    <a:pt x="4555" y="-1"/>
                    <a:pt x="6903" y="0"/>
                  </a:cubicBezTo>
                  <a:cubicBezTo>
                    <a:pt x="18832" y="0"/>
                    <a:pt x="28503" y="9670"/>
                    <a:pt x="28503" y="21600"/>
                  </a:cubicBezTo>
                  <a:lnTo>
                    <a:pt x="6903" y="21600"/>
                  </a:lnTo>
                  <a:lnTo>
                    <a:pt x="-1" y="113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888" name="Oval 48"/>
            <p:cNvSpPr>
              <a:spLocks noChangeArrowheads="1"/>
            </p:cNvSpPr>
            <p:nvPr/>
          </p:nvSpPr>
          <p:spPr bwMode="auto">
            <a:xfrm>
              <a:off x="222" y="2330"/>
              <a:ext cx="143" cy="15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89" name="Oval 48"/>
            <p:cNvSpPr>
              <a:spLocks noChangeArrowheads="1"/>
            </p:cNvSpPr>
            <p:nvPr/>
          </p:nvSpPr>
          <p:spPr bwMode="auto">
            <a:xfrm>
              <a:off x="222" y="2834"/>
              <a:ext cx="143" cy="151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90" name="Oval 48"/>
            <p:cNvSpPr>
              <a:spLocks noChangeArrowheads="1"/>
            </p:cNvSpPr>
            <p:nvPr/>
          </p:nvSpPr>
          <p:spPr bwMode="auto">
            <a:xfrm>
              <a:off x="346" y="2131"/>
              <a:ext cx="144" cy="15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91" name="Oval 48"/>
            <p:cNvSpPr>
              <a:spLocks noChangeArrowheads="1"/>
            </p:cNvSpPr>
            <p:nvPr/>
          </p:nvSpPr>
          <p:spPr bwMode="auto">
            <a:xfrm>
              <a:off x="561" y="1979"/>
              <a:ext cx="144" cy="152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92" name="Oval 48"/>
            <p:cNvSpPr>
              <a:spLocks noChangeArrowheads="1"/>
            </p:cNvSpPr>
            <p:nvPr/>
          </p:nvSpPr>
          <p:spPr bwMode="auto">
            <a:xfrm>
              <a:off x="828" y="3234"/>
              <a:ext cx="144" cy="15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93" name="Oval 48"/>
            <p:cNvSpPr>
              <a:spLocks noChangeArrowheads="1"/>
            </p:cNvSpPr>
            <p:nvPr/>
          </p:nvSpPr>
          <p:spPr bwMode="auto">
            <a:xfrm>
              <a:off x="579" y="3185"/>
              <a:ext cx="143" cy="15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94" name="Oval 53"/>
            <p:cNvSpPr>
              <a:spLocks noChangeArrowheads="1"/>
            </p:cNvSpPr>
            <p:nvPr/>
          </p:nvSpPr>
          <p:spPr bwMode="auto">
            <a:xfrm>
              <a:off x="1276" y="2803"/>
              <a:ext cx="142" cy="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5" name="Oval 57"/>
            <p:cNvSpPr>
              <a:spLocks noChangeArrowheads="1"/>
            </p:cNvSpPr>
            <p:nvPr/>
          </p:nvSpPr>
          <p:spPr bwMode="auto">
            <a:xfrm>
              <a:off x="811" y="1888"/>
              <a:ext cx="142" cy="15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96" name="Oval 57"/>
            <p:cNvSpPr>
              <a:spLocks noChangeArrowheads="1"/>
            </p:cNvSpPr>
            <p:nvPr/>
          </p:nvSpPr>
          <p:spPr bwMode="auto">
            <a:xfrm>
              <a:off x="1132" y="1979"/>
              <a:ext cx="143" cy="152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97" name="Oval 57"/>
            <p:cNvSpPr>
              <a:spLocks noChangeArrowheads="1"/>
            </p:cNvSpPr>
            <p:nvPr/>
          </p:nvSpPr>
          <p:spPr bwMode="auto">
            <a:xfrm>
              <a:off x="1115" y="3166"/>
              <a:ext cx="142" cy="152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98" name="Oval 57"/>
            <p:cNvSpPr>
              <a:spLocks noChangeArrowheads="1"/>
            </p:cNvSpPr>
            <p:nvPr/>
          </p:nvSpPr>
          <p:spPr bwMode="auto">
            <a:xfrm>
              <a:off x="1311" y="3003"/>
              <a:ext cx="142" cy="15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aphicFrame>
        <p:nvGraphicFramePr>
          <p:cNvPr id="36870" name="Object 25"/>
          <p:cNvGraphicFramePr>
            <a:graphicFrameLocks noChangeAspect="1"/>
          </p:cNvGraphicFramePr>
          <p:nvPr/>
        </p:nvGraphicFramePr>
        <p:xfrm>
          <a:off x="71438" y="5011738"/>
          <a:ext cx="2700337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6" name="Equation" r:id="rId4" imgW="2019300" imgH="914400" progId="Equation.DSMT4">
                  <p:embed/>
                </p:oleObj>
              </mc:Choice>
              <mc:Fallback>
                <p:oleObj name="Equation" r:id="rId4" imgW="2019300" imgH="9144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5011738"/>
                        <a:ext cx="2700337" cy="12239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1" name="Text Box 29"/>
          <p:cNvSpPr txBox="1">
            <a:spLocks noChangeArrowheads="1"/>
          </p:cNvSpPr>
          <p:nvPr/>
        </p:nvSpPr>
        <p:spPr bwMode="auto">
          <a:xfrm>
            <a:off x="6802438" y="4565650"/>
            <a:ext cx="24860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  <a:sym typeface="Symbol" pitchFamily="18" charset="2"/>
              </a:rPr>
              <a:t>      Results consistent with no loss of pion production for bunch delays of 40 and 350 s, and a 5% loss (2.5- effect) of pion production for bunches delayed by 700 s.</a:t>
            </a:r>
          </a:p>
        </p:txBody>
      </p:sp>
      <p:pic>
        <p:nvPicPr>
          <p:cNvPr id="36872" name="Picture 3" descr="170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39963"/>
            <a:ext cx="147478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4" descr="170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241550"/>
            <a:ext cx="14763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5" descr="170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241550"/>
            <a:ext cx="148748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Text Box 6"/>
          <p:cNvSpPr txBox="1">
            <a:spLocks noChangeArrowheads="1"/>
          </p:cNvSpPr>
          <p:nvPr/>
        </p:nvSpPr>
        <p:spPr bwMode="auto">
          <a:xfrm>
            <a:off x="2454275" y="3743325"/>
            <a:ext cx="20812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/>
              <a:t>Single-turn extraction</a:t>
            </a:r>
          </a:p>
          <a:p>
            <a:pPr>
              <a:spcBef>
                <a:spcPct val="0"/>
              </a:spcBef>
            </a:pPr>
            <a:r>
              <a:rPr lang="en-US" sz="1400">
                <a:sym typeface="Wingdings" pitchFamily="2" charset="2"/>
              </a:rPr>
              <a:t> 0 delay, 8 T</a:t>
            </a:r>
            <a:r>
              <a:rPr lang="en-US" sz="1400" i="1">
                <a:sym typeface="Wingdings" pitchFamily="2" charset="2"/>
              </a:rPr>
              <a:t>p</a:t>
            </a:r>
            <a:endParaRPr lang="en-US" sz="1400" i="1"/>
          </a:p>
        </p:txBody>
      </p:sp>
      <p:sp>
        <p:nvSpPr>
          <p:cNvPr id="36876" name="Text Box 7"/>
          <p:cNvSpPr txBox="1">
            <a:spLocks noChangeArrowheads="1"/>
          </p:cNvSpPr>
          <p:nvPr/>
        </p:nvSpPr>
        <p:spPr bwMode="auto">
          <a:xfrm>
            <a:off x="4562475" y="3733800"/>
            <a:ext cx="28479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FF0000"/>
                </a:solidFill>
              </a:rPr>
              <a:t>4-T</a:t>
            </a:r>
            <a:r>
              <a:rPr lang="en-US" sz="1400" i="1">
                <a:solidFill>
                  <a:srgbClr val="FF0000"/>
                </a:solidFill>
              </a:rPr>
              <a:t>p</a:t>
            </a:r>
            <a:r>
              <a:rPr lang="en-US" sz="1400">
                <a:solidFill>
                  <a:srgbClr val="FF0000"/>
                </a:solidFill>
              </a:rPr>
              <a:t> probe extracted on 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FF0000"/>
                </a:solidFill>
              </a:rPr>
              <a:t>next turn  </a:t>
            </a:r>
            <a:r>
              <a:rPr lang="en-US" sz="1400">
                <a:solidFill>
                  <a:srgbClr val="FF0000"/>
                </a:solidFill>
                <a:sym typeface="Wingdings" pitchFamily="2" charset="2"/>
              </a:rPr>
              <a:t> 3.2 </a:t>
            </a:r>
            <a:r>
              <a:rPr lang="el-GR" sz="140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140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s delay</a:t>
            </a:r>
            <a:endParaRPr lang="el-GR" sz="14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6877" name="Text Box 8"/>
          <p:cNvSpPr txBox="1">
            <a:spLocks noChangeArrowheads="1"/>
          </p:cNvSpPr>
          <p:nvPr/>
        </p:nvSpPr>
        <p:spPr bwMode="auto">
          <a:xfrm>
            <a:off x="6969125" y="3722688"/>
            <a:ext cx="20891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/>
              <a:t>4-T</a:t>
            </a:r>
            <a:r>
              <a:rPr lang="en-US" sz="1400" i="1"/>
              <a:t>p</a:t>
            </a:r>
            <a:r>
              <a:rPr lang="en-US" sz="1400"/>
              <a:t> probe extracted </a:t>
            </a:r>
          </a:p>
          <a:p>
            <a:pPr>
              <a:spcBef>
                <a:spcPct val="0"/>
              </a:spcBef>
            </a:pPr>
            <a:r>
              <a:rPr lang="en-US" sz="1400"/>
              <a:t>after 2nd full turn</a:t>
            </a:r>
          </a:p>
          <a:p>
            <a:pPr>
              <a:spcBef>
                <a:spcPct val="0"/>
              </a:spcBef>
            </a:pPr>
            <a:r>
              <a:rPr lang="en-US" sz="1400"/>
              <a:t> </a:t>
            </a:r>
            <a:r>
              <a:rPr lang="en-US" sz="1400">
                <a:sym typeface="Wingdings" pitchFamily="2" charset="2"/>
              </a:rPr>
              <a:t> 5.8 </a:t>
            </a:r>
            <a:r>
              <a:rPr lang="el-GR" sz="1400">
                <a:sym typeface="Wingdings" pitchFamily="2" charset="2"/>
              </a:rPr>
              <a:t>μ</a:t>
            </a:r>
            <a:r>
              <a:rPr lang="en-US" sz="1400">
                <a:sym typeface="Wingdings" pitchFamily="2" charset="2"/>
              </a:rPr>
              <a:t>s Delay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1214438"/>
            <a:ext cx="536892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-36513" y="1063625"/>
            <a:ext cx="39243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>
                <a:cs typeface="Arial" charset="0"/>
              </a:rPr>
              <a:t>R.B.  Palmer (</a:t>
            </a:r>
            <a:r>
              <a:rPr lang="en-US" sz="1600" i="1">
                <a:cs typeface="Arial" charset="0"/>
              </a:rPr>
              <a:t>BNL</a:t>
            </a:r>
            <a:r>
              <a:rPr lang="en-US" sz="1600">
                <a:cs typeface="Arial" charset="0"/>
              </a:rPr>
              <a:t>, 1994) proposed a </a:t>
            </a:r>
            <a:r>
              <a:rPr lang="en-US" sz="1600">
                <a:solidFill>
                  <a:schemeClr val="tx1"/>
                </a:solidFill>
                <a:cs typeface="Arial" charset="0"/>
              </a:rPr>
              <a:t>20-T</a:t>
            </a:r>
            <a:r>
              <a:rPr lang="en-US" sz="1600">
                <a:cs typeface="Arial" charset="0"/>
              </a:rPr>
              <a:t> solenoidal capture system.</a:t>
            </a:r>
          </a:p>
          <a:p>
            <a:pPr eaLnBrk="1" hangingPunct="1">
              <a:lnSpc>
                <a:spcPct val="90000"/>
              </a:lnSpc>
            </a:pPr>
            <a:endParaRPr lang="en-US" sz="160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>
                <a:solidFill>
                  <a:srgbClr val="FF0000"/>
                </a:solidFill>
                <a:cs typeface="Arial" charset="0"/>
              </a:rPr>
              <a:t>Low-energy </a:t>
            </a:r>
            <a:r>
              <a:rPr lang="en-US" sz="1600">
                <a:solidFill>
                  <a:srgbClr val="FF0000"/>
                </a:solidFill>
                <a:cs typeface="Arial" charset="0"/>
                <a:sym typeface="Symbol" pitchFamily="18" charset="2"/>
              </a:rPr>
              <a:t></a:t>
            </a:r>
            <a:r>
              <a:rPr lang="en-US" sz="1600">
                <a:solidFill>
                  <a:srgbClr val="FF0000"/>
                </a:solidFill>
                <a:cs typeface="Arial" charset="0"/>
              </a:rPr>
              <a:t>'s collected from side of long, thin cylindrical target.</a:t>
            </a:r>
            <a:endParaRPr lang="en-US" sz="160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60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>
                <a:cs typeface="Arial" charset="0"/>
              </a:rPr>
              <a:t>Solenoid coils can be some distance from proton beam. 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Char char="Þ"/>
            </a:pPr>
            <a:r>
              <a:rPr lang="en-US" sz="1600">
                <a:solidFill>
                  <a:srgbClr val="FF0000"/>
                </a:solidFill>
                <a:cs typeface="Arial" charset="0"/>
                <a:sym typeface="Symbol" pitchFamily="18" charset="2"/>
              </a:rPr>
              <a:t></a:t>
            </a:r>
            <a:r>
              <a:rPr lang="en-US" sz="1600">
                <a:solidFill>
                  <a:srgbClr val="FF0000"/>
                </a:solidFill>
                <a:cs typeface="Arial" charset="0"/>
              </a:rPr>
              <a:t> 10-year life against radiation damage at 4 MW.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Char char="Þ"/>
            </a:pPr>
            <a:endParaRPr lang="en-US" sz="1600"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600">
                <a:cs typeface="Arial" charset="0"/>
              </a:rPr>
              <a:t>Liquid mercury jet target replaced every pulse.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endParaRPr lang="en-US" sz="160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>
                <a:solidFill>
                  <a:srgbClr val="FF0000"/>
                </a:solidFill>
                <a:cs typeface="Arial" charset="0"/>
              </a:rPr>
              <a:t>Proton beam readily tilted with respect to magnetic axis.</a:t>
            </a:r>
          </a:p>
          <a:p>
            <a:pPr eaLnBrk="1" hangingPunct="1">
              <a:lnSpc>
                <a:spcPct val="90000"/>
              </a:lnSpc>
            </a:pPr>
            <a:endParaRPr lang="en-US" sz="160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>
                <a:cs typeface="Arial" charset="0"/>
                <a:sym typeface="Symbol" pitchFamily="18" charset="2"/>
              </a:rPr>
              <a:t> </a:t>
            </a:r>
            <a:r>
              <a:rPr lang="en-US" sz="1600">
                <a:cs typeface="Arial" charset="0"/>
              </a:rPr>
              <a:t>Beam dump (mercury pool) out of the way of secondary </a:t>
            </a:r>
            <a:r>
              <a:rPr lang="en-US" sz="1600">
                <a:cs typeface="Arial" charset="0"/>
                <a:sym typeface="Symbol" pitchFamily="18" charset="2"/>
              </a:rPr>
              <a:t></a:t>
            </a:r>
            <a:r>
              <a:rPr lang="en-US" sz="1600">
                <a:cs typeface="Arial" charset="0"/>
              </a:rPr>
              <a:t>'s and </a:t>
            </a:r>
            <a:r>
              <a:rPr lang="en-US" sz="1600">
                <a:cs typeface="Arial" charset="0"/>
                <a:sym typeface="Symbol" pitchFamily="18" charset="2"/>
              </a:rPr>
              <a:t></a:t>
            </a:r>
            <a:r>
              <a:rPr lang="en-US" sz="1600">
                <a:cs typeface="Arial" charset="0"/>
              </a:rPr>
              <a:t>'s.</a:t>
            </a:r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457200" y="7938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>
                <a:ea typeface="SimSun" pitchFamily="2" charset="-122"/>
                <a:cs typeface="Arial" charset="0"/>
              </a:rPr>
              <a:t>Target and Capture Topology: Solenoid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1404938" y="512763"/>
            <a:ext cx="7380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57200"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</a:rPr>
              <a:t>Desire </a:t>
            </a:r>
            <a:r>
              <a:rPr lang="en-US" sz="1600">
                <a:solidFill>
                  <a:srgbClr val="FF0000"/>
                </a:solidFill>
                <a:sym typeface="Symbol" pitchFamily="18" charset="2"/>
              </a:rPr>
              <a:t> </a:t>
            </a:r>
            <a:r>
              <a:rPr lang="en-US" sz="1600">
                <a:solidFill>
                  <a:srgbClr val="FF0000"/>
                </a:solidFill>
              </a:rPr>
              <a:t>10</a:t>
            </a:r>
            <a:r>
              <a:rPr lang="en-US" sz="1600" baseline="30000">
                <a:solidFill>
                  <a:srgbClr val="FF0000"/>
                </a:solidFill>
              </a:rPr>
              <a:t>14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1600" i="1">
                <a:solidFill>
                  <a:srgbClr val="FF0000"/>
                </a:solidFill>
                <a:sym typeface="Symbol" pitchFamily="18" charset="2"/>
              </a:rPr>
              <a:t></a:t>
            </a:r>
            <a:r>
              <a:rPr lang="en-US" sz="1600">
                <a:solidFill>
                  <a:srgbClr val="FF0000"/>
                </a:solidFill>
              </a:rPr>
              <a:t>/s from </a:t>
            </a:r>
            <a:r>
              <a:rPr lang="en-US" sz="1600">
                <a:solidFill>
                  <a:srgbClr val="FF0000"/>
                </a:solidFill>
                <a:sym typeface="Symbol" pitchFamily="18" charset="2"/>
              </a:rPr>
              <a:t></a:t>
            </a:r>
            <a:r>
              <a:rPr lang="en-US" sz="1600">
                <a:solidFill>
                  <a:srgbClr val="FF0000"/>
                </a:solidFill>
              </a:rPr>
              <a:t> 10</a:t>
            </a:r>
            <a:r>
              <a:rPr lang="en-US" sz="1600" baseline="30000">
                <a:solidFill>
                  <a:srgbClr val="FF0000"/>
                </a:solidFill>
              </a:rPr>
              <a:t>15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1600">
                <a:solidFill>
                  <a:srgbClr val="FF0000"/>
                </a:solidFill>
                <a:latin typeface="Times New Roman" pitchFamily="18" charset="0"/>
              </a:rPr>
              <a:t>p</a:t>
            </a:r>
            <a:r>
              <a:rPr lang="en-US" sz="1600">
                <a:solidFill>
                  <a:srgbClr val="FF0000"/>
                </a:solidFill>
              </a:rPr>
              <a:t>/s (</a:t>
            </a:r>
            <a:r>
              <a:rPr lang="en-US" sz="1600">
                <a:solidFill>
                  <a:srgbClr val="FF0000"/>
                </a:solidFill>
                <a:sym typeface="Symbol" pitchFamily="18" charset="2"/>
              </a:rPr>
              <a:t></a:t>
            </a:r>
            <a:r>
              <a:rPr lang="en-US" sz="1600">
                <a:solidFill>
                  <a:srgbClr val="FF0000"/>
                </a:solidFill>
              </a:rPr>
              <a:t> 4 MW proton beam)</a:t>
            </a:r>
          </a:p>
        </p:txBody>
      </p:sp>
      <p:sp>
        <p:nvSpPr>
          <p:cNvPr id="6150" name="Text Box 26"/>
          <p:cNvSpPr txBox="1">
            <a:spLocks noChangeArrowheads="1"/>
          </p:cNvSpPr>
          <p:nvPr/>
        </p:nvSpPr>
        <p:spPr bwMode="auto">
          <a:xfrm>
            <a:off x="3681413" y="1192213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0000"/>
                </a:solidFill>
                <a:cs typeface="Arial" charset="0"/>
              </a:rPr>
              <a:t>Present Target Concept</a:t>
            </a:r>
          </a:p>
        </p:txBody>
      </p:sp>
      <p:sp>
        <p:nvSpPr>
          <p:cNvPr id="6151" name="TextBox 1"/>
          <p:cNvSpPr txBox="1">
            <a:spLocks noChangeArrowheads="1"/>
          </p:cNvSpPr>
          <p:nvPr/>
        </p:nvSpPr>
        <p:spPr bwMode="auto">
          <a:xfrm>
            <a:off x="4379913" y="4995863"/>
            <a:ext cx="41529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  <a:cs typeface="Arial" charset="0"/>
              </a:rPr>
              <a:t>Shielding of the superconducting magnets from radiation is a major issue.</a:t>
            </a:r>
          </a:p>
          <a:p>
            <a:pPr eaLnBrk="1" hangingPunct="1"/>
            <a:r>
              <a:rPr lang="en-US" sz="1600">
                <a:cs typeface="Arial" charset="0"/>
              </a:rPr>
              <a:t>Magnet stored energy ~ 3 GJ!</a:t>
            </a:r>
          </a:p>
        </p:txBody>
      </p:sp>
      <p:sp>
        <p:nvSpPr>
          <p:cNvPr id="6152" name="TextBox 2"/>
          <p:cNvSpPr txBox="1">
            <a:spLocks noChangeArrowheads="1"/>
          </p:cNvSpPr>
          <p:nvPr/>
        </p:nvSpPr>
        <p:spPr bwMode="auto">
          <a:xfrm>
            <a:off x="7127875" y="938213"/>
            <a:ext cx="2016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tx1"/>
                </a:solidFill>
                <a:cs typeface="Arial" charset="0"/>
              </a:rPr>
              <a:t>Superconducting magnets</a:t>
            </a:r>
          </a:p>
        </p:txBody>
      </p:sp>
      <p:sp>
        <p:nvSpPr>
          <p:cNvPr id="6153" name="TextBox 13"/>
          <p:cNvSpPr txBox="1">
            <a:spLocks noChangeArrowheads="1"/>
          </p:cNvSpPr>
          <p:nvPr/>
        </p:nvSpPr>
        <p:spPr bwMode="auto">
          <a:xfrm>
            <a:off x="5726113" y="3871913"/>
            <a:ext cx="1474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tx1"/>
                </a:solidFill>
                <a:cs typeface="Arial" charset="0"/>
              </a:rPr>
              <a:t>Resistive magnets</a:t>
            </a:r>
          </a:p>
        </p:txBody>
      </p:sp>
      <p:sp>
        <p:nvSpPr>
          <p:cNvPr id="6154" name="TextBox 14"/>
          <p:cNvSpPr txBox="1">
            <a:spLocks noChangeArrowheads="1"/>
          </p:cNvSpPr>
          <p:nvPr/>
        </p:nvSpPr>
        <p:spPr bwMode="auto">
          <a:xfrm>
            <a:off x="4284663" y="2606675"/>
            <a:ext cx="1368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tx1"/>
                </a:solidFill>
                <a:cs typeface="Arial" charset="0"/>
              </a:rPr>
              <a:t>Proton beam and</a:t>
            </a:r>
          </a:p>
          <a:p>
            <a:pPr eaLnBrk="1" hangingPunct="1"/>
            <a:r>
              <a:rPr lang="en-US" sz="1200">
                <a:solidFill>
                  <a:schemeClr val="tx1"/>
                </a:solidFill>
                <a:cs typeface="Arial" charset="0"/>
              </a:rPr>
              <a:t>Mercury jet</a:t>
            </a:r>
          </a:p>
        </p:txBody>
      </p:sp>
      <p:sp>
        <p:nvSpPr>
          <p:cNvPr id="6155" name="TextBox 15"/>
          <p:cNvSpPr txBox="1">
            <a:spLocks noChangeArrowheads="1"/>
          </p:cNvSpPr>
          <p:nvPr/>
        </p:nvSpPr>
        <p:spPr bwMode="auto">
          <a:xfrm>
            <a:off x="8332788" y="2097088"/>
            <a:ext cx="919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tx1"/>
                </a:solidFill>
                <a:cs typeface="Arial" charset="0"/>
              </a:rPr>
              <a:t>Be window</a:t>
            </a:r>
          </a:p>
        </p:txBody>
      </p:sp>
      <p:sp>
        <p:nvSpPr>
          <p:cNvPr id="6156" name="TextBox 16"/>
          <p:cNvSpPr txBox="1">
            <a:spLocks noChangeArrowheads="1"/>
          </p:cNvSpPr>
          <p:nvPr/>
        </p:nvSpPr>
        <p:spPr bwMode="auto">
          <a:xfrm>
            <a:off x="3708400" y="1484313"/>
            <a:ext cx="13985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tx1"/>
                </a:solidFill>
                <a:cs typeface="Arial" charset="0"/>
              </a:rPr>
              <a:t>Tungsten beads, </a:t>
            </a:r>
          </a:p>
          <a:p>
            <a:pPr eaLnBrk="1" hangingPunct="1"/>
            <a:r>
              <a:rPr lang="en-US" sz="1200">
                <a:solidFill>
                  <a:schemeClr val="tx1"/>
                </a:solidFill>
                <a:cs typeface="Arial" charset="0"/>
              </a:rPr>
              <a:t>He-gas cooled</a:t>
            </a:r>
          </a:p>
          <a:p>
            <a:pPr eaLnBrk="1" hangingPunct="1"/>
            <a:endParaRPr lang="en-US" sz="12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157" name="TextBox 18"/>
          <p:cNvSpPr txBox="1">
            <a:spLocks noChangeArrowheads="1"/>
          </p:cNvSpPr>
          <p:nvPr/>
        </p:nvSpPr>
        <p:spPr bwMode="auto">
          <a:xfrm>
            <a:off x="5776913" y="4406900"/>
            <a:ext cx="1849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tx1"/>
                </a:solidFill>
                <a:cs typeface="Arial" charset="0"/>
              </a:rPr>
              <a:t>Mercury collection pool</a:t>
            </a:r>
          </a:p>
          <a:p>
            <a:pPr eaLnBrk="1" hangingPunct="1"/>
            <a:r>
              <a:rPr lang="en-US" sz="1200">
                <a:solidFill>
                  <a:schemeClr val="tx1"/>
                </a:solidFill>
                <a:cs typeface="Arial" charset="0"/>
              </a:rPr>
              <a:t>With splash mitigator</a:t>
            </a:r>
          </a:p>
        </p:txBody>
      </p:sp>
      <p:cxnSp>
        <p:nvCxnSpPr>
          <p:cNvPr id="16" name="Straight Arrow Connector 15"/>
          <p:cNvCxnSpPr>
            <a:stCxn id="6155" idx="1"/>
          </p:cNvCxnSpPr>
          <p:nvPr/>
        </p:nvCxnSpPr>
        <p:spPr>
          <a:xfrm flipH="1">
            <a:off x="8202613" y="2235200"/>
            <a:ext cx="130175" cy="419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354888" y="2987675"/>
            <a:ext cx="119062" cy="14493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833938" y="1866900"/>
            <a:ext cx="1322387" cy="6937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153" idx="0"/>
          </p:cNvCxnSpPr>
          <p:nvPr/>
        </p:nvCxnSpPr>
        <p:spPr>
          <a:xfrm flipH="1" flipV="1">
            <a:off x="5832475" y="3389313"/>
            <a:ext cx="630238" cy="482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32413" y="2987675"/>
            <a:ext cx="500062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288088" y="1076325"/>
            <a:ext cx="828675" cy="10017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152" idx="1"/>
          </p:cNvCxnSpPr>
          <p:nvPr/>
        </p:nvCxnSpPr>
        <p:spPr>
          <a:xfrm flipH="1">
            <a:off x="6948488" y="1076325"/>
            <a:ext cx="179387" cy="8604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152" idx="1"/>
          </p:cNvCxnSpPr>
          <p:nvPr/>
        </p:nvCxnSpPr>
        <p:spPr>
          <a:xfrm>
            <a:off x="7127875" y="1076325"/>
            <a:ext cx="512763" cy="10017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116763" y="1066800"/>
            <a:ext cx="1570037" cy="8143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116763" y="1076325"/>
            <a:ext cx="2027237" cy="8604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8" name="TextBox 26"/>
          <p:cNvSpPr txBox="1">
            <a:spLocks noChangeArrowheads="1"/>
          </p:cNvSpPr>
          <p:nvPr/>
        </p:nvSpPr>
        <p:spPr bwMode="auto">
          <a:xfrm>
            <a:off x="935038" y="5876925"/>
            <a:ext cx="748506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5-T copper magnet insert; 10-T Nb</a:t>
            </a:r>
            <a:r>
              <a:rPr lang="en-US" sz="1600" baseline="-25000">
                <a:solidFill>
                  <a:srgbClr val="FF0000"/>
                </a:solidFill>
              </a:rPr>
              <a:t>3</a:t>
            </a:r>
            <a:r>
              <a:rPr lang="en-US" sz="1600">
                <a:solidFill>
                  <a:srgbClr val="FF0000"/>
                </a:solidFill>
              </a:rPr>
              <a:t>Sn coil +  5-T NbTi outsert</a:t>
            </a:r>
            <a:r>
              <a:rPr lang="en-US" sz="1600"/>
              <a:t>.</a:t>
            </a:r>
          </a:p>
          <a:p>
            <a:pPr eaLnBrk="1" hangingPunct="1"/>
            <a:r>
              <a:rPr lang="en-US" sz="1600" i="1"/>
              <a:t>Desirable to eliminate the copper magnet (or replace by a 20-T HTS insert).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765175"/>
            <a:ext cx="5868988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2"/>
          <p:cNvSpPr txBox="1">
            <a:spLocks noChangeArrowheads="1"/>
          </p:cNvSpPr>
          <p:nvPr/>
        </p:nvSpPr>
        <p:spPr bwMode="auto">
          <a:xfrm>
            <a:off x="0" y="11588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>
                <a:solidFill>
                  <a:srgbClr val="FF0000"/>
                </a:solidFill>
                <a:ea typeface="SimSun" pitchFamily="2" charset="-122"/>
              </a:rPr>
              <a:t>From A. Kurup’s  IDS-NF Costing Talk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3641725"/>
            <a:ext cx="6146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2195513" y="1089025"/>
            <a:ext cx="1692275" cy="3603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4"/>
          <p:cNvSpPr txBox="1">
            <a:spLocks noChangeArrowheads="1"/>
          </p:cNvSpPr>
          <p:nvPr/>
        </p:nvSpPr>
        <p:spPr bwMode="auto">
          <a:xfrm>
            <a:off x="0" y="3284538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/>
              <a:t>Target System Cost Breakdown</a:t>
            </a:r>
          </a:p>
        </p:txBody>
      </p:sp>
      <p:sp>
        <p:nvSpPr>
          <p:cNvPr id="7175" name="TextBox 7"/>
          <p:cNvSpPr txBox="1">
            <a:spLocks noChangeArrowheads="1"/>
          </p:cNvSpPr>
          <p:nvPr/>
        </p:nvSpPr>
        <p:spPr bwMode="auto">
          <a:xfrm>
            <a:off x="-73025" y="6165850"/>
            <a:ext cx="4233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Neutrino Factory Cost Breakdown</a:t>
            </a:r>
          </a:p>
        </p:txBody>
      </p: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5184775" y="981075"/>
            <a:ext cx="1519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(= Mercury Module)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923088" y="4508500"/>
            <a:ext cx="204787" cy="2524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TextBox 1"/>
          <p:cNvSpPr txBox="1">
            <a:spLocks noChangeArrowheads="1"/>
          </p:cNvSpPr>
          <p:nvPr/>
        </p:nvSpPr>
        <p:spPr bwMode="auto">
          <a:xfrm>
            <a:off x="6985000" y="2439988"/>
            <a:ext cx="2232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/>
              <a:t>[See Backup Slides for supporting details.]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 txBox="1">
            <a:spLocks noChangeArrowheads="1"/>
          </p:cNvSpPr>
          <p:nvPr/>
        </p:nvSpPr>
        <p:spPr bwMode="auto">
          <a:xfrm>
            <a:off x="0" y="16668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800">
                <a:solidFill>
                  <a:srgbClr val="FF0000"/>
                </a:solidFill>
                <a:ea typeface="SimSun" pitchFamily="2" charset="-122"/>
              </a:rPr>
              <a:t>Targetry Activities</a:t>
            </a: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-508" y="1125538"/>
            <a:ext cx="9325607" cy="485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>
              <a:buFont typeface="Calibri" pitchFamily="34" charset="0"/>
              <a:buAutoNum type="arabicPeriod"/>
            </a:pPr>
            <a:r>
              <a:rPr lang="en-US" sz="1800" dirty="0"/>
              <a:t>Simulation of beam-jet interaction in a magnetic field (R. </a:t>
            </a:r>
            <a:r>
              <a:rPr lang="en-US" sz="1800" dirty="0" err="1" smtClean="0"/>
              <a:t>Samulyak</a:t>
            </a:r>
            <a:r>
              <a:rPr lang="en-US" sz="1800" dirty="0"/>
              <a:t>, T. </a:t>
            </a:r>
            <a:r>
              <a:rPr lang="en-US" sz="1800" dirty="0" err="1"/>
              <a:t>Guo</a:t>
            </a:r>
            <a:r>
              <a:rPr lang="en-US" sz="1800" dirty="0"/>
              <a:t>).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Simulation of turbulent flow inside, and out of, the nozzle (F. </a:t>
            </a:r>
            <a:r>
              <a:rPr lang="en-US" sz="1800" dirty="0" err="1">
                <a:solidFill>
                  <a:srgbClr val="FF0000"/>
                </a:solidFill>
              </a:rPr>
              <a:t>Ladiende</a:t>
            </a:r>
            <a:r>
              <a:rPr lang="en-US" sz="1800" dirty="0">
                <a:solidFill>
                  <a:srgbClr val="FF0000"/>
                </a:solidFill>
              </a:rPr>
              <a:t>, Y. Zhan). 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800" dirty="0"/>
              <a:t>Simulation of particle production vs. beam &amp; target parameters (X. Ding).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Simulation of the effect of the magnetic configuration on particle </a:t>
            </a:r>
            <a:r>
              <a:rPr lang="en-US" sz="1800" dirty="0" smtClean="0">
                <a:solidFill>
                  <a:srgbClr val="FF0000"/>
                </a:solidFill>
              </a:rPr>
              <a:t>production    </a:t>
            </a:r>
            <a:r>
              <a:rPr lang="en-US" sz="1800" dirty="0">
                <a:solidFill>
                  <a:srgbClr val="FF0000"/>
                </a:solidFill>
              </a:rPr>
              <a:t>(H. </a:t>
            </a:r>
            <a:r>
              <a:rPr lang="en-US" sz="1800" dirty="0" err="1">
                <a:solidFill>
                  <a:srgbClr val="FF0000"/>
                </a:solidFill>
              </a:rPr>
              <a:t>Sayed</a:t>
            </a:r>
            <a:r>
              <a:rPr lang="en-US" sz="1800" dirty="0">
                <a:solidFill>
                  <a:srgbClr val="FF0000"/>
                </a:solidFill>
              </a:rPr>
              <a:t>).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800" dirty="0"/>
              <a:t>Simulation of secondary-energy deposition in the target system (N. </a:t>
            </a:r>
            <a:r>
              <a:rPr lang="en-US" sz="1800" dirty="0" err="1"/>
              <a:t>Souchlas</a:t>
            </a:r>
            <a:r>
              <a:rPr lang="en-US" sz="1800" dirty="0"/>
              <a:t>).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Design of the magnets and shielding for the target system (R.J. </a:t>
            </a:r>
            <a:r>
              <a:rPr lang="en-US" sz="1800" dirty="0" err="1">
                <a:solidFill>
                  <a:srgbClr val="FF0000"/>
                </a:solidFill>
              </a:rPr>
              <a:t>Weggel</a:t>
            </a:r>
            <a:r>
              <a:rPr lang="en-US" sz="1800" dirty="0">
                <a:solidFill>
                  <a:srgbClr val="FF0000"/>
                </a:solidFill>
              </a:rPr>
              <a:t>).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800" dirty="0"/>
              <a:t>Design of the mercury-handling system (V.B. Graves).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Coordination of the above, and interface with other MC/NF </a:t>
            </a:r>
            <a:r>
              <a:rPr lang="en-US" sz="1800" dirty="0" smtClean="0">
                <a:solidFill>
                  <a:srgbClr val="FF0000"/>
                </a:solidFill>
              </a:rPr>
              <a:t>Systems              </a:t>
            </a:r>
            <a:r>
              <a:rPr lang="en-US" sz="1800" dirty="0">
                <a:solidFill>
                  <a:srgbClr val="FF0000"/>
                </a:solidFill>
              </a:rPr>
              <a:t>(J.S. Berg, H.G. Kirk, K.T. McDonald).</a:t>
            </a:r>
          </a:p>
          <a:p>
            <a:pPr eaLnBrk="1" hangingPunct="1">
              <a:buFont typeface="Calibri" pitchFamily="34" charset="0"/>
              <a:buAutoNum type="arabicPeriod"/>
            </a:pPr>
            <a:endParaRPr lang="en-US" sz="1800" dirty="0">
              <a:solidFill>
                <a:srgbClr val="FF0000"/>
              </a:solidFill>
            </a:endParaRPr>
          </a:p>
          <a:p>
            <a:pPr eaLnBrk="1" hangingPunct="1">
              <a:buFont typeface="Calibri" pitchFamily="34" charset="0"/>
              <a:buNone/>
            </a:pPr>
            <a:r>
              <a:rPr lang="en-US" sz="1800" dirty="0"/>
              <a:t>The above activities are projected to continue well beyond FY15.</a:t>
            </a:r>
          </a:p>
          <a:p>
            <a:pPr eaLnBrk="1" hangingPunct="1">
              <a:buFont typeface="Calibri" pitchFamily="34" charset="0"/>
              <a:buAutoNum type="arabicPeriod"/>
            </a:pPr>
            <a:endParaRPr lang="en-US" sz="1800" dirty="0"/>
          </a:p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Past activities included a proof-of-principle demonstration of a free mercury </a:t>
            </a:r>
            <a:r>
              <a:rPr lang="en-US" sz="1800" dirty="0" smtClean="0">
                <a:solidFill>
                  <a:srgbClr val="FF0000"/>
                </a:solidFill>
              </a:rPr>
              <a:t>jet      </a:t>
            </a:r>
            <a:r>
              <a:rPr lang="en-US" sz="1800" dirty="0">
                <a:solidFill>
                  <a:srgbClr val="FF0000"/>
                </a:solidFill>
              </a:rPr>
              <a:t>in a 15-T magnetic field in an intense proton beam (CERN MERIT experiment).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 txBox="1">
            <a:spLocks noChangeArrowheads="1"/>
          </p:cNvSpPr>
          <p:nvPr/>
        </p:nvSpPr>
        <p:spPr bwMode="auto">
          <a:xfrm>
            <a:off x="457200" y="184150"/>
            <a:ext cx="82296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sz="2800">
                <a:solidFill>
                  <a:srgbClr val="FF0000"/>
                </a:solidFill>
              </a:rPr>
              <a:t>MERIT Experiment Summary</a:t>
            </a:r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196850" y="908050"/>
            <a:ext cx="8696325" cy="6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The MERIT experiment established proof-of-principle of a free mercury jet target in a strong magnetic field, with proton bunches of intensity equivalent to a 4 MW beam.</a:t>
            </a:r>
          </a:p>
          <a:p>
            <a:pPr eaLnBrk="1" hangingPunct="1"/>
            <a:endParaRPr lang="en-US" sz="1600">
              <a:cs typeface="Arial" charset="0"/>
            </a:endParaRPr>
          </a:p>
          <a:p>
            <a:pPr lvl="1" eaLnBrk="1" hangingPunct="1">
              <a:buFontTx/>
              <a:buChar char="•"/>
            </a:pPr>
            <a:r>
              <a:rPr lang="en-US" sz="1600">
                <a:solidFill>
                  <a:srgbClr val="FF0000"/>
                </a:solidFill>
                <a:cs typeface="Arial" charset="0"/>
              </a:rPr>
              <a:t> The magnetic field stabilizes the liquid metal jet and reduces disruption by the beam.</a:t>
            </a:r>
          </a:p>
          <a:p>
            <a:pPr lvl="1" eaLnBrk="1" hangingPunct="1">
              <a:buFontTx/>
              <a:buChar char="•"/>
            </a:pPr>
            <a:endParaRPr lang="en-US" sz="1600">
              <a:solidFill>
                <a:srgbClr val="FF0000"/>
              </a:solidFill>
              <a:cs typeface="Arial" charset="0"/>
            </a:endParaRPr>
          </a:p>
          <a:p>
            <a:pPr lvl="1" eaLnBrk="1" hangingPunct="1">
              <a:buFontTx/>
              <a:buChar char="•"/>
            </a:pPr>
            <a:r>
              <a:rPr lang="en-US" sz="1600">
                <a:cs typeface="Arial" charset="0"/>
              </a:rPr>
              <a:t> The length of disruption is less than the length of the beam-target interaction,                         </a:t>
            </a:r>
            <a:r>
              <a:rPr lang="en-US" sz="1600">
                <a:cs typeface="Arial" charset="0"/>
                <a:sym typeface="Symbol" pitchFamily="18" charset="2"/>
              </a:rPr>
              <a:t> Feasible to have a new target every beam pulse with a modest velocity jet.</a:t>
            </a:r>
          </a:p>
          <a:p>
            <a:pPr lvl="1" eaLnBrk="1" hangingPunct="1">
              <a:buFontTx/>
              <a:buChar char="•"/>
            </a:pPr>
            <a:endParaRPr lang="en-US" sz="1600">
              <a:cs typeface="Arial" charset="0"/>
              <a:sym typeface="Symbol" pitchFamily="18" charset="2"/>
            </a:endParaRPr>
          </a:p>
          <a:p>
            <a:pPr lvl="1" eaLnBrk="1" hangingPunct="1">
              <a:buFontTx/>
              <a:buChar char="•"/>
            </a:pPr>
            <a:r>
              <a:rPr lang="en-US" sz="1600">
                <a:solidFill>
                  <a:srgbClr val="FF0000"/>
                </a:solidFill>
                <a:cs typeface="Arial" charset="0"/>
                <a:sym typeface="Symbol" pitchFamily="18" charset="2"/>
              </a:rPr>
              <a:t> Velocity of droplets ejected by the beam is low enough to avoid materials damage.</a:t>
            </a:r>
          </a:p>
          <a:p>
            <a:pPr lvl="1" eaLnBrk="1" hangingPunct="1">
              <a:buFontTx/>
              <a:buChar char="•"/>
            </a:pPr>
            <a:endParaRPr lang="en-US" sz="1600">
              <a:solidFill>
                <a:srgbClr val="FF0000"/>
              </a:solidFill>
              <a:cs typeface="Arial" charset="0"/>
              <a:sym typeface="Symbol" pitchFamily="18" charset="2"/>
            </a:endParaRPr>
          </a:p>
          <a:p>
            <a:pPr lvl="1" eaLnBrk="1" hangingPunct="1">
              <a:buFontTx/>
              <a:buChar char="•"/>
            </a:pPr>
            <a:r>
              <a:rPr lang="en-US" sz="1600">
                <a:cs typeface="Arial" charset="0"/>
                <a:sym typeface="Symbol" pitchFamily="18" charset="2"/>
              </a:rPr>
              <a:t> The threshold for disruption is a few  10</a:t>
            </a:r>
            <a:r>
              <a:rPr lang="en-US" sz="1600" baseline="30000">
                <a:cs typeface="Arial" charset="0"/>
                <a:sym typeface="Symbol" pitchFamily="18" charset="2"/>
              </a:rPr>
              <a:t>12</a:t>
            </a:r>
            <a:r>
              <a:rPr lang="en-US" sz="1600">
                <a:cs typeface="Arial" charset="0"/>
                <a:sym typeface="Symbol" pitchFamily="18" charset="2"/>
              </a:rPr>
              <a:t> protons, permitting disruption-free operation at high power if can use a high-rep-rate beam.</a:t>
            </a:r>
          </a:p>
          <a:p>
            <a:pPr lvl="1" eaLnBrk="1" hangingPunct="1">
              <a:buFontTx/>
              <a:buChar char="•"/>
            </a:pPr>
            <a:endParaRPr lang="en-US" sz="1600">
              <a:cs typeface="Arial" charset="0"/>
              <a:sym typeface="Symbol" pitchFamily="18" charset="2"/>
            </a:endParaRPr>
          </a:p>
          <a:p>
            <a:pPr lvl="1" eaLnBrk="1" hangingPunct="1">
              <a:buFontTx/>
              <a:buChar char="•"/>
            </a:pPr>
            <a:r>
              <a:rPr lang="en-US" sz="1600">
                <a:solidFill>
                  <a:srgbClr val="FF0000"/>
                </a:solidFill>
                <a:cs typeface="Arial" charset="0"/>
                <a:sym typeface="Symbol" pitchFamily="18" charset="2"/>
              </a:rPr>
              <a:t> Even with disruption, the target remains fully useful for secondary particle production for  300 s, permitting use of short bunch trains at high power.</a:t>
            </a:r>
          </a:p>
          <a:p>
            <a:pPr lvl="1" eaLnBrk="1" hangingPunct="1">
              <a:buFontTx/>
              <a:buChar char="•"/>
            </a:pPr>
            <a:endParaRPr lang="en-US" sz="1600">
              <a:solidFill>
                <a:srgbClr val="FF0000"/>
              </a:solidFill>
              <a:cs typeface="Arial" charset="0"/>
              <a:sym typeface="Symbol" pitchFamily="18" charset="2"/>
            </a:endParaRPr>
          </a:p>
          <a:p>
            <a:pPr lvl="1" eaLnBrk="1" hangingPunct="1">
              <a:buFontTx/>
              <a:buChar char="•"/>
            </a:pPr>
            <a:r>
              <a:rPr lang="en-US" sz="1600">
                <a:cs typeface="Arial" charset="0"/>
                <a:sym typeface="Symbol" pitchFamily="18" charset="2"/>
              </a:rPr>
              <a:t> No apparent damage to stainless-steel wall only 1 cm from interaction region.</a:t>
            </a:r>
          </a:p>
          <a:p>
            <a:pPr lvl="1" eaLnBrk="1" hangingPunct="1">
              <a:buFontTx/>
              <a:buChar char="•"/>
            </a:pPr>
            <a:endParaRPr lang="en-US" sz="1600">
              <a:cs typeface="Arial" charset="0"/>
              <a:sym typeface="Symbol" pitchFamily="18" charset="2"/>
            </a:endParaRPr>
          </a:p>
          <a:p>
            <a:pPr lvl="1" eaLnBrk="1" hangingPunct="1"/>
            <a:r>
              <a:rPr lang="en-US" sz="1400">
                <a:solidFill>
                  <a:srgbClr val="FF0000"/>
                </a:solidFill>
                <a:cs typeface="Arial" charset="0"/>
                <a:sym typeface="Symbol" pitchFamily="18" charset="2"/>
              </a:rPr>
              <a:t>                                                                              [See Backup Slides for additional details.]</a:t>
            </a:r>
          </a:p>
          <a:p>
            <a:pPr eaLnBrk="1" hangingPunct="1"/>
            <a:endParaRPr lang="en-US" sz="16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2812076"/>
            <a:ext cx="9181020" cy="422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3" descr="jetn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44500"/>
            <a:ext cx="8915401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1141413" y="115888"/>
            <a:ext cx="68103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000" dirty="0"/>
              <a:t>Simulation of Beam-Jet Interaction in a Magnetic Field</a:t>
            </a:r>
          </a:p>
          <a:p>
            <a:pPr algn="ctr" eaLnBrk="1" hangingPunct="1"/>
            <a:r>
              <a:rPr lang="en-US" sz="1800" dirty="0"/>
              <a:t>(R. </a:t>
            </a:r>
            <a:r>
              <a:rPr lang="en-US" sz="1800" dirty="0" err="1"/>
              <a:t>Samulyak</a:t>
            </a:r>
            <a:r>
              <a:rPr lang="en-US" sz="1800" dirty="0"/>
              <a:t>, T. </a:t>
            </a:r>
            <a:r>
              <a:rPr lang="en-US" sz="1800" dirty="0" err="1"/>
              <a:t>Guo</a:t>
            </a:r>
            <a:r>
              <a:rPr lang="en-US" sz="1800" dirty="0"/>
              <a:t>, </a:t>
            </a:r>
            <a:r>
              <a:rPr lang="en-US" sz="1800" i="1" dirty="0"/>
              <a:t>SUNY Stony Brook</a:t>
            </a:r>
            <a:r>
              <a:rPr lang="en-US" sz="1800" dirty="0"/>
              <a:t>) </a:t>
            </a: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34925" y="971943"/>
            <a:ext cx="770731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600" dirty="0" err="1">
                <a:solidFill>
                  <a:srgbClr val="FF0000"/>
                </a:solidFill>
              </a:rPr>
              <a:t>FronTier</a:t>
            </a:r>
            <a:r>
              <a:rPr lang="en-US" sz="1600" dirty="0">
                <a:solidFill>
                  <a:srgbClr val="FF0000"/>
                </a:solidFill>
              </a:rPr>
              <a:t> simulation of high-speed-jet cavitation and breakup:</a:t>
            </a:r>
          </a:p>
        </p:txBody>
      </p:sp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71438" y="3212976"/>
            <a:ext cx="4280339" cy="67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/>
              <a:t>Smoothed-Particle-Hydrodynamics </a:t>
            </a:r>
            <a:endParaRPr lang="en-US" sz="1600" dirty="0" smtClean="0"/>
          </a:p>
          <a:p>
            <a:pPr eaLnBrk="1" hangingPunct="1"/>
            <a:r>
              <a:rPr lang="en-US" sz="1600" dirty="0" smtClean="0"/>
              <a:t>simulation </a:t>
            </a:r>
            <a:r>
              <a:rPr lang="en-US" sz="1600" dirty="0"/>
              <a:t>of </a:t>
            </a:r>
            <a:r>
              <a:rPr lang="en-US" sz="1600" dirty="0" smtClean="0"/>
              <a:t>MERIT beam-jet </a:t>
            </a:r>
            <a:r>
              <a:rPr lang="en-US" sz="1600" dirty="0"/>
              <a:t>interaction</a:t>
            </a:r>
            <a:r>
              <a:rPr lang="en-US" sz="1800" dirty="0"/>
              <a:t>:</a:t>
            </a:r>
          </a:p>
        </p:txBody>
      </p:sp>
      <p:pic>
        <p:nvPicPr>
          <p:cNvPr id="7" name="thimble_movie_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4353" y="3501008"/>
            <a:ext cx="2926239" cy="2636911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24028" y="2884584"/>
            <a:ext cx="4840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Simulation of mercury thimble experiments</a:t>
            </a:r>
          </a:p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(2001) using the </a:t>
            </a:r>
            <a:r>
              <a:rPr lang="en-US" sz="1600" dirty="0" err="1" smtClean="0">
                <a:solidFill>
                  <a:srgbClr val="FF0000"/>
                </a:solidFill>
              </a:rPr>
              <a:t>Lagrangian</a:t>
            </a:r>
            <a:r>
              <a:rPr lang="en-US" sz="1600" dirty="0" smtClean="0">
                <a:solidFill>
                  <a:srgbClr val="FF0000"/>
                </a:solidFill>
              </a:rPr>
              <a:t> particle code: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1943100" y="80963"/>
            <a:ext cx="54546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000" dirty="0"/>
              <a:t>Simulation of Turbulent Flow in the Nozzle</a:t>
            </a:r>
          </a:p>
          <a:p>
            <a:pPr algn="ctr" eaLnBrk="1" hangingPunct="1"/>
            <a:r>
              <a:rPr lang="en-US" sz="1800" dirty="0"/>
              <a:t>(F. </a:t>
            </a:r>
            <a:r>
              <a:rPr lang="en-US" sz="1800" dirty="0" err="1"/>
              <a:t>Ladiende</a:t>
            </a:r>
            <a:r>
              <a:rPr lang="en-US" sz="1800" dirty="0"/>
              <a:t>, Y. Zhan, </a:t>
            </a:r>
            <a:r>
              <a:rPr lang="en-US" sz="1800" i="1" dirty="0"/>
              <a:t>SUNY Stony Brook</a:t>
            </a:r>
            <a:r>
              <a:rPr lang="en-US" sz="1800" dirty="0"/>
              <a:t>) </a:t>
            </a:r>
          </a:p>
        </p:txBody>
      </p:sp>
      <p:pic>
        <p:nvPicPr>
          <p:cNvPr id="11267" name="Picture 3" descr="I(without nozzle)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47825"/>
            <a:ext cx="3348038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Content Placeholder 5" descr="90(nozzle)P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724400"/>
            <a:ext cx="4114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051210 syringe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557338"/>
            <a:ext cx="42465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0" name="Group 6"/>
          <p:cNvGrpSpPr>
            <a:grpSpLocks/>
          </p:cNvGrpSpPr>
          <p:nvPr/>
        </p:nvGrpSpPr>
        <p:grpSpPr bwMode="auto">
          <a:xfrm rot="2470527">
            <a:off x="387350" y="2874963"/>
            <a:ext cx="3427413" cy="2466975"/>
            <a:chOff x="5364088" y="3922899"/>
            <a:chExt cx="4392488" cy="2602445"/>
          </a:xfrm>
        </p:grpSpPr>
        <p:pic>
          <p:nvPicPr>
            <p:cNvPr id="11279" name="Picture 7" descr="Hg pipe.bmp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922899"/>
              <a:ext cx="4287399" cy="260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8725303" y="3994029"/>
              <a:ext cx="1017250" cy="835662"/>
            </a:xfrm>
            <a:custGeom>
              <a:avLst/>
              <a:gdLst>
                <a:gd name="connsiteX0" fmla="*/ 953770 w 1336040"/>
                <a:gd name="connsiteY0" fmla="*/ 306070 h 1173480"/>
                <a:gd name="connsiteX1" fmla="*/ 831850 w 1336040"/>
                <a:gd name="connsiteY1" fmla="*/ 92710 h 1173480"/>
                <a:gd name="connsiteX2" fmla="*/ 1045210 w 1336040"/>
                <a:gd name="connsiteY2" fmla="*/ 46990 h 1173480"/>
                <a:gd name="connsiteX3" fmla="*/ 1266190 w 1336040"/>
                <a:gd name="connsiteY3" fmla="*/ 374650 h 1173480"/>
                <a:gd name="connsiteX4" fmla="*/ 1159510 w 1336040"/>
                <a:gd name="connsiteY4" fmla="*/ 618490 h 1173480"/>
                <a:gd name="connsiteX5" fmla="*/ 207010 w 1336040"/>
                <a:gd name="connsiteY5" fmla="*/ 1113790 h 1173480"/>
                <a:gd name="connsiteX6" fmla="*/ 130810 w 1336040"/>
                <a:gd name="connsiteY6" fmla="*/ 976630 h 1173480"/>
                <a:gd name="connsiteX7" fmla="*/ 991870 w 1336040"/>
                <a:gd name="connsiteY7" fmla="*/ 40513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6040" h="1173480">
                  <a:moveTo>
                    <a:pt x="953770" y="306070"/>
                  </a:moveTo>
                  <a:cubicBezTo>
                    <a:pt x="885190" y="220980"/>
                    <a:pt x="816610" y="135890"/>
                    <a:pt x="831850" y="92710"/>
                  </a:cubicBezTo>
                  <a:cubicBezTo>
                    <a:pt x="847090" y="49530"/>
                    <a:pt x="972820" y="0"/>
                    <a:pt x="1045210" y="46990"/>
                  </a:cubicBezTo>
                  <a:cubicBezTo>
                    <a:pt x="1117600" y="93980"/>
                    <a:pt x="1247140" y="279400"/>
                    <a:pt x="1266190" y="374650"/>
                  </a:cubicBezTo>
                  <a:cubicBezTo>
                    <a:pt x="1285240" y="469900"/>
                    <a:pt x="1336040" y="495300"/>
                    <a:pt x="1159510" y="618490"/>
                  </a:cubicBezTo>
                  <a:cubicBezTo>
                    <a:pt x="982980" y="741680"/>
                    <a:pt x="378460" y="1054100"/>
                    <a:pt x="207010" y="1113790"/>
                  </a:cubicBezTo>
                  <a:cubicBezTo>
                    <a:pt x="35560" y="1173480"/>
                    <a:pt x="0" y="1094740"/>
                    <a:pt x="130810" y="976630"/>
                  </a:cubicBezTo>
                  <a:cubicBezTo>
                    <a:pt x="261620" y="858520"/>
                    <a:pt x="858520" y="504190"/>
                    <a:pt x="991870" y="405130"/>
                  </a:cubicBezTo>
                </a:path>
              </a:pathLst>
            </a:cu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0" y="944563"/>
            <a:ext cx="4392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Issue in MERIT: Free jet took on elliptical cross section, major axis vertical.</a:t>
            </a:r>
          </a:p>
        </p:txBody>
      </p:sp>
      <p:pic>
        <p:nvPicPr>
          <p:cNvPr id="1127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3994">
            <a:off x="5540375" y="4011613"/>
            <a:ext cx="3068638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12"/>
          <p:cNvSpPr txBox="1">
            <a:spLocks noChangeArrowheads="1"/>
          </p:cNvSpPr>
          <p:nvPr/>
        </p:nvSpPr>
        <p:spPr bwMode="auto">
          <a:xfrm>
            <a:off x="4643438" y="908050"/>
            <a:ext cx="4392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FLUENT simulations indicate that if no perturbations inside the pipe, the flow out of the nozzle would be nearly axisymmetric. </a:t>
            </a:r>
          </a:p>
        </p:txBody>
      </p:sp>
      <p:sp>
        <p:nvSpPr>
          <p:cNvPr id="11274" name="TextBox 13"/>
          <p:cNvSpPr txBox="1">
            <a:spLocks noChangeArrowheads="1"/>
          </p:cNvSpPr>
          <p:nvPr/>
        </p:nvSpPr>
        <p:spPr bwMode="auto">
          <a:xfrm>
            <a:off x="4392613" y="4716463"/>
            <a:ext cx="4535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The last weld of the titanium nozzle had an asymmetric weld bead.  Simulation underway.</a:t>
            </a:r>
          </a:p>
        </p:txBody>
      </p:sp>
      <p:sp>
        <p:nvSpPr>
          <p:cNvPr id="11275" name="TextBox 14"/>
          <p:cNvSpPr txBox="1">
            <a:spLocks noChangeArrowheads="1"/>
          </p:cNvSpPr>
          <p:nvPr/>
        </p:nvSpPr>
        <p:spPr bwMode="auto">
          <a:xfrm>
            <a:off x="152400" y="4422775"/>
            <a:ext cx="855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Nozzle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008063" y="4400550"/>
            <a:ext cx="2028825" cy="1920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275" idx="2"/>
          </p:cNvCxnSpPr>
          <p:nvPr/>
        </p:nvCxnSpPr>
        <p:spPr>
          <a:xfrm flipH="1">
            <a:off x="152400" y="4760913"/>
            <a:ext cx="427038" cy="13509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8" name="TextBox 20"/>
          <p:cNvSpPr txBox="1">
            <a:spLocks noChangeArrowheads="1"/>
          </p:cNvSpPr>
          <p:nvPr/>
        </p:nvSpPr>
        <p:spPr bwMode="auto">
          <a:xfrm>
            <a:off x="800100" y="5445125"/>
            <a:ext cx="236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Pressure distribution in flowing mercury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32076</TotalTime>
  <Words>1932</Words>
  <Application>Microsoft Office PowerPoint</Application>
  <PresentationFormat>On-screen Show (4:3)</PresentationFormat>
  <Paragraphs>292</Paragraphs>
  <Slides>34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1_Custom Design</vt:lpstr>
      <vt:lpstr>Bitmap Image</vt:lpstr>
      <vt:lpstr>Worksheet</vt:lpstr>
      <vt:lpstr>Document</vt:lpstr>
      <vt:lpstr>Photo Editor Photo</vt:lpstr>
      <vt:lpstr>Graph</vt:lpstr>
      <vt:lpstr>Equation</vt:lpstr>
      <vt:lpstr>Target and Absorbers for a Muon Collider/Neutrino Factory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targettrans63</dc:title>
  <dc:creator>Kirk McDonald</dc:creator>
  <cp:lastModifiedBy>Kirk</cp:lastModifiedBy>
  <cp:revision>480</cp:revision>
  <cp:lastPrinted>2012-08-21T22:00:25Z</cp:lastPrinted>
  <dcterms:created xsi:type="dcterms:W3CDTF">2007-03-05T16:41:11Z</dcterms:created>
  <dcterms:modified xsi:type="dcterms:W3CDTF">2012-08-21T22:03:39Z</dcterms:modified>
</cp:coreProperties>
</file>