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43.gif" ContentType="image/gif"/>
  <Override PartName="/ppt/media/image44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0" r:id="rId3"/>
    <p:sldId id="262" r:id="rId4"/>
    <p:sldId id="258" r:id="rId5"/>
    <p:sldId id="263" r:id="rId6"/>
    <p:sldId id="259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110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1718" y="-91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25969-F28A-5B45-81BD-4249DB00ECC9}" type="datetimeFigureOut">
              <a:rPr lang="en-US" smtClean="0"/>
              <a:t>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EA74B-60AA-9446-BCE8-2D7E559A5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748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9E8B9-3152-EB45-ADCF-F80FE96F9BA8}" type="datetimeFigureOut">
              <a:rPr lang="en-US" smtClean="0"/>
              <a:t>1/6/2014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2B8F9-5099-7F44-AD13-E00D74E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1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2B8F9-5099-7F44-AD13-E00D74EFD8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7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35"/>
            <a:ext cx="7772400" cy="20898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6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52" y="-3192"/>
            <a:ext cx="7375431" cy="9879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53" y="990544"/>
            <a:ext cx="8915813" cy="55570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88571"/>
            <a:ext cx="2057400" cy="503759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88571"/>
            <a:ext cx="6019800" cy="503759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732895" cy="285745"/>
          </a:xfrm>
        </p:spPr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" y="7937"/>
            <a:ext cx="880624" cy="97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88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4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52" y="-3192"/>
            <a:ext cx="7375431" cy="9879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52" y="-3192"/>
            <a:ext cx="7375431" cy="9879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52" y="-3192"/>
            <a:ext cx="7375431" cy="9879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6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8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29"/>
            <a:ext cx="3117850" cy="98039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504037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5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43173"/>
            <a:ext cx="5379074" cy="3484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3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8" y="6572566"/>
            <a:ext cx="1732895" cy="28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07796" y="6560246"/>
            <a:ext cx="1736203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6547957"/>
            <a:ext cx="585946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" y="7937"/>
            <a:ext cx="880624" cy="97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45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wm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uhep1.princeton.edu/~mcdonald/examples/magnets/schultz_ieeesfe_423_03.pdf" TargetMode="Externa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"/><Relationship Id="rId13" Type="http://schemas.openxmlformats.org/officeDocument/2006/relationships/image" Target="../media/image42.tif"/><Relationship Id="rId3" Type="http://schemas.openxmlformats.org/officeDocument/2006/relationships/image" Target="../media/image32.jpeg"/><Relationship Id="rId7" Type="http://schemas.openxmlformats.org/officeDocument/2006/relationships/image" Target="../media/image36.tif"/><Relationship Id="rId12" Type="http://schemas.openxmlformats.org/officeDocument/2006/relationships/image" Target="../media/image41.t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"/><Relationship Id="rId11" Type="http://schemas.openxmlformats.org/officeDocument/2006/relationships/image" Target="../media/image40.tif"/><Relationship Id="rId5" Type="http://schemas.openxmlformats.org/officeDocument/2006/relationships/image" Target="../media/image34.jpeg"/><Relationship Id="rId10" Type="http://schemas.openxmlformats.org/officeDocument/2006/relationships/image" Target="../media/image39.tif"/><Relationship Id="rId4" Type="http://schemas.openxmlformats.org/officeDocument/2006/relationships/image" Target="../media/image33.jpeg"/><Relationship Id="rId9" Type="http://schemas.openxmlformats.org/officeDocument/2006/relationships/image" Target="../media/image38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uhep1.princeton.edu/~mcdonald/examples/accel/neuffer_ieeetns_28_2034_81.pdf" TargetMode="Externa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hyperlink" Target="http://puhep1.princeton.edu/~mcdonald/examples/accel/fernow_aipcp_352_134_95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nal.gov/projects/muon_collider/nu-factory/" TargetMode="External"/><Relationship Id="rId2" Type="http://schemas.openxmlformats.org/officeDocument/2006/relationships/hyperlink" Target="http://puhep1.princeton.edu/~mcdonald/examples/accel/palmer_aipcp_372_3_96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631" y="73553"/>
            <a:ext cx="7772400" cy="1041151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Front End – Target Options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39525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K.T. McDonald</a:t>
            </a:r>
          </a:p>
          <a:p>
            <a:r>
              <a:rPr lang="en-US" sz="2800" i="1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Princeton University</a:t>
            </a:r>
          </a:p>
          <a:p>
            <a:r>
              <a:rPr lang="en-US" sz="2800" dirty="0" smtClean="0">
                <a:latin typeface="Comic Sans MS" panose="030F0702030302020204" pitchFamily="66" charset="0"/>
              </a:rPr>
              <a:t>(January 7, 2014)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99431" y="995438"/>
            <a:ext cx="8308883" cy="4641448"/>
            <a:chOff x="0" y="2816932"/>
            <a:chExt cx="9144000" cy="385818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36" b="618"/>
            <a:stretch>
              <a:fillRect/>
            </a:stretch>
          </p:blipFill>
          <p:spPr bwMode="auto">
            <a:xfrm>
              <a:off x="0" y="3017520"/>
              <a:ext cx="91440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0" y="2816932"/>
              <a:ext cx="3203227" cy="1224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916082" y="2968972"/>
              <a:ext cx="2187062" cy="747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740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615608" y="-1588"/>
            <a:ext cx="59650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bg1"/>
                </a:solidFill>
              </a:rPr>
              <a:t>Magnet Coil Configurations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410144" y="570532"/>
            <a:ext cx="275210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Bob </a:t>
            </a:r>
            <a:r>
              <a:rPr lang="en-US" sz="1600" dirty="0" err="1">
                <a:solidFill>
                  <a:schemeClr val="bg1"/>
                </a:solidFill>
              </a:rPr>
              <a:t>Weggel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smtClean="0">
                <a:solidFill>
                  <a:schemeClr val="bg1"/>
                </a:solidFill>
              </a:rPr>
              <a:t>MORE/PBL)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95512"/>
            <a:ext cx="39751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029903"/>
            <a:ext cx="329406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64" y="1422586"/>
            <a:ext cx="280828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4000914"/>
            <a:ext cx="3617912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790700" y="938350"/>
            <a:ext cx="1952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Baseline (IDS-NF)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464050" y="3536950"/>
            <a:ext cx="4068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Revised coil configuration has essentially no </a:t>
            </a:r>
            <a:r>
              <a:rPr lang="en-US" sz="1600" dirty="0" smtClean="0">
                <a:solidFill>
                  <a:srgbClr val="FF0000"/>
                </a:solidFill>
              </a:rPr>
              <a:t>“stops bands” </a:t>
            </a:r>
            <a:r>
              <a:rPr lang="en-US" sz="1600" dirty="0">
                <a:solidFill>
                  <a:srgbClr val="FF0000"/>
                </a:solidFill>
              </a:rPr>
              <a:t>(H. </a:t>
            </a:r>
            <a:r>
              <a:rPr lang="en-US" sz="1600" dirty="0" err="1">
                <a:solidFill>
                  <a:srgbClr val="FF0000"/>
                </a:solidFill>
              </a:rPr>
              <a:t>Sayed</a:t>
            </a:r>
            <a:r>
              <a:rPr lang="en-US" sz="1600" dirty="0">
                <a:solidFill>
                  <a:srgbClr val="FF0000"/>
                </a:solidFill>
              </a:rPr>
              <a:t>):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157663" y="924199"/>
            <a:ext cx="4853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/>
              <a:t>Field perturbations at the ends of the 5-m-long Decay </a:t>
            </a:r>
            <a:r>
              <a:rPr lang="en-US" sz="1600" dirty="0" smtClean="0"/>
              <a:t>Channel </a:t>
            </a:r>
            <a:r>
              <a:rPr lang="en-US" sz="1600" dirty="0"/>
              <a:t>magnets can lead to “stop bands.”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719138" y="3781562"/>
            <a:ext cx="3508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Axial field profile for a 7-m taper: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900113" y="2810012"/>
            <a:ext cx="4583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2 configurations with 7-m taper and 15-T peak</a:t>
            </a:r>
          </a:p>
        </p:txBody>
      </p:sp>
    </p:spTree>
    <p:extLst>
      <p:ext uri="{BB962C8B-B14F-4D97-AF65-F5344CB8AC3E}">
        <p14:creationId xmlns:p14="http://schemas.microsoft.com/office/powerpoint/2010/main" val="326828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230051" y="-1588"/>
            <a:ext cx="67361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bg1"/>
                </a:solidFill>
              </a:rPr>
              <a:t>Energy-Deposition Simulations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320637" y="580471"/>
            <a:ext cx="2513634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Nicholas </a:t>
            </a:r>
            <a:r>
              <a:rPr lang="en-US" sz="1600" dirty="0" err="1">
                <a:solidFill>
                  <a:schemeClr val="bg1"/>
                </a:solidFill>
              </a:rPr>
              <a:t>Souchlas</a:t>
            </a:r>
            <a:r>
              <a:rPr lang="en-US" sz="1600" dirty="0">
                <a:solidFill>
                  <a:schemeClr val="bg1"/>
                </a:solidFill>
              </a:rPr>
              <a:t> (PBL)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606476"/>
            <a:ext cx="4300538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2" t="18985" r="37000" b="30080"/>
          <a:stretch>
            <a:fillRect/>
          </a:stretch>
        </p:blipFill>
        <p:spPr bwMode="auto">
          <a:xfrm>
            <a:off x="3968750" y="1819201"/>
            <a:ext cx="2619375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332" t="18985" r="37000" b="3008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4" t="17696" r="19907" b="28755"/>
          <a:stretch>
            <a:fillRect/>
          </a:stretch>
        </p:blipFill>
        <p:spPr bwMode="auto">
          <a:xfrm>
            <a:off x="6659563" y="1950963"/>
            <a:ext cx="2379662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884" t="17696" r="19907" b="2875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395288" y="1068867"/>
            <a:ext cx="78309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/>
              <a:t>Possibly </a:t>
            </a:r>
            <a:r>
              <a:rPr lang="en-US" sz="1600" dirty="0" smtClean="0"/>
              <a:t>noncircular target </a:t>
            </a:r>
            <a:r>
              <a:rPr lang="en-US" sz="1600" dirty="0"/>
              <a:t>module could lead to “hot spots” in downstream coils.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7381875" y="4425876"/>
            <a:ext cx="10429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i="1" dirty="0"/>
              <a:t>z</a:t>
            </a:r>
            <a:r>
              <a:rPr lang="en-US" sz="1600" dirty="0"/>
              <a:t> = 4.7 m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4956175" y="4425876"/>
            <a:ext cx="6461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i="1" dirty="0"/>
              <a:t>z</a:t>
            </a:r>
            <a:r>
              <a:rPr lang="en-US" sz="1600" dirty="0"/>
              <a:t> = 0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57872" y="4848751"/>
            <a:ext cx="9016677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MARS15 simulations (with MCNP data files) are used to </a:t>
            </a:r>
            <a:r>
              <a:rPr lang="en-US" sz="1600" dirty="0" smtClean="0">
                <a:solidFill>
                  <a:srgbClr val="FF0000"/>
                </a:solidFill>
              </a:rPr>
              <a:t>suggest </a:t>
            </a:r>
            <a:r>
              <a:rPr lang="en-US" sz="1600" dirty="0">
                <a:solidFill>
                  <a:srgbClr val="FF0000"/>
                </a:solidFill>
              </a:rPr>
              <a:t>changes in the W-bead shielding to keep the power deposition below 0.1 </a:t>
            </a:r>
            <a:r>
              <a:rPr lang="en-US" sz="1600" dirty="0" err="1">
                <a:solidFill>
                  <a:srgbClr val="FF0000"/>
                </a:solidFill>
              </a:rPr>
              <a:t>mW</a:t>
            </a:r>
            <a:r>
              <a:rPr lang="en-US" sz="1600" dirty="0">
                <a:solidFill>
                  <a:srgbClr val="FF0000"/>
                </a:solidFill>
              </a:rPr>
              <a:t>/g in superconducting </a:t>
            </a:r>
            <a:r>
              <a:rPr lang="en-US" sz="1600" dirty="0" smtClean="0">
                <a:solidFill>
                  <a:srgbClr val="FF0000"/>
                </a:solidFill>
              </a:rPr>
              <a:t>coils (ITER limit), </a:t>
            </a:r>
            <a:r>
              <a:rPr lang="en-US" sz="1600" dirty="0">
                <a:solidFill>
                  <a:srgbClr val="FF0000"/>
                </a:solidFill>
              </a:rPr>
              <a:t>as needed to provide a 10-year operation lifetime against radiation damage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900" dirty="0">
                <a:solidFill>
                  <a:srgbClr val="FF0000"/>
                </a:solidFill>
                <a:hlinkClick r:id="rId5"/>
              </a:rPr>
              <a:t>http://puhep1.princeton.edu/~</a:t>
            </a:r>
            <a:r>
              <a:rPr lang="en-US" sz="900" dirty="0" smtClean="0">
                <a:solidFill>
                  <a:srgbClr val="FF0000"/>
                </a:solidFill>
                <a:hlinkClick r:id="rId5"/>
              </a:rPr>
              <a:t>mcdonald/examples/magnets/schultz_ieeesfe_423_03.pdf</a:t>
            </a:r>
            <a:r>
              <a:rPr lang="en-US" sz="900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/>
            <a:endParaRPr lang="en-US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/>
              <a:t>These simulations are very time consuming, </a:t>
            </a:r>
            <a:r>
              <a:rPr lang="en-US" sz="1600" dirty="0">
                <a:sym typeface="Symbol" pitchFamily="18" charset="2"/>
              </a:rPr>
              <a:t> Run MARS at NERSC </a:t>
            </a:r>
            <a:r>
              <a:rPr lang="en-US" sz="1600" dirty="0" smtClean="0">
                <a:sym typeface="Symbol" pitchFamily="18" charset="2"/>
              </a:rPr>
              <a:t>(N. </a:t>
            </a:r>
            <a:r>
              <a:rPr lang="en-US" sz="1600" dirty="0" err="1" smtClean="0">
                <a:sym typeface="Symbol" pitchFamily="18" charset="2"/>
              </a:rPr>
              <a:t>Mokhov</a:t>
            </a:r>
            <a:r>
              <a:rPr lang="en-US" sz="1600" dirty="0" smtClean="0">
                <a:sym typeface="Symbol" pitchFamily="18" charset="2"/>
              </a:rPr>
              <a:t>, R</a:t>
            </a:r>
            <a:r>
              <a:rPr lang="en-US" sz="1600" dirty="0">
                <a:sym typeface="Symbol" pitchFamily="18" charset="2"/>
              </a:rPr>
              <a:t>. Ryne</a:t>
            </a:r>
            <a:r>
              <a:rPr lang="en-US" sz="1600" dirty="0" smtClean="0">
                <a:sym typeface="Symbol" pitchFamily="18" charset="2"/>
              </a:rPr>
              <a:t>), but need the MCNP data tables for this.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053300" y="4444469"/>
            <a:ext cx="3542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Bell-shaped mercury target module</a:t>
            </a:r>
            <a:endParaRPr lang="en-US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 flipV="1">
            <a:off x="4596258" y="3495554"/>
            <a:ext cx="508177" cy="1118192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914400" y="3145557"/>
            <a:ext cx="138900" cy="1468189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016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156357" y="-1588"/>
            <a:ext cx="687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bg1"/>
                </a:solidFill>
              </a:rPr>
              <a:t>Mercury Target Module Design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443500" y="640211"/>
            <a:ext cx="2033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Van Graves (</a:t>
            </a:r>
            <a:r>
              <a:rPr lang="en-US" sz="1600" dirty="0" smtClean="0">
                <a:solidFill>
                  <a:schemeClr val="bg1"/>
                </a:solidFill>
              </a:rPr>
              <a:t>ORNL)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3643313"/>
            <a:ext cx="270668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322388"/>
            <a:ext cx="2640013" cy="21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82"/>
          <p:cNvSpPr txBox="1">
            <a:spLocks noChangeArrowheads="1"/>
          </p:cNvSpPr>
          <p:nvPr/>
        </p:nvSpPr>
        <p:spPr bwMode="auto">
          <a:xfrm>
            <a:off x="436563" y="1831975"/>
            <a:ext cx="10668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Insertion/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extraction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of the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Mercury 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Module:</a:t>
            </a:r>
            <a:endParaRPr lang="en-US" sz="1400"/>
          </a:p>
        </p:txBody>
      </p:sp>
      <p:sp>
        <p:nvSpPr>
          <p:cNvPr id="9" name="TextBox 83"/>
          <p:cNvSpPr txBox="1">
            <a:spLocks noChangeArrowheads="1"/>
          </p:cNvSpPr>
          <p:nvPr/>
        </p:nvSpPr>
        <p:spPr bwMode="auto">
          <a:xfrm>
            <a:off x="384175" y="4184650"/>
            <a:ext cx="12509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The mercury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flow loop:</a:t>
            </a:r>
          </a:p>
        </p:txBody>
      </p:sp>
      <p:sp>
        <p:nvSpPr>
          <p:cNvPr id="10" name="TextBox 86"/>
          <p:cNvSpPr txBox="1">
            <a:spLocks noChangeArrowheads="1"/>
          </p:cNvSpPr>
          <p:nvPr/>
        </p:nvSpPr>
        <p:spPr bwMode="auto">
          <a:xfrm>
            <a:off x="4232275" y="1484313"/>
            <a:ext cx="109537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Cross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sections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of the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Mercury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Modules for 20 T and 15 T:</a:t>
            </a:r>
          </a:p>
        </p:txBody>
      </p:sp>
      <p:sp>
        <p:nvSpPr>
          <p:cNvPr id="11" name="TextBox 87"/>
          <p:cNvSpPr txBox="1">
            <a:spLocks noChangeArrowheads="1"/>
          </p:cNvSpPr>
          <p:nvPr/>
        </p:nvSpPr>
        <p:spPr bwMode="auto">
          <a:xfrm>
            <a:off x="4219575" y="4003675"/>
            <a:ext cx="105251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Services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for the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Mercury</a:t>
            </a:r>
          </a:p>
          <a:p>
            <a:pPr algn="ctr" eaLnBrk="1" hangingPunct="1"/>
            <a:r>
              <a:rPr lang="en-US" sz="1400">
                <a:solidFill>
                  <a:schemeClr val="tx1"/>
                </a:solidFill>
              </a:rPr>
              <a:t>Module and the Shielding Module: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511550"/>
            <a:ext cx="2624138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1192213"/>
            <a:ext cx="284162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3"/>
          <p:cNvSpPr>
            <a:spLocks noChangeArrowheads="1"/>
          </p:cNvSpPr>
          <p:nvPr/>
        </p:nvSpPr>
        <p:spPr bwMode="auto">
          <a:xfrm>
            <a:off x="5903913" y="1016000"/>
            <a:ext cx="18954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tx1"/>
                </a:solidFill>
              </a:rPr>
              <a:t>IDS120_20-1.5T7m2+5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Rectangle 43"/>
          <p:cNvSpPr>
            <a:spLocks noChangeArrowheads="1"/>
          </p:cNvSpPr>
          <p:nvPr/>
        </p:nvSpPr>
        <p:spPr bwMode="auto">
          <a:xfrm>
            <a:off x="5815013" y="2203450"/>
            <a:ext cx="178117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>
                <a:solidFill>
                  <a:schemeClr val="tx1"/>
                </a:solidFill>
              </a:rPr>
              <a:t>IDS120_15-1.5T7m3+4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908" y="5893909"/>
            <a:ext cx="8491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The mercury module shown above could be replaced by a carbon-target module in the initial stages of a Muon Collider/Neutrino Factory.</a:t>
            </a:r>
            <a:endParaRPr lang="en-US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0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411128" y="-1588"/>
            <a:ext cx="62376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bg1"/>
                </a:solidFill>
              </a:rPr>
              <a:t>Mercury Nozzle Simulations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059113" y="605457"/>
            <a:ext cx="316278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Yan Zhan (SUNY Stony Brook) 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769" y="2243021"/>
            <a:ext cx="2439918" cy="161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45" y="1244020"/>
            <a:ext cx="2167130" cy="152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334053"/>
            <a:ext cx="2074862" cy="167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7" y="1284358"/>
            <a:ext cx="2784337" cy="205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06388" y="967199"/>
            <a:ext cx="8153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MERIT mercury jet was “elliptical,” possibly due to weld beads inside the Ti nozzle</a:t>
            </a:r>
            <a:r>
              <a:rPr lang="en-US" sz="1600" dirty="0"/>
              <a:t>.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7239797" y="1364682"/>
            <a:ext cx="20234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/>
              <a:t>Turbulence profile just downstream of </a:t>
            </a:r>
            <a:r>
              <a:rPr lang="en-US" sz="1600" dirty="0" smtClean="0"/>
              <a:t>nozzle.</a:t>
            </a:r>
            <a:endParaRPr lang="en-US" sz="1600" dirty="0"/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207703" y="2881246"/>
            <a:ext cx="1736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At nozzle </a:t>
            </a:r>
            <a:r>
              <a:rPr lang="en-US" sz="1600" dirty="0" smtClean="0">
                <a:solidFill>
                  <a:srgbClr val="FF0000"/>
                </a:solidFill>
              </a:rPr>
              <a:t>exit: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172" y="3378646"/>
            <a:ext cx="69439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ANSYS/FLUENT </a:t>
            </a:r>
            <a:r>
              <a:rPr lang="en-US" sz="1600" dirty="0">
                <a:solidFill>
                  <a:srgbClr val="FF0000"/>
                </a:solidFill>
              </a:rPr>
              <a:t>simulation suggests that weld-bead effect is damped at nozzle exit. </a:t>
            </a:r>
            <a:endParaRPr lang="en-US" sz="16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   </a:t>
            </a:r>
          </a:p>
          <a:p>
            <a:pPr eaLnBrk="1" hangingPunct="1"/>
            <a:r>
              <a:rPr lang="en-US" sz="1600" dirty="0" smtClean="0"/>
              <a:t>Next: </a:t>
            </a:r>
            <a:r>
              <a:rPr lang="en-US" sz="1600" dirty="0"/>
              <a:t>model free jet outside </a:t>
            </a:r>
            <a:r>
              <a:rPr lang="en-US" sz="1600" dirty="0" smtClean="0"/>
              <a:t>nozzle:</a:t>
            </a:r>
            <a:endParaRPr lang="en-US" sz="1600" dirty="0"/>
          </a:p>
        </p:txBody>
      </p:sp>
      <p:cxnSp>
        <p:nvCxnSpPr>
          <p:cNvPr id="15" name="Straight Arrow Connector 14"/>
          <p:cNvCxnSpPr>
            <a:stCxn id="7" idx="3"/>
          </p:cNvCxnSpPr>
          <p:nvPr/>
        </p:nvCxnSpPr>
        <p:spPr>
          <a:xfrm flipH="1" flipV="1">
            <a:off x="6943906" y="2006241"/>
            <a:ext cx="212269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t="10019" r="2532" b="1510"/>
          <a:stretch/>
        </p:blipFill>
        <p:spPr>
          <a:xfrm>
            <a:off x="-20410" y="4883268"/>
            <a:ext cx="2226833" cy="16459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7" t="18648" r="62170" b="18156"/>
          <a:stretch/>
        </p:blipFill>
        <p:spPr>
          <a:xfrm>
            <a:off x="965291" y="4820721"/>
            <a:ext cx="532264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61153" y="4438535"/>
            <a:ext cx="1689653" cy="29758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tx1"/>
                </a:solidFill>
              </a:rPr>
              <a:t>t = 0.15 </a:t>
            </a:r>
            <a:r>
              <a:rPr lang="en-US" sz="1600" dirty="0" err="1" smtClean="0">
                <a:solidFill>
                  <a:schemeClr val="tx1"/>
                </a:solidFill>
              </a:rPr>
              <a:t>ms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1" name="Content Placeholder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t="8695" r="3738" b="3626"/>
          <a:stretch/>
        </p:blipFill>
        <p:spPr>
          <a:xfrm>
            <a:off x="2184134" y="4895909"/>
            <a:ext cx="2295624" cy="1645920"/>
          </a:xfrm>
          <a:prstGeom prst="rect">
            <a:avLst/>
          </a:prstGeom>
        </p:spPr>
      </p:pic>
      <p:sp>
        <p:nvSpPr>
          <p:cNvPr id="22" name="Slide Number Placeholder 3"/>
          <p:cNvSpPr txBox="1">
            <a:spLocks/>
          </p:cNvSpPr>
          <p:nvPr/>
        </p:nvSpPr>
        <p:spPr>
          <a:xfrm>
            <a:off x="7677981" y="6605441"/>
            <a:ext cx="800100" cy="116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17375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9D9ADC0-06CF-443C-8BDE-FB2D57A654D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8" t="14198" r="52165" b="13000"/>
          <a:stretch/>
        </p:blipFill>
        <p:spPr>
          <a:xfrm>
            <a:off x="3120394" y="4820721"/>
            <a:ext cx="728608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Content Placeholder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7764" r="2951" b="3582"/>
          <a:stretch/>
        </p:blipFill>
        <p:spPr>
          <a:xfrm>
            <a:off x="4536943" y="4893698"/>
            <a:ext cx="2261745" cy="16459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9" t="13775" r="28765" b="15280"/>
          <a:stretch/>
        </p:blipFill>
        <p:spPr>
          <a:xfrm>
            <a:off x="4984704" y="4820721"/>
            <a:ext cx="1366221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Content Placeholder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8368" r="2952" b="2074"/>
          <a:stretch/>
        </p:blipFill>
        <p:spPr>
          <a:xfrm>
            <a:off x="6883601" y="4890476"/>
            <a:ext cx="2244433" cy="1645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4" t="12614" r="15777" b="13194"/>
          <a:stretch/>
        </p:blipFill>
        <p:spPr>
          <a:xfrm>
            <a:off x="7273075" y="4865032"/>
            <a:ext cx="1609911" cy="1645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2631298" y="4459019"/>
            <a:ext cx="1689653" cy="29758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tx1"/>
                </a:solidFill>
              </a:rPr>
              <a:t>t = 0.35 </a:t>
            </a:r>
            <a:r>
              <a:rPr lang="en-US" sz="1600" dirty="0" err="1" smtClean="0">
                <a:solidFill>
                  <a:schemeClr val="tx1"/>
                </a:solidFill>
              </a:rPr>
              <a:t>ms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751544" y="4438535"/>
            <a:ext cx="1689653" cy="29758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tx1"/>
                </a:solidFill>
              </a:rPr>
              <a:t>t = 0.6 </a:t>
            </a:r>
            <a:r>
              <a:rPr lang="en-US" sz="1600" dirty="0" err="1" smtClean="0">
                <a:solidFill>
                  <a:schemeClr val="tx1"/>
                </a:solidFill>
              </a:rPr>
              <a:t>ms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153503" y="4459019"/>
            <a:ext cx="1689653" cy="29758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chemeClr val="tx1"/>
                </a:solidFill>
              </a:rPr>
              <a:t>t = 0.8 </a:t>
            </a:r>
            <a:r>
              <a:rPr lang="en-US" sz="1600" dirty="0" err="1" smtClean="0">
                <a:solidFill>
                  <a:schemeClr val="tx1"/>
                </a:solidFill>
              </a:rPr>
              <a:t>ms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1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jetn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444500"/>
            <a:ext cx="8915401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48431" y="-1588"/>
            <a:ext cx="75312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bg1"/>
                </a:solidFill>
              </a:rPr>
              <a:t>Beam-Jet Interaction Simulations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591780" y="595518"/>
            <a:ext cx="3889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Roman </a:t>
            </a:r>
            <a:r>
              <a:rPr lang="en-US" sz="1600" dirty="0" err="1">
                <a:solidFill>
                  <a:schemeClr val="bg1"/>
                </a:solidFill>
              </a:rPr>
              <a:t>Samulyak</a:t>
            </a:r>
            <a:r>
              <a:rPr lang="en-US" sz="1600" dirty="0">
                <a:solidFill>
                  <a:schemeClr val="bg1"/>
                </a:solidFill>
              </a:rPr>
              <a:t>  (SUNY Stony Brook)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4925" y="971550"/>
            <a:ext cx="770731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FronTier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simulation of high-speed-jet cavitation and breakup: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438" y="3213100"/>
            <a:ext cx="42799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Smoothed-Particle-Hydrodynamics </a:t>
            </a:r>
          </a:p>
          <a:p>
            <a:pPr eaLnBrk="1" hangingPunct="1"/>
            <a:r>
              <a:rPr lang="en-US" sz="1600"/>
              <a:t>simulation of MERIT beam-jet interaction</a:t>
            </a:r>
            <a:r>
              <a:rPr lang="en-US" sz="1800"/>
              <a:t>: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4824413" y="2933157"/>
            <a:ext cx="4840287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Simulation of mercury thimble experiments</a:t>
            </a:r>
          </a:p>
          <a:p>
            <a:pPr eaLnBrk="0" hangingPunct="0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(2001) using the </a:t>
            </a:r>
            <a:r>
              <a:rPr lang="en-US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Lagrangian</a:t>
            </a:r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particle code:</a:t>
            </a: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2811463"/>
            <a:ext cx="9182101" cy="423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thimble_movie_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4353" y="3501008"/>
            <a:ext cx="2926239" cy="263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7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23471"/>
            <a:ext cx="9020175" cy="514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882" y="240849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ea typeface="宋体" pitchFamily="2" charset="-122"/>
              </a:rPr>
              <a:t>Preliminary Costing of a 4-MW Target System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008063" y="4451624"/>
            <a:ext cx="43307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 dirty="0"/>
              <a:t>The nominal target costs only a few % of the Target System.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Infrastructure costs are ~ 50%.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(A. </a:t>
            </a:r>
            <a:r>
              <a:rPr lang="en-US" sz="1800" dirty="0" err="1"/>
              <a:t>Kurup</a:t>
            </a:r>
            <a:r>
              <a:rPr lang="en-US" sz="1800" dirty="0"/>
              <a:t>, International Design Study for a Neutrino Factory)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492500" y="1143343"/>
            <a:ext cx="2484438" cy="2159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355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16</a:t>
            </a:fld>
            <a:endParaRPr 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29813" y="141459"/>
            <a:ext cx="914400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3600" dirty="0" smtClean="0">
                <a:solidFill>
                  <a:schemeClr val="bg1"/>
                </a:solidFill>
                <a:ea typeface="宋体" pitchFamily="2" charset="-122"/>
              </a:rPr>
              <a:t>Next Steps</a:t>
            </a:r>
            <a:endParaRPr lang="en-US" sz="3600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9763" y="933054"/>
            <a:ext cx="9074424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Past Target efforts have been part of Technology Development, in close coordination with Front End Design and Simulation.</a:t>
            </a:r>
          </a:p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    Outstanding issues related to target technology include: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smtClean="0"/>
              <a:t>Target Module</a:t>
            </a:r>
            <a:endParaRPr lang="en-US" sz="1800" dirty="0" smtClean="0"/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       MAP Management has preselected  a carbon-target module for initial use.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       This module is to have the same envelope as a possible later mercury-target module.</a:t>
            </a:r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       A carbon-target module could include a 5-T copper-coil insert, which not does not fit well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in a mercury-target module.  (This would compensate somewhat for the lower muon yield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from a carbon target at 7 </a:t>
            </a:r>
            <a:r>
              <a:rPr lang="en-US" sz="1600" dirty="0" err="1" smtClean="0">
                <a:solidFill>
                  <a:srgbClr val="FF0000"/>
                </a:solidFill>
              </a:rPr>
              <a:t>GeV</a:t>
            </a:r>
            <a:r>
              <a:rPr lang="en-US" sz="1600" dirty="0" smtClean="0">
                <a:solidFill>
                  <a:srgbClr val="FF0000"/>
                </a:solidFill>
              </a:rPr>
              <a:t>.)</a:t>
            </a:r>
          </a:p>
          <a:p>
            <a:pPr eaLnBrk="1" hangingPunct="1"/>
            <a:endParaRPr lang="en-US" sz="1400" dirty="0" smtClean="0"/>
          </a:p>
          <a:p>
            <a:pPr eaLnBrk="1" hangingPunct="1"/>
            <a:r>
              <a:rPr lang="en-US" sz="1800" dirty="0" smtClean="0"/>
              <a:t>Beam Dump </a:t>
            </a:r>
            <a:endParaRPr lang="en-US" sz="1800" dirty="0"/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       The Beam </a:t>
            </a:r>
            <a:r>
              <a:rPr lang="en-US" sz="1600" dirty="0">
                <a:solidFill>
                  <a:srgbClr val="FF0000"/>
                </a:solidFill>
              </a:rPr>
              <a:t>D</a:t>
            </a:r>
            <a:r>
              <a:rPr lang="en-US" sz="1600" dirty="0" smtClean="0">
                <a:solidFill>
                  <a:srgbClr val="FF0000"/>
                </a:solidFill>
              </a:rPr>
              <a:t>ump is part of the Target Module.   A graphite target </a:t>
            </a:r>
            <a:r>
              <a:rPr lang="en-US" sz="1600" dirty="0">
                <a:solidFill>
                  <a:srgbClr val="FF0000"/>
                </a:solidFill>
              </a:rPr>
              <a:t>w</a:t>
            </a:r>
            <a:r>
              <a:rPr lang="en-US" sz="1600" dirty="0" smtClean="0">
                <a:solidFill>
                  <a:srgbClr val="FF0000"/>
                </a:solidFill>
              </a:rPr>
              <a:t>ould be followed by a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  graphite beam dump (while a mercury target is followed by a mercury-pool beam dump).</a:t>
            </a:r>
          </a:p>
          <a:p>
            <a:pPr eaLnBrk="1" hangingPunct="1"/>
            <a:endParaRPr lang="en-US" sz="1400" dirty="0"/>
          </a:p>
          <a:p>
            <a:pPr eaLnBrk="1" hangingPunct="1"/>
            <a:r>
              <a:rPr lang="en-US" sz="1800" dirty="0"/>
              <a:t>Capture Solenoid </a:t>
            </a:r>
            <a:r>
              <a:rPr lang="en-US" sz="1800" dirty="0" smtClean="0"/>
              <a:t>(+ downstream Taper)</a:t>
            </a:r>
            <a:endParaRPr lang="en-US" sz="1800" dirty="0"/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       The </a:t>
            </a:r>
            <a:r>
              <a:rPr lang="en-US" sz="1600" dirty="0" smtClean="0">
                <a:solidFill>
                  <a:srgbClr val="FF0000"/>
                </a:solidFill>
              </a:rPr>
              <a:t>15/20-T </a:t>
            </a:r>
            <a:r>
              <a:rPr lang="en-US" sz="1600" dirty="0" smtClean="0">
                <a:solidFill>
                  <a:srgbClr val="FF0000"/>
                </a:solidFill>
              </a:rPr>
              <a:t>coil configuration couples to that in the Taper, which is still under study</a:t>
            </a:r>
            <a:r>
              <a:rPr lang="en-US" sz="1600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    The Taper ends with the same aperture as that of the Phase Rotator, not yet defined.</a:t>
            </a:r>
            <a:endParaRPr lang="en-US" sz="1600" dirty="0" smtClean="0">
              <a:solidFill>
                <a:srgbClr val="FF0000"/>
              </a:solidFill>
            </a:endParaRP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smtClean="0"/>
              <a:t>Chicane </a:t>
            </a:r>
            <a:r>
              <a:rPr lang="en-US" sz="1800" dirty="0" smtClean="0"/>
              <a:t>(</a:t>
            </a:r>
            <a:r>
              <a:rPr lang="en-US" sz="1800" dirty="0" smtClean="0"/>
              <a:t>The chicane dumps some of the beam but is not THE Beam Dump</a:t>
            </a:r>
            <a:r>
              <a:rPr lang="en-US" sz="1800" dirty="0" smtClean="0"/>
              <a:t>)</a:t>
            </a:r>
            <a:endParaRPr lang="en-US" sz="1800" dirty="0"/>
          </a:p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       </a:t>
            </a:r>
            <a:r>
              <a:rPr lang="en-US" sz="1600" dirty="0" smtClean="0">
                <a:solidFill>
                  <a:srgbClr val="FF0000"/>
                </a:solidFill>
              </a:rPr>
              <a:t>Can/should </a:t>
            </a:r>
            <a:r>
              <a:rPr lang="en-US" sz="1600" dirty="0" smtClean="0">
                <a:solidFill>
                  <a:srgbClr val="FF0000"/>
                </a:solidFill>
              </a:rPr>
              <a:t>the </a:t>
            </a:r>
            <a:r>
              <a:rPr lang="en-US" sz="1600" dirty="0" smtClean="0">
                <a:solidFill>
                  <a:srgbClr val="FF0000"/>
                </a:solidFill>
              </a:rPr>
              <a:t>chicane </a:t>
            </a:r>
            <a:r>
              <a:rPr lang="en-US" sz="1600" dirty="0" smtClean="0">
                <a:solidFill>
                  <a:srgbClr val="FF0000"/>
                </a:solidFill>
              </a:rPr>
              <a:t>coils be </a:t>
            </a:r>
            <a:r>
              <a:rPr lang="en-US" sz="1600" dirty="0" smtClean="0">
                <a:solidFill>
                  <a:srgbClr val="FF0000"/>
                </a:solidFill>
              </a:rPr>
              <a:t>superconducting, with internal shielding of </a:t>
            </a:r>
            <a:r>
              <a:rPr lang="en-US" sz="1600" dirty="0" smtClean="0">
                <a:solidFill>
                  <a:srgbClr val="FF0000"/>
                </a:solidFill>
              </a:rPr>
              <a:t>He-gas-cooled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tungsten </a:t>
            </a:r>
            <a:r>
              <a:rPr lang="en-US" sz="1600" dirty="0" smtClean="0">
                <a:solidFill>
                  <a:srgbClr val="FF0000"/>
                </a:solidFill>
              </a:rPr>
              <a:t>beads</a:t>
            </a:r>
            <a:r>
              <a:rPr lang="en-US" sz="1600" dirty="0">
                <a:solidFill>
                  <a:srgbClr val="FF0000"/>
                </a:solidFill>
              </a:rPr>
              <a:t>?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54110" y="77833"/>
            <a:ext cx="7445318" cy="9879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</a:rPr>
              <a:t>Target System Challenges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-6537" y="987338"/>
            <a:ext cx="9150536" cy="571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FF0000"/>
                </a:solidFill>
              </a:rPr>
              <a:t>               </a:t>
            </a:r>
            <a:r>
              <a:rPr lang="en-US" sz="1400" i="1" kern="0" dirty="0" smtClean="0">
                <a:solidFill>
                  <a:srgbClr val="FF0000"/>
                </a:solidFill>
              </a:rPr>
              <a:t>A target costs “$1”, but a high-power Target System costs a significant fraction of $1B.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3333FF"/>
                </a:solidFill>
              </a:rPr>
              <a:t>Muon Colliders and Neutrino Factories need a copious source of muons, from decay of pions produced by the interaction of a proton beam with a target.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FF0000"/>
                </a:solidFill>
              </a:rPr>
              <a:t>Pions so produced are most numerous with KE ~ 100 MeV.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FF0000"/>
                </a:solidFill>
              </a:rPr>
              <a:t>     </a:t>
            </a:r>
            <a:r>
              <a:rPr lang="en-US" sz="1200" kern="0" dirty="0" smtClean="0">
                <a:solidFill>
                  <a:srgbClr val="FF0000"/>
                </a:solidFill>
              </a:rPr>
              <a:t>They have                 MeV/c, </a:t>
            </a:r>
            <a:r>
              <a:rPr lang="en-US" sz="1200" kern="0" dirty="0" smtClean="0">
                <a:solidFill>
                  <a:srgbClr val="FF0000"/>
                </a:solidFill>
                <a:sym typeface="Symbol"/>
              </a:rPr>
              <a:t> Large angles.  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sz="1200" kern="0" dirty="0" smtClean="0">
                <a:solidFill>
                  <a:srgbClr val="FF0000"/>
                </a:solidFill>
                <a:sym typeface="Symbol"/>
              </a:rPr>
              <a:t>     High-</a:t>
            </a:r>
            <a:r>
              <a:rPr lang="en-US" sz="1200" i="1" kern="0" dirty="0" smtClean="0">
                <a:solidFill>
                  <a:srgbClr val="FF0000"/>
                </a:solidFill>
                <a:sym typeface="Symbol"/>
              </a:rPr>
              <a:t>Z</a:t>
            </a:r>
            <a:r>
              <a:rPr lang="en-US" sz="1200" kern="0" dirty="0" smtClean="0">
                <a:solidFill>
                  <a:srgbClr val="FF0000"/>
                </a:solidFill>
                <a:sym typeface="Symbol"/>
              </a:rPr>
              <a:t> targets are favored</a:t>
            </a:r>
            <a:r>
              <a:rPr lang="en-US" sz="1400" kern="0" dirty="0" smtClean="0">
                <a:solidFill>
                  <a:srgbClr val="FF0000"/>
                </a:solidFill>
                <a:sym typeface="Symbol"/>
              </a:rPr>
              <a:t>.                                                                                                          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sym typeface="Symbol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3333FF"/>
                </a:solidFill>
                <a:sym typeface="Symbol"/>
              </a:rPr>
              <a:t>The proton beam is pulsed at  50 Hz, and has 1-4 MW average power.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3333FF"/>
                </a:solidFill>
                <a:sym typeface="Symbol"/>
              </a:rPr>
              <a:t>      </a:t>
            </a:r>
            <a:r>
              <a:rPr lang="en-US" sz="1200" kern="0" dirty="0" smtClean="0">
                <a:solidFill>
                  <a:srgbClr val="3333FF"/>
                </a:solidFill>
                <a:sym typeface="Symbol"/>
              </a:rPr>
              <a:t>The Target System must dissipate this power.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sym typeface="Symbol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FF0000"/>
                </a:solidFill>
                <a:sym typeface="Symbol"/>
              </a:rPr>
              <a:t>Both signs of  are desired simultaneously.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kern="0" dirty="0" smtClean="0">
              <a:solidFill>
                <a:srgbClr val="FF0000"/>
              </a:solidFill>
              <a:sym typeface="Symbol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Nueffer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 (1981) considered (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toroidal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-field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) Li lenses,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  <a:sym typeface="Symbol"/>
              </a:rPr>
              <a:t> 2 target stations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to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collect both signs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900" kern="0" dirty="0">
                <a:hlinkClick r:id="rId3"/>
              </a:rPr>
              <a:t>http://puhep1.princeton.edu/~mcdonald/examples/accel/neuffer_ieeetns_28_2034_81.pdf</a:t>
            </a:r>
            <a:endParaRPr lang="en-US" sz="900" kern="0" dirty="0"/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Fernow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et al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. reviewed options in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1995</a:t>
            </a:r>
            <a:r>
              <a:rPr lang="en-US" sz="1400" kern="0" dirty="0" smtClean="0">
                <a:solidFill>
                  <a:srgbClr val="FF0000"/>
                </a:solidFill>
              </a:rPr>
              <a:t>: </a:t>
            </a:r>
            <a:r>
              <a:rPr lang="en-US" sz="1400" kern="0" dirty="0">
                <a:solidFill>
                  <a:srgbClr val="FF0000"/>
                </a:solidFill>
              </a:rPr>
              <a:t>Li lenses, plasma lenses, </a:t>
            </a:r>
            <a:r>
              <a:rPr lang="en-US" sz="1400" kern="0" dirty="0" err="1">
                <a:solidFill>
                  <a:srgbClr val="FF0000"/>
                </a:solidFill>
              </a:rPr>
              <a:t>toroidal</a:t>
            </a:r>
            <a:r>
              <a:rPr lang="en-US" sz="1400" kern="0" dirty="0">
                <a:solidFill>
                  <a:srgbClr val="FF0000"/>
                </a:solidFill>
              </a:rPr>
              <a:t> horns, </a:t>
            </a:r>
            <a:r>
              <a:rPr lang="en-US" sz="1400" kern="0" dirty="0" smtClean="0">
                <a:solidFill>
                  <a:srgbClr val="FF0000"/>
                </a:solidFill>
              </a:rPr>
              <a:t>and </a:t>
            </a:r>
            <a:r>
              <a:rPr lang="en-US" sz="1400" kern="0" dirty="0" err="1">
                <a:solidFill>
                  <a:srgbClr val="FF0000"/>
                </a:solidFill>
              </a:rPr>
              <a:t>solenoidal</a:t>
            </a:r>
            <a:r>
              <a:rPr lang="en-US" sz="1400" kern="0" dirty="0">
                <a:solidFill>
                  <a:srgbClr val="FF0000"/>
                </a:solidFill>
              </a:rPr>
              <a:t> </a:t>
            </a:r>
            <a:r>
              <a:rPr lang="en-US" sz="1400" kern="0" dirty="0" smtClean="0">
                <a:solidFill>
                  <a:srgbClr val="FF0000"/>
                </a:solidFill>
              </a:rPr>
              <a:t>capture.,    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hlinkClick r:id="rId4"/>
              </a:rPr>
              <a:t>http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hlinkClick r:id="rId4"/>
              </a:rPr>
              <a:t>://puhep1.princeton.edu/~</a:t>
            </a: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hlinkClick r:id="rId4"/>
              </a:rPr>
              <a:t>mcdonald/examples/accel/fernow_aipcp_352_134_95.pdf</a:t>
            </a: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</a:endParaRP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All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of the pulsed,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toroidal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 systems would be well beyond present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technology (then and now!),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so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the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solenoid capture system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omic Sans MS" pitchFamily="66" charset="0"/>
              </a:rPr>
              <a:t>began to be favored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.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5354429"/>
              </p:ext>
            </p:extLst>
          </p:nvPr>
        </p:nvGraphicFramePr>
        <p:xfrm>
          <a:off x="1064272" y="2509055"/>
          <a:ext cx="740663" cy="27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5" imgW="685800" imgH="253800" progId="Equation.DSMT4">
                  <p:embed/>
                </p:oleObj>
              </mc:Choice>
              <mc:Fallback>
                <p:oleObj name="Equation" r:id="rId5" imgW="685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4272" y="2509055"/>
                        <a:ext cx="740663" cy="274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Content Placeholder 6" descr="dnde_IQGSM1_n_M1514.eps"/>
          <p:cNvPicPr>
            <a:picLocks noGrp="1" noChangeAspect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8182" r="5882" b="4546"/>
          <a:stretch>
            <a:fillRect/>
          </a:stretch>
        </p:blipFill>
        <p:spPr>
          <a:xfrm>
            <a:off x="5803343" y="1676493"/>
            <a:ext cx="3482832" cy="292565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90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974282"/>
                <a:ext cx="9144000" cy="6071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FF"/>
                    </a:solidFill>
                    <a:latin typeface="Comic Sans MS" pitchFamily="66" charset="0"/>
                  </a:rPr>
                  <a:t>A high-field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FF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1600" dirty="0" smtClean="0">
                    <a:solidFill>
                      <a:srgbClr val="0000FF"/>
                    </a:solidFill>
                    <a:latin typeface="Comic Sans MS" pitchFamily="66" charset="0"/>
                  </a:rPr>
                  <a:t> </a:t>
                </a:r>
                <a:r>
                  <a:rPr lang="en-US" sz="1400" dirty="0">
                    <a:solidFill>
                      <a:srgbClr val="0000FF"/>
                    </a:solidFill>
                    <a:latin typeface="Comic Sans MS" pitchFamily="66" charset="0"/>
                  </a:rPr>
                  <a:t>capture solenoid </a:t>
                </a:r>
                <a:r>
                  <a:rPr lang="en-US" sz="1400" dirty="0" smtClean="0">
                    <a:solidFill>
                      <a:srgbClr val="0000FF"/>
                    </a:solidFill>
                    <a:latin typeface="Comic Sans MS" pitchFamily="66" charset="0"/>
                  </a:rPr>
                  <a:t>with </a:t>
                </a:r>
                <a:r>
                  <a:rPr lang="en-US" sz="1400" dirty="0">
                    <a:solidFill>
                      <a:srgbClr val="0000FF"/>
                    </a:solidFill>
                    <a:latin typeface="Comic Sans MS" pitchFamily="66" charset="0"/>
                  </a:rPr>
                  <a:t>downstream field </a:t>
                </a:r>
                <a:r>
                  <a:rPr lang="en-US" sz="1400" dirty="0">
                    <a:latin typeface="Comic Sans MS" pitchFamily="66" charset="0"/>
                  </a:rPr>
                  <a:t>taper</a:t>
                </a:r>
                <a:r>
                  <a:rPr lang="en-US" sz="1400" dirty="0">
                    <a:solidFill>
                      <a:srgbClr val="0000FF"/>
                    </a:solidFill>
                    <a:latin typeface="Comic Sans MS" pitchFamily="66" charset="0"/>
                  </a:rPr>
                  <a:t>ing to a lower </a:t>
                </a:r>
                <a:r>
                  <a:rPr lang="en-US" sz="1400" dirty="0" smtClean="0">
                    <a:solidFill>
                      <a:srgbClr val="0000FF"/>
                    </a:solidFill>
                    <a:latin typeface="Comic Sans MS" pitchFamily="66" charset="0"/>
                  </a:rPr>
                  <a:t>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rgbClr val="0000FF"/>
                    </a:solidFill>
                    <a:latin typeface="Comic Sans MS" pitchFamily="66" charset="0"/>
                  </a:rPr>
                  <a:t> improves the transverse acceptance (for particles produced in a target at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FF"/>
                        </a:solidFill>
                        <a:latin typeface="Cambria Math"/>
                      </a:rPr>
                      <m:t>𝑅</m:t>
                    </m:r>
                    <m:r>
                      <a:rPr lang="en-US" sz="1600" b="0" i="1" smtClean="0">
                        <a:solidFill>
                          <a:srgbClr val="0000FF"/>
                        </a:solidFill>
                        <a:latin typeface="Cambria Math"/>
                        <a:ea typeface="Cambria Math"/>
                      </a:rPr>
                      <m:t>≈0</m:t>
                    </m:r>
                  </m:oMath>
                </a14:m>
                <a:r>
                  <a:rPr lang="en-US" sz="1400" dirty="0" smtClean="0">
                    <a:solidFill>
                      <a:srgbClr val="0000FF"/>
                    </a:solidFill>
                    <a:latin typeface="Comic Sans MS" pitchFamily="66" charset="0"/>
                  </a:rPr>
                  <a:t>). </a:t>
                </a:r>
                <a:endParaRPr lang="en-US" sz="1400" dirty="0">
                  <a:solidFill>
                    <a:srgbClr val="0000FF"/>
                  </a:solidFill>
                  <a:latin typeface="Comic Sans MS" pitchFamily="66" charset="0"/>
                </a:endParaRP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     </a:t>
                </a:r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Magnetic flux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Φ</m:t>
                    </m:r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𝐵</m:t>
                    </m:r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num>
                      <m:den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den>
                    </m:f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𝑅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𝜋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3333FF"/>
                                </a:solidFill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3333FF"/>
                                </a:solidFill>
                                <a:latin typeface="Cambria Math"/>
                                <a:ea typeface="Cambria Math"/>
                              </a:rPr>
                              <m:t>⊥</m:t>
                            </m:r>
                          </m:sub>
                        </m:sSub>
                      </m:e>
                      <m:sup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/</m:t>
                    </m:r>
                    <m:sSup>
                      <m:sSupPr>
                        <m:ctrlP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𝐵</m:t>
                    </m:r>
                  </m:oMath>
                </a14:m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 is an adiabatic invariant, where the helix radius is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</a:rPr>
                      <m:t>𝑅</m:t>
                    </m:r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</a:rPr>
                      <m:t>𝑐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</a:rPr>
                      <m:t>/</m:t>
                    </m:r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</a:rPr>
                      <m:t>𝑒𝐵</m:t>
                    </m:r>
                  </m:oMath>
                </a14:m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,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     </a:t>
                </a:r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  <a:sym typeface="Symbol"/>
                  </a:rPr>
                  <a:t>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sym typeface="Symbol"/>
                          </a:rPr>
                          <m:t>𝑃</m:t>
                        </m:r>
                      </m:e>
                      <m:sub>
                        <m: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⊥</m:t>
                        </m:r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𝑓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  <a:sym typeface="Symbol"/>
                      </a:rPr>
                      <m:t>=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sym typeface="Symbol"/>
                          </a:rPr>
                          <m:t>𝑃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⊥</m:t>
                        </m:r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𝑖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3333FF"/>
                                </a:solidFill>
                                <a:latin typeface="Cambria Math"/>
                                <a:sym typeface="Symbol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3333FF"/>
                                </a:solidFill>
                                <a:latin typeface="Cambria Math"/>
                                <a:sym typeface="Symbol"/>
                              </a:rPr>
                              <m:t>𝑓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sym typeface="Symbol"/>
                          </a:rPr>
                          <m:t>/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3333FF"/>
                                </a:solidFill>
                                <a:latin typeface="Cambria Math"/>
                                <a:sym typeface="Symbol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3333FF"/>
                                </a:solidFill>
                                <a:latin typeface="Cambria Math"/>
                                <a:sym typeface="Symbol"/>
                              </a:rPr>
                              <m:t>𝑖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4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, </a:t>
                </a:r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so for a given final aperture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 and final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, can capture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sub>
                    </m:sSub>
                    <m:r>
                      <a:rPr lang="en-US" sz="140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∝</m:t>
                    </m:r>
                    <m:sSub>
                      <m:sSubPr>
                        <m:ctrlP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, 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3333FF"/>
                    </a:solidFill>
                    <a:latin typeface="Comic Sans MS" pitchFamily="66" charset="0"/>
                  </a:rPr>
                  <a:t> </a:t>
                </a:r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     and hence capture </a:t>
                </a:r>
                <a:r>
                  <a:rPr lang="en-US" sz="1200" i="1" dirty="0" smtClean="0">
                    <a:solidFill>
                      <a:srgbClr val="3333FF"/>
                    </a:solidFill>
                    <a:latin typeface="Cambria Math"/>
                    <a:sym typeface="Symbo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sym typeface="Symbol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⊥</m:t>
                        </m:r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𝑖</m:t>
                        </m:r>
                      </m:sub>
                    </m:sSub>
                    <m:r>
                      <a:rPr lang="en-US" sz="140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  <a:sym typeface="Symbol"/>
                      </a:rPr>
                      <m:t>∝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sym typeface="Symbol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sym typeface="Symbol"/>
                          </a:rPr>
                          <m:t>𝑓</m:t>
                        </m:r>
                      </m:sub>
                    </m:sSub>
                    <m:sSub>
                      <m:sSubPr>
                        <m:ctrlP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/>
                            <a:sym typeface="Symbol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𝑓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1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3333FF"/>
                                </a:solidFill>
                                <a:latin typeface="Cambria Math"/>
                                <a:sym typeface="Symbol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3333FF"/>
                                </a:solidFill>
                                <a:latin typeface="Cambria Math"/>
                                <a:sym typeface="Symbol"/>
                              </a:rPr>
                              <m:t>𝑖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sym typeface="Symbol"/>
                          </a:rPr>
                          <m:t>/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sym typeface="Symbol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3333FF"/>
                                </a:solidFill>
                                <a:latin typeface="Cambria Math"/>
                                <a:sym typeface="Symbol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3333FF"/>
                                </a:solidFill>
                                <a:latin typeface="Cambria Math"/>
                                <a:sym typeface="Symbol"/>
                              </a:rPr>
                              <m:t>𝑓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, which is larger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40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</a:rPr>
                      <m:t>&gt;</m:t>
                    </m:r>
                    <m:sSub>
                      <m:sSubPr>
                        <m:ctrlP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.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3333FF"/>
                    </a:solidFill>
                    <a:latin typeface="Comic Sans MS" pitchFamily="66" charset="0"/>
                  </a:rPr>
                  <a:t> </a:t>
                </a:r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sym typeface="Symbol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⊥</m:t>
                        </m:r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𝑓</m:t>
                        </m:r>
                      </m:sub>
                    </m:sSub>
                    <m:r>
                      <a:rPr lang="en-US" sz="140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  <a:sym typeface="Symbol"/>
                      </a:rPr>
                      <m:t>&lt;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sym typeface="Symbol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⊥</m:t>
                        </m:r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, and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sym typeface="Symbol"/>
                          </a:rPr>
                          <m:t>𝑃</m:t>
                        </m:r>
                      </m:e>
                      <m:sub>
                        <m: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∥</m:t>
                        </m:r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𝑓</m:t>
                        </m:r>
                      </m:sub>
                    </m:sSub>
                    <m:r>
                      <a:rPr lang="en-US" sz="1400" i="1" smtClean="0">
                        <a:solidFill>
                          <a:srgbClr val="3333FF"/>
                        </a:solidFill>
                        <a:latin typeface="Cambria Math"/>
                        <a:ea typeface="Cambria Math"/>
                        <a:sym typeface="Symbol"/>
                      </a:rPr>
                      <m:t>&gt;</m:t>
                    </m:r>
                    <m:sSub>
                      <m:sSubPr>
                        <m:ctrlPr>
                          <a:rPr lang="en-US" sz="1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sym typeface="Symbol"/>
                          </a:rPr>
                          <m:t>𝑃</m:t>
                        </m:r>
                      </m:e>
                      <m:sub>
                        <m:r>
                          <a:rPr lang="en-US" sz="1400" i="1" smtClean="0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∥</m:t>
                        </m:r>
                        <m:r>
                          <a:rPr lang="en-US" sz="1400" i="1">
                            <a:solidFill>
                              <a:srgbClr val="3333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 (since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</a:rPr>
                      <m:t>𝑃</m:t>
                    </m:r>
                  </m:oMath>
                </a14:m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 is constant in a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3333FF"/>
                        </a:solidFill>
                        <a:latin typeface="Cambria Math"/>
                      </a:rPr>
                      <m:t>𝐵</m:t>
                    </m:r>
                  </m:oMath>
                </a14:m>
                <a:r>
                  <a:rPr lang="en-US" sz="12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 field), which may decrease the longitudinal acceptance.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200" i="1" dirty="0" smtClean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en-US" sz="1000" i="1" dirty="0" smtClean="0">
                    <a:solidFill>
                      <a:srgbClr val="FF0000"/>
                    </a:solidFill>
                    <a:latin typeface="Comic Sans MS" pitchFamily="66" charset="0"/>
                  </a:rPr>
                  <a:t>     While the extent in transverse phase space of particles produced in a line target is zero, the </a:t>
                </a:r>
                <a:r>
                  <a:rPr lang="en-US" sz="1000" i="1" dirty="0" err="1" smtClean="0">
                    <a:solidFill>
                      <a:srgbClr val="FF0000"/>
                    </a:solidFill>
                    <a:latin typeface="Comic Sans MS" pitchFamily="66" charset="0"/>
                  </a:rPr>
                  <a:t>rms</a:t>
                </a:r>
                <a:r>
                  <a:rPr lang="en-US" sz="1000" i="1" dirty="0" smtClean="0">
                    <a:solidFill>
                      <a:srgbClr val="FF0000"/>
                    </a:solidFill>
                    <a:latin typeface="Comic Sans MS" pitchFamily="66" charset="0"/>
                  </a:rPr>
                  <a:t> transverse emittance has apparent growth 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000" i="1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en-US" sz="1000" i="1" dirty="0" smtClean="0">
                    <a:solidFill>
                      <a:srgbClr val="FF0000"/>
                    </a:solidFill>
                    <a:latin typeface="Comic Sans MS" pitchFamily="66" charset="0"/>
                  </a:rPr>
                  <a:t>      with z until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  <m:sub>
                        <m: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sz="12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en-US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2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⊥</m:t>
                            </m:r>
                          </m:sub>
                        </m:sSub>
                      </m:sub>
                    </m:sSub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/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𝑒𝐵</m:t>
                    </m:r>
                    <m:sSup>
                      <m:sSupPr>
                        <m:ctrlP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/2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𝑐</m:t>
                    </m:r>
                  </m:oMath>
                </a14:m>
                <a:r>
                  <a:rPr lang="en-US" sz="1000" i="1" dirty="0" smtClean="0">
                    <a:solidFill>
                      <a:srgbClr val="FF0000"/>
                    </a:solidFill>
                    <a:latin typeface="Comic Sans MS" pitchFamily="66" charset="0"/>
                  </a:rPr>
                  <a:t>, which  effective emittance is unaffected by the taper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000" i="1" dirty="0" smtClean="0">
                    <a:solidFill>
                      <a:srgbClr val="FF0000"/>
                    </a:solidFill>
                    <a:latin typeface="Comic Sans MS" pitchFamily="66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2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000" i="1" dirty="0" smtClean="0">
                    <a:solidFill>
                      <a:srgbClr val="FF0000"/>
                    </a:solidFill>
                    <a:latin typeface="Comic Sans MS" pitchFamily="66" charset="0"/>
                  </a:rPr>
                  <a:t>.  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000" i="1" dirty="0">
                    <a:solidFill>
                      <a:srgbClr val="FF0000"/>
                    </a:solidFill>
                    <a:latin typeface="Comic Sans MS" pitchFamily="66" charset="0"/>
                  </a:rPr>
                  <a:t> </a:t>
                </a:r>
                <a:r>
                  <a:rPr lang="en-US" sz="1000" i="1" dirty="0" smtClean="0">
                    <a:solidFill>
                      <a:srgbClr val="FF0000"/>
                    </a:solidFill>
                    <a:latin typeface="Comic Sans MS" pitchFamily="66" charset="0"/>
                  </a:rPr>
                  <a:t>      However, the taper increases the number of particles within this transverse emittance, and so provides a kind of “</a:t>
                </a:r>
                <a:r>
                  <a:rPr lang="en-US" sz="1000" i="1" dirty="0">
                    <a:solidFill>
                      <a:srgbClr val="FF0000"/>
                    </a:solidFill>
                    <a:latin typeface="Comic Sans MS" pitchFamily="66" charset="0"/>
                  </a:rPr>
                  <a:t>t</a:t>
                </a:r>
                <a:r>
                  <a:rPr lang="en-US" sz="1000" i="1" dirty="0" smtClean="0">
                    <a:solidFill>
                      <a:srgbClr val="FF0000"/>
                    </a:solidFill>
                    <a:latin typeface="Comic Sans MS" pitchFamily="66" charset="0"/>
                  </a:rPr>
                  <a:t>ransverse cooling.”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1200" i="1" dirty="0">
                  <a:solidFill>
                    <a:srgbClr val="3333FF"/>
                  </a:solidFill>
                  <a:latin typeface="Comic Sans MS" pitchFamily="66" charset="0"/>
                </a:endParaRP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The </a:t>
                </a:r>
                <a:r>
                  <a:rPr lang="en-US" sz="1400" dirty="0">
                    <a:solidFill>
                      <a:srgbClr val="3333FF"/>
                    </a:solidFill>
                    <a:latin typeface="Comic Sans MS" pitchFamily="66" charset="0"/>
                  </a:rPr>
                  <a:t>option of a mercury jet target may have been first considered by Palmer </a:t>
                </a:r>
                <a:r>
                  <a:rPr lang="en-US" sz="1400" i="1" dirty="0">
                    <a:solidFill>
                      <a:srgbClr val="3333FF"/>
                    </a:solidFill>
                    <a:latin typeface="Comic Sans MS" pitchFamily="66" charset="0"/>
                  </a:rPr>
                  <a:t>et al</a:t>
                </a:r>
                <a:r>
                  <a:rPr lang="en-US" sz="1400" dirty="0">
                    <a:solidFill>
                      <a:srgbClr val="3333FF"/>
                    </a:solidFill>
                    <a:latin typeface="Comic Sans MS" pitchFamily="66" charset="0"/>
                  </a:rPr>
                  <a:t>. in late 1995,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rgbClr val="0000FF"/>
                    </a:solidFill>
                    <a:latin typeface="Comic Sans MS" pitchFamily="66" charset="0"/>
                    <a:hlinkClick r:id="rId2"/>
                  </a:rPr>
                  <a:t>http://puhep1.princeton.edu/~</a:t>
                </a:r>
                <a:r>
                  <a:rPr lang="en-US" sz="900" dirty="0" smtClean="0">
                    <a:solidFill>
                      <a:srgbClr val="0000FF"/>
                    </a:solidFill>
                    <a:latin typeface="Comic Sans MS" pitchFamily="66" charset="0"/>
                    <a:hlinkClick r:id="rId2"/>
                  </a:rPr>
                  <a:t>mcdonald/examples/accel/palmer_aipcp_372_3_96.pdf</a:t>
                </a:r>
                <a:endParaRPr lang="en-US" sz="900" dirty="0" smtClean="0">
                  <a:solidFill>
                    <a:srgbClr val="0000FF"/>
                  </a:solidFill>
                  <a:latin typeface="Comic Sans MS" pitchFamily="66" charset="0"/>
                </a:endParaRP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900" dirty="0">
                  <a:solidFill>
                    <a:srgbClr val="0000FF"/>
                  </a:solidFill>
                  <a:latin typeface="Comic Sans MS" pitchFamily="66" charset="0"/>
                </a:endParaRP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0000FF"/>
                    </a:solidFill>
                    <a:latin typeface="Comic Sans MS" pitchFamily="66" charset="0"/>
                  </a:rPr>
                  <a:t>A radiation-cooled graphite target was the baseline for the 1.5-MW Neutrino Factory Study I  (2001),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900" dirty="0">
                    <a:latin typeface="Comic Sans MS" panose="030F0702030302020204" pitchFamily="66" charset="0"/>
                    <a:hlinkClick r:id="rId3"/>
                  </a:rPr>
                  <a:t>http://www.fnal.gov/projects/muon_collider/nu-factory</a:t>
                </a:r>
                <a:r>
                  <a:rPr lang="en-US" sz="900" dirty="0" smtClean="0">
                    <a:latin typeface="Comic Sans MS" panose="030F0702030302020204" pitchFamily="66" charset="0"/>
                    <a:hlinkClick r:id="rId3"/>
                  </a:rPr>
                  <a:t>/</a:t>
                </a:r>
                <a:r>
                  <a:rPr lang="en-US" sz="900" dirty="0" smtClean="0">
                    <a:latin typeface="Comic Sans MS" panose="030F0702030302020204" pitchFamily="66" charset="0"/>
                  </a:rPr>
                  <a:t>  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400" dirty="0" smtClean="0">
                    <a:latin typeface="Comic Sans MS" panose="030F0702030302020204" pitchFamily="66" charset="0"/>
                  </a:rPr>
                  <a:t>     </a:t>
                </a:r>
                <a:r>
                  <a:rPr lang="en-US" sz="1200" dirty="0" smtClean="0">
                    <a:solidFill>
                      <a:srgbClr val="3333FF"/>
                    </a:solidFill>
                    <a:latin typeface="Comic Sans MS" panose="030F0702030302020204" pitchFamily="66" charset="0"/>
                  </a:rPr>
                  <a:t>A graphite target suffers from radiation damage and needs to be replace every 4-6 weeks @ 1 MW  (7-10 days @ 4 MW).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900" dirty="0">
                  <a:solidFill>
                    <a:srgbClr val="0000FF"/>
                  </a:solidFill>
                  <a:latin typeface="Comic Sans MS" pitchFamily="66" charset="0"/>
                </a:endParaRP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The </a:t>
                </a:r>
                <a:r>
                  <a:rPr lang="en-US" sz="1400" dirty="0">
                    <a:solidFill>
                      <a:srgbClr val="FF0000"/>
                    </a:solidFill>
                    <a:latin typeface="Comic Sans MS" pitchFamily="66" charset="0"/>
                  </a:rPr>
                  <a:t>issue of radiation damage to superconductors was appreciated early on, but use of MARS without the MCNP data significantly underestimated damage due to low-energy neutrons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Comic Sans MS" pitchFamily="66" charset="0"/>
                  </a:rPr>
                  <a:t>.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1400" dirty="0" smtClean="0">
                  <a:solidFill>
                    <a:srgbClr val="FF0000"/>
                  </a:solidFill>
                  <a:latin typeface="Comic Sans MS" pitchFamily="66" charset="0"/>
                </a:endParaRP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400" dirty="0" smtClean="0">
                    <a:solidFill>
                      <a:srgbClr val="3333FF"/>
                    </a:solidFill>
                    <a:latin typeface="Comic Sans MS" pitchFamily="66" charset="0"/>
                  </a:rPr>
                  <a:t>The solenoid beam transport captures </a:t>
                </a:r>
                <a:r>
                  <a:rPr lang="en-US" sz="1400" dirty="0" smtClean="0">
                    <a:solidFill>
                      <a:srgbClr val="3333FF"/>
                    </a:solidFill>
                    <a:latin typeface="Comic Sans MS" pitchFamily="66" charset="0"/>
                    <a:sym typeface="Symbol"/>
                  </a:rPr>
                  <a:t> 10% of the beam power (mostly scattered protons) which must be dissipated downstream of the nominal Target System.</a:t>
                </a: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FF0000"/>
                    </a:solidFill>
                    <a:latin typeface="Comic Sans MS" pitchFamily="66" charset="0"/>
                    <a:sym typeface="Symbol"/>
                  </a:rPr>
                  <a:t>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Comic Sans MS" pitchFamily="66" charset="0"/>
                    <a:sym typeface="Symbol"/>
                  </a:rPr>
                  <a:t>    </a:t>
                </a:r>
                <a:r>
                  <a:rPr lang="en-US" sz="1200" dirty="0" smtClean="0">
                    <a:solidFill>
                      <a:srgbClr val="FF0000"/>
                    </a:solidFill>
                    <a:latin typeface="Comic Sans MS" pitchFamily="66" charset="0"/>
                    <a:sym typeface="Symbol"/>
                  </a:rPr>
                  <a:t> The Decay Channel is conceptually part of the Target System, using similar technology for magnets and shielding.</a:t>
                </a:r>
                <a:endParaRPr lang="en-US" sz="1200" dirty="0">
                  <a:solidFill>
                    <a:srgbClr val="FF0000"/>
                  </a:solidFill>
                  <a:latin typeface="Comic Sans MS" pitchFamily="66" charset="0"/>
                </a:endParaRPr>
              </a:p>
              <a:p>
                <a:pPr lvl="0" defTabSz="91440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1400" dirty="0">
                  <a:solidFill>
                    <a:srgbClr val="3333FF"/>
                  </a:solidFill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74282"/>
                <a:ext cx="9144000" cy="6071855"/>
              </a:xfrm>
              <a:prstGeom prst="rect">
                <a:avLst/>
              </a:prstGeom>
              <a:blipFill rotWithShape="1">
                <a:blip r:embed="rId4"/>
                <a:stretch>
                  <a:fillRect l="-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/>
          <p:cNvSpPr txBox="1">
            <a:spLocks/>
          </p:cNvSpPr>
          <p:nvPr/>
        </p:nvSpPr>
        <p:spPr>
          <a:xfrm>
            <a:off x="854110" y="-3192"/>
            <a:ext cx="7445318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Target System Challenges II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960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1403663"/>
            <a:ext cx="5368925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-36513" y="1383350"/>
            <a:ext cx="403225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cs typeface="Arial" pitchFamily="34" charset="0"/>
              </a:rPr>
              <a:t>R.B.  Palmer (</a:t>
            </a:r>
            <a:r>
              <a:rPr lang="en-US" sz="1400" i="1" dirty="0">
                <a:cs typeface="Arial" pitchFamily="34" charset="0"/>
              </a:rPr>
              <a:t>BNL</a:t>
            </a:r>
            <a:r>
              <a:rPr lang="en-US" sz="1400" dirty="0">
                <a:cs typeface="Arial" pitchFamily="34" charset="0"/>
              </a:rPr>
              <a:t>, </a:t>
            </a:r>
            <a:r>
              <a:rPr lang="en-US" sz="1400" dirty="0" smtClean="0">
                <a:cs typeface="Arial" pitchFamily="34" charset="0"/>
              </a:rPr>
              <a:t>1995) </a:t>
            </a:r>
            <a:r>
              <a:rPr lang="en-US" sz="1400" dirty="0">
                <a:cs typeface="Arial" pitchFamily="34" charset="0"/>
              </a:rPr>
              <a:t>proposed a 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20-T</a:t>
            </a:r>
            <a:r>
              <a:rPr lang="en-US" sz="1400" dirty="0">
                <a:cs typeface="Arial" pitchFamily="34" charset="0"/>
              </a:rPr>
              <a:t> </a:t>
            </a:r>
            <a:r>
              <a:rPr lang="en-US" sz="1400" dirty="0" err="1">
                <a:cs typeface="Arial" pitchFamily="34" charset="0"/>
              </a:rPr>
              <a:t>solenoidal</a:t>
            </a:r>
            <a:r>
              <a:rPr lang="en-US" sz="1400" dirty="0">
                <a:cs typeface="Arial" pitchFamily="34" charset="0"/>
              </a:rPr>
              <a:t> capture system.</a:t>
            </a: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400" dirty="0">
              <a:cs typeface="Arial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cs typeface="Arial" pitchFamily="34" charset="0"/>
              </a:rPr>
              <a:t>Low-energy </a:t>
            </a:r>
            <a:r>
              <a:rPr lang="en-US" sz="14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</a:t>
            </a:r>
            <a:r>
              <a:rPr lang="en-US" sz="1400" dirty="0">
                <a:solidFill>
                  <a:srgbClr val="FF0000"/>
                </a:solidFill>
                <a:cs typeface="Arial" pitchFamily="34" charset="0"/>
              </a:rPr>
              <a:t>'s collected from side of long, thin cylindrical target.</a:t>
            </a:r>
            <a:endParaRPr lang="en-US" sz="1400" dirty="0">
              <a:cs typeface="Arial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400" dirty="0">
              <a:cs typeface="Arial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cs typeface="Arial" pitchFamily="34" charset="0"/>
              </a:rPr>
              <a:t>Solenoid coils can be some distance from proton beam. </a:t>
            </a: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Þ"/>
            </a:pPr>
            <a:r>
              <a:rPr lang="en-US" sz="14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</a:t>
            </a:r>
            <a:r>
              <a:rPr lang="en-US" sz="1400" dirty="0">
                <a:solidFill>
                  <a:srgbClr val="FF0000"/>
                </a:solidFill>
                <a:cs typeface="Arial" pitchFamily="34" charset="0"/>
              </a:rPr>
              <a:t> 10-year life against radiation damage at 4 </a:t>
            </a:r>
            <a:r>
              <a:rPr lang="en-US" sz="1400" dirty="0" smtClean="0">
                <a:solidFill>
                  <a:srgbClr val="FF0000"/>
                </a:solidFill>
                <a:cs typeface="Arial" pitchFamily="34" charset="0"/>
              </a:rPr>
              <a:t>MW, with sufficient shielding.</a:t>
            </a:r>
            <a:endParaRPr lang="en-US" sz="1400" dirty="0">
              <a:solidFill>
                <a:srgbClr val="FF0000"/>
              </a:solidFill>
              <a:cs typeface="Arial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Þ"/>
            </a:pPr>
            <a:endParaRPr lang="en-US" sz="1400" dirty="0">
              <a:cs typeface="Arial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en-US" sz="1400" dirty="0">
                <a:cs typeface="Arial" pitchFamily="34" charset="0"/>
              </a:rPr>
              <a:t>Liquid mercury jet target replaced every </a:t>
            </a:r>
            <a:r>
              <a:rPr lang="en-US" sz="1400" dirty="0" smtClean="0">
                <a:cs typeface="Arial" pitchFamily="34" charset="0"/>
              </a:rPr>
              <a:t>pulse (or graphite target replaced often).</a:t>
            </a:r>
            <a:endParaRPr lang="en-US" sz="1400" dirty="0">
              <a:cs typeface="Arial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</a:pPr>
            <a:endParaRPr lang="en-US" sz="1400" dirty="0">
              <a:cs typeface="Arial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cs typeface="Arial" pitchFamily="34" charset="0"/>
              </a:rPr>
              <a:t>Proton beam readily tilted with respect to magnetic axis.</a:t>
            </a: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400" dirty="0">
              <a:solidFill>
                <a:srgbClr val="FF0000"/>
              </a:solidFill>
              <a:cs typeface="Arial" pitchFamily="34" charset="0"/>
            </a:endParaRPr>
          </a:p>
          <a:p>
            <a:pPr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cs typeface="Arial" pitchFamily="34" charset="0"/>
                <a:sym typeface="Symbol" pitchFamily="18" charset="2"/>
              </a:rPr>
              <a:t> </a:t>
            </a:r>
            <a:r>
              <a:rPr lang="en-US" sz="1400" dirty="0">
                <a:cs typeface="Arial" pitchFamily="34" charset="0"/>
              </a:rPr>
              <a:t>Beam dump (mercury pool) out of the way of secondary </a:t>
            </a:r>
            <a:r>
              <a:rPr lang="en-US" sz="1400" dirty="0">
                <a:cs typeface="Arial" pitchFamily="34" charset="0"/>
                <a:sym typeface="Symbol" pitchFamily="18" charset="2"/>
              </a:rPr>
              <a:t></a:t>
            </a:r>
            <a:r>
              <a:rPr lang="en-US" sz="1400" dirty="0">
                <a:cs typeface="Arial" pitchFamily="34" charset="0"/>
              </a:rPr>
              <a:t>'s and </a:t>
            </a:r>
            <a:r>
              <a:rPr lang="en-US" sz="1400" dirty="0">
                <a:cs typeface="Arial" pitchFamily="34" charset="0"/>
                <a:sym typeface="Symbol" pitchFamily="18" charset="2"/>
              </a:rPr>
              <a:t></a:t>
            </a:r>
            <a:r>
              <a:rPr lang="en-US" sz="1400" dirty="0" smtClean="0">
                <a:cs typeface="Arial" pitchFamily="34" charset="0"/>
              </a:rPr>
              <a:t>'s (or additional graphite block as beam dump).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236535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3200" dirty="0">
                <a:solidFill>
                  <a:schemeClr val="bg1"/>
                </a:solidFill>
                <a:ea typeface="宋体" pitchFamily="2" charset="-122"/>
                <a:cs typeface="Arial" pitchFamily="34" charset="0"/>
              </a:rPr>
              <a:t>Target and Capture Topology: Solenoid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504564" y="997547"/>
            <a:ext cx="8677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5720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Desire 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 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Comic Sans MS" pitchFamily="66" charset="0"/>
              </a:rPr>
              <a:t>14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400" i="1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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/s from 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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 10</a:t>
            </a:r>
            <a:r>
              <a:rPr lang="en-US" sz="1400" baseline="30000" dirty="0">
                <a:solidFill>
                  <a:srgbClr val="FF0000"/>
                </a:solidFill>
                <a:latin typeface="Comic Sans MS" pitchFamily="66" charset="0"/>
              </a:rPr>
              <a:t>15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</a:rPr>
              <a:t>p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/s (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</a:t>
            </a:r>
            <a:r>
              <a:rPr lang="en-US" sz="1400" dirty="0">
                <a:solidFill>
                  <a:srgbClr val="FF0000"/>
                </a:solidFill>
                <a:latin typeface="Comic Sans MS" pitchFamily="66" charset="0"/>
              </a:rPr>
              <a:t> 4 MW proton </a:t>
            </a:r>
            <a:r>
              <a:rPr lang="en-US" sz="1400" dirty="0" smtClean="0">
                <a:solidFill>
                  <a:srgbClr val="FF0000"/>
                </a:solidFill>
                <a:latin typeface="Comic Sans MS" pitchFamily="66" charset="0"/>
              </a:rPr>
              <a:t>beam).</a:t>
            </a:r>
            <a:endParaRPr lang="en-US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3622675" y="1381438"/>
            <a:ext cx="2867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800">
                <a:solidFill>
                  <a:srgbClr val="FF0000"/>
                </a:solidFill>
                <a:cs typeface="Arial" pitchFamily="34" charset="0"/>
              </a:rPr>
              <a:t>IDS-NF Target Concept: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4379913" y="5092813"/>
            <a:ext cx="4152900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cs typeface="Arial" pitchFamily="34" charset="0"/>
              </a:rPr>
              <a:t>Shielding of the superconducting magnets from radiation is a major issue.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400" dirty="0" smtClean="0">
                <a:cs typeface="Arial" pitchFamily="34" charset="0"/>
              </a:rPr>
              <a:t>Magnetic </a:t>
            </a:r>
            <a:r>
              <a:rPr lang="en-US" sz="1400" dirty="0">
                <a:cs typeface="Arial" pitchFamily="34" charset="0"/>
              </a:rPr>
              <a:t>stored energy ~ 3 GJ!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7156519" y="981869"/>
            <a:ext cx="2016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Superconducting magnets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3995738" y="4348475"/>
            <a:ext cx="1474787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>
                <a:solidFill>
                  <a:prstClr val="black"/>
                </a:solidFill>
                <a:cs typeface="Arial" pitchFamily="34" charset="0"/>
              </a:rPr>
              <a:t>Resistive magnets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3781425" y="2395850"/>
            <a:ext cx="13684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Proton beam and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Mercury jet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8266113" y="2300600"/>
            <a:ext cx="919162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Be window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3708400" y="1665946"/>
            <a:ext cx="13985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Tungsten beads, 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He gas cooled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endParaRPr 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5459413" y="4050025"/>
            <a:ext cx="18494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Mercury collection pool</a:t>
            </a:r>
          </a:p>
          <a:p>
            <a:pPr defTabSz="914400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With splash </a:t>
            </a:r>
            <a:r>
              <a:rPr lang="en-US" sz="1200" dirty="0" err="1">
                <a:solidFill>
                  <a:prstClr val="black"/>
                </a:solidFill>
                <a:cs typeface="Arial" pitchFamily="34" charset="0"/>
              </a:rPr>
              <a:t>mitigator</a:t>
            </a:r>
            <a:endParaRPr lang="en-US" sz="1200" dirty="0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8" idx="2"/>
          </p:cNvCxnSpPr>
          <p:nvPr/>
        </p:nvCxnSpPr>
        <p:spPr>
          <a:xfrm flipH="1">
            <a:off x="8266113" y="2576825"/>
            <a:ext cx="459581" cy="17303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>
          <a:xfrm flipV="1">
            <a:off x="7235825" y="3176900"/>
            <a:ext cx="238125" cy="101758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>
          <a:xfrm>
            <a:off x="4833938" y="2056125"/>
            <a:ext cx="1322387" cy="69373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 flipV="1">
            <a:off x="5364163" y="3578538"/>
            <a:ext cx="468312" cy="73818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>
          <a:xfrm>
            <a:off x="4833938" y="2749863"/>
            <a:ext cx="998537" cy="57943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6" name="Straight Arrow Connector 25"/>
          <p:cNvCxnSpPr>
            <a:stCxn id="15" idx="1"/>
          </p:cNvCxnSpPr>
          <p:nvPr/>
        </p:nvCxnSpPr>
        <p:spPr>
          <a:xfrm flipH="1">
            <a:off x="6156325" y="1119982"/>
            <a:ext cx="1000194" cy="110638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7" name="Straight Arrow Connector 26"/>
          <p:cNvCxnSpPr>
            <a:stCxn id="15" idx="1"/>
          </p:cNvCxnSpPr>
          <p:nvPr/>
        </p:nvCxnSpPr>
        <p:spPr>
          <a:xfrm flipH="1">
            <a:off x="6977132" y="1119982"/>
            <a:ext cx="179387" cy="102687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8" name="Straight Arrow Connector 27"/>
          <p:cNvCxnSpPr>
            <a:stCxn id="15" idx="1"/>
          </p:cNvCxnSpPr>
          <p:nvPr/>
        </p:nvCxnSpPr>
        <p:spPr>
          <a:xfrm>
            <a:off x="7156519" y="1119982"/>
            <a:ext cx="256381" cy="74215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9" name="Straight Arrow Connector 28"/>
          <p:cNvCxnSpPr>
            <a:stCxn id="15" idx="1"/>
          </p:cNvCxnSpPr>
          <p:nvPr/>
        </p:nvCxnSpPr>
        <p:spPr>
          <a:xfrm>
            <a:off x="7156519" y="1119982"/>
            <a:ext cx="1530281" cy="74215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30" name="Straight Arrow Connector 29"/>
          <p:cNvCxnSpPr>
            <a:stCxn id="15" idx="1"/>
          </p:cNvCxnSpPr>
          <p:nvPr/>
        </p:nvCxnSpPr>
        <p:spPr>
          <a:xfrm>
            <a:off x="7156519" y="1119982"/>
            <a:ext cx="1987480" cy="86042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31" name="TextBox 26"/>
          <p:cNvSpPr txBox="1">
            <a:spLocks noChangeArrowheads="1"/>
          </p:cNvSpPr>
          <p:nvPr/>
        </p:nvSpPr>
        <p:spPr bwMode="auto">
          <a:xfrm>
            <a:off x="16934" y="5932813"/>
            <a:ext cx="9127065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5-T copper magnet insert; 15-T Nb</a:t>
            </a:r>
            <a:r>
              <a: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Sn coil +  5-T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NbTi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outsert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</a:rPr>
              <a:t>If mercury target, desirable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</a:rPr>
              <a:t>to replace the copper magnet by a 20-T HTC insert (or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</a:rPr>
              <a:t>use only 15-T </a:t>
            </a:r>
            <a:r>
              <a:rPr kumimoji="0" lang="en-US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</a:rPr>
              <a:t>Nb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</a:rPr>
              <a:t> coil).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5</a:t>
            </a:fld>
            <a:endParaRPr lang="en-US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4847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Large  Cable-in-Conduit Superconducting Magnets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5108506" y="989835"/>
            <a:ext cx="403549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  <a:sym typeface="Symbol" pitchFamily="18" charset="2"/>
              </a:rPr>
              <a:t>The high heat load of the target magnet requires Nb</a:t>
            </a:r>
            <a:r>
              <a:rPr lang="en-US" sz="1600" baseline="-25000" dirty="0">
                <a:cs typeface="Arial" pitchFamily="34" charset="0"/>
                <a:sym typeface="Symbol" pitchFamily="18" charset="2"/>
              </a:rPr>
              <a:t>3</a:t>
            </a:r>
            <a:r>
              <a:rPr lang="en-US" sz="1600" dirty="0">
                <a:cs typeface="Arial" pitchFamily="34" charset="0"/>
                <a:sym typeface="Symbol" pitchFamily="18" charset="2"/>
              </a:rPr>
              <a:t>Sn cable-in-conduit technology, more  familiar in the fusion energy community than in high energy physics.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5148263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62" y="4114800"/>
            <a:ext cx="4235397" cy="23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0" y="4908550"/>
            <a:ext cx="466145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  <a:cs typeface="Arial" pitchFamily="34" charset="0"/>
              </a:rPr>
              <a:t>A high-temperature superconducting insert of 6+ T is appealing – but its inner radius would also have to be large to permit shielding against radiation damage.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270500" y="2338588"/>
            <a:ext cx="41973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C00000"/>
                </a:solidFill>
              </a:rPr>
              <a:t>The conductor is stabilized  by copper, 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</a:rPr>
              <a:t>as the temperatures during conductor fabrication comes close to the melting point of aluminum</a:t>
            </a:r>
            <a:r>
              <a:rPr lang="en-US" sz="1600" dirty="0" smtClean="0">
                <a:solidFill>
                  <a:srgbClr val="C00000"/>
                </a:solidFill>
              </a:rPr>
              <a:t>.</a:t>
            </a:r>
          </a:p>
          <a:p>
            <a:pPr eaLnBrk="1" hangingPunct="1"/>
            <a:endParaRPr lang="en-US" sz="1600" dirty="0">
              <a:solidFill>
                <a:srgbClr val="C00000"/>
              </a:solidFill>
            </a:endParaRPr>
          </a:p>
          <a:p>
            <a:pPr eaLnBrk="1" hangingPunct="1"/>
            <a:r>
              <a:rPr lang="en-US" sz="1600" dirty="0"/>
              <a:t>The conductor jacket is stainless steel, due to the high magnetic stresses.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880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9756" y="23853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Copper Conductor for Radiation-Resistant Magnets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0" y="1160805"/>
            <a:ext cx="321123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  <a:sym typeface="Symbol" pitchFamily="18" charset="2"/>
              </a:rPr>
              <a:t>Organic insulation cannot be used in copper coils in the Target </a:t>
            </a:r>
            <a:r>
              <a:rPr lang="en-US" sz="1600" dirty="0" smtClean="0">
                <a:cs typeface="Arial" pitchFamily="34" charset="0"/>
                <a:sym typeface="Symbol" pitchFamily="18" charset="2"/>
              </a:rPr>
              <a:t>System (or Decay Channel).</a:t>
            </a:r>
          </a:p>
          <a:p>
            <a:pPr eaLnBrk="1" hangingPunct="1"/>
            <a:endParaRPr lang="en-US" sz="1600" dirty="0">
              <a:cs typeface="Arial" pitchFamily="34" charset="0"/>
              <a:sym typeface="Symbol" pitchFamily="18" charset="2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Radiation-resistant conductor with </a:t>
            </a:r>
            <a:r>
              <a:rPr lang="en-US" sz="1600" dirty="0" err="1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MgO</a:t>
            </a:r>
            <a:r>
              <a:rPr lang="en-US" sz="1600" dirty="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 (or spinel)  </a:t>
            </a:r>
            <a:r>
              <a:rPr lang="en-US" sz="16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insulation has been developed </a:t>
            </a:r>
            <a:r>
              <a:rPr lang="en-US" sz="1600" dirty="0" smtClean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 at </a:t>
            </a:r>
            <a:r>
              <a:rPr lang="en-US" sz="1600" dirty="0">
                <a:solidFill>
                  <a:srgbClr val="FF0000"/>
                </a:solidFill>
                <a:cs typeface="Arial" pitchFamily="34" charset="0"/>
                <a:sym typeface="Symbol" pitchFamily="18" charset="2"/>
              </a:rPr>
              <a:t>KEK/JHF.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86" y="1071354"/>
            <a:ext cx="64008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56" y="4905375"/>
            <a:ext cx="669925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64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74632" y="117680"/>
            <a:ext cx="55659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bg1"/>
                </a:solidFill>
              </a:rPr>
              <a:t>Recent </a:t>
            </a:r>
            <a:r>
              <a:rPr lang="en-US" sz="3600" dirty="0" err="1">
                <a:solidFill>
                  <a:schemeClr val="bg1"/>
                </a:solidFill>
              </a:rPr>
              <a:t>Targetry</a:t>
            </a:r>
            <a:r>
              <a:rPr lang="en-US" sz="3600" dirty="0">
                <a:solidFill>
                  <a:schemeClr val="bg1"/>
                </a:solidFill>
              </a:rPr>
              <a:t> Efforts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79388" y="1109103"/>
            <a:ext cx="88201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FF0000"/>
                </a:solidFill>
              </a:rPr>
              <a:t>Xiaoping </a:t>
            </a:r>
            <a:r>
              <a:rPr lang="en-US" sz="1400" dirty="0">
                <a:solidFill>
                  <a:srgbClr val="FF0000"/>
                </a:solidFill>
              </a:rPr>
              <a:t>Ding (UCLA) </a:t>
            </a:r>
            <a:r>
              <a:rPr lang="en-US" sz="1400" i="1" dirty="0">
                <a:solidFill>
                  <a:srgbClr val="FF0000"/>
                </a:solidFill>
              </a:rPr>
              <a:t>Particle-Production Simulations</a:t>
            </a:r>
            <a:r>
              <a:rPr lang="en-US" sz="1400" dirty="0">
                <a:solidFill>
                  <a:srgbClr val="FF0000"/>
                </a:solidFill>
              </a:rPr>
              <a:t> (including comparison of </a:t>
            </a:r>
            <a:r>
              <a:rPr lang="en-US" sz="1400" dirty="0" smtClean="0">
                <a:solidFill>
                  <a:srgbClr val="FF0000"/>
                </a:solidFill>
              </a:rPr>
              <a:t>C and Ga </a:t>
            </a:r>
            <a:r>
              <a:rPr lang="en-US" sz="1400" dirty="0">
                <a:solidFill>
                  <a:srgbClr val="FF0000"/>
                </a:solidFill>
              </a:rPr>
              <a:t>with Hg)</a:t>
            </a:r>
          </a:p>
          <a:p>
            <a:pPr eaLnBrk="1" hangingPunct="1"/>
            <a:endParaRPr lang="en-US" sz="14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400" dirty="0"/>
              <a:t>Ole Hansen (CERN</a:t>
            </a:r>
            <a:r>
              <a:rPr lang="en-US" sz="1400" i="1" dirty="0"/>
              <a:t>)  </a:t>
            </a:r>
            <a:r>
              <a:rPr lang="en-US" sz="1400" i="1" dirty="0" smtClean="0"/>
              <a:t>Target </a:t>
            </a:r>
            <a:r>
              <a:rPr lang="en-US" sz="1400" i="1" dirty="0"/>
              <a:t>Optimization</a:t>
            </a:r>
          </a:p>
          <a:p>
            <a:pPr eaLnBrk="1" hangingPunct="1"/>
            <a:endParaRPr lang="en-US" sz="14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400" dirty="0" err="1">
                <a:solidFill>
                  <a:srgbClr val="FF0000"/>
                </a:solidFill>
              </a:rPr>
              <a:t>Hisham</a:t>
            </a:r>
            <a:r>
              <a:rPr lang="en-US" sz="1400" dirty="0">
                <a:solidFill>
                  <a:srgbClr val="FF0000"/>
                </a:solidFill>
              </a:rPr>
              <a:t> Sayed (BNL) </a:t>
            </a:r>
            <a:r>
              <a:rPr lang="en-US" sz="1400" i="1" dirty="0">
                <a:solidFill>
                  <a:srgbClr val="FF0000"/>
                </a:solidFill>
              </a:rPr>
              <a:t>Configurations with shorter taper </a:t>
            </a:r>
            <a:r>
              <a:rPr lang="en-US" sz="1400" dirty="0">
                <a:solidFill>
                  <a:srgbClr val="FF0000"/>
                </a:solidFill>
              </a:rPr>
              <a:t>(matched to phase rotator)</a:t>
            </a:r>
          </a:p>
          <a:p>
            <a:pPr eaLnBrk="1" hangingPunct="1"/>
            <a:endParaRPr lang="en-US" sz="1400" dirty="0"/>
          </a:p>
          <a:p>
            <a:pPr eaLnBrk="1" hangingPunct="1"/>
            <a:r>
              <a:rPr lang="en-US" sz="1400" dirty="0"/>
              <a:t>Bob </a:t>
            </a:r>
            <a:r>
              <a:rPr lang="en-US" sz="1400" dirty="0" err="1"/>
              <a:t>Weggel</a:t>
            </a:r>
            <a:r>
              <a:rPr lang="en-US" sz="1400" dirty="0"/>
              <a:t> (MORE/PBL) </a:t>
            </a:r>
            <a:r>
              <a:rPr lang="en-US" sz="1400" i="1" dirty="0"/>
              <a:t>Magnet and Shielding</a:t>
            </a:r>
            <a:r>
              <a:rPr lang="en-US" sz="1400" dirty="0"/>
              <a:t> </a:t>
            </a:r>
            <a:r>
              <a:rPr lang="en-US" sz="1400" i="1" dirty="0"/>
              <a:t>Configurations</a:t>
            </a:r>
          </a:p>
          <a:p>
            <a:pPr eaLnBrk="1" hangingPunct="1"/>
            <a:endParaRPr lang="en-US" sz="1400" dirty="0"/>
          </a:p>
          <a:p>
            <a:pPr eaLnBrk="1" hangingPunct="1"/>
            <a:r>
              <a:rPr lang="en-US" sz="1400" dirty="0"/>
              <a:t>Nicholas </a:t>
            </a:r>
            <a:r>
              <a:rPr lang="en-US" sz="1400" dirty="0" err="1"/>
              <a:t>Souchlas</a:t>
            </a:r>
            <a:r>
              <a:rPr lang="en-US" sz="1400" dirty="0"/>
              <a:t> (PBL) </a:t>
            </a:r>
            <a:r>
              <a:rPr lang="en-US" sz="1400" i="1" dirty="0"/>
              <a:t>Energy-deposition simulations for the Target System</a:t>
            </a:r>
            <a:r>
              <a:rPr lang="en-US" sz="1400" dirty="0"/>
              <a:t> (to determine whether the superconducting magnets are sufficiently well shielded from the 4-MW beam power)</a:t>
            </a:r>
          </a:p>
          <a:p>
            <a:pPr eaLnBrk="1" hangingPunct="1"/>
            <a:endParaRPr lang="en-US" sz="1400" i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400" dirty="0">
                <a:solidFill>
                  <a:srgbClr val="FF0000"/>
                </a:solidFill>
              </a:rPr>
              <a:t>Pavel </a:t>
            </a:r>
            <a:r>
              <a:rPr lang="en-US" sz="1400" dirty="0" err="1">
                <a:solidFill>
                  <a:srgbClr val="FF0000"/>
                </a:solidFill>
              </a:rPr>
              <a:t>Snopok</a:t>
            </a:r>
            <a:r>
              <a:rPr lang="en-US" sz="1400" dirty="0">
                <a:solidFill>
                  <a:srgbClr val="FF0000"/>
                </a:solidFill>
              </a:rPr>
              <a:t> (IIT)  </a:t>
            </a:r>
            <a:r>
              <a:rPr lang="en-US" sz="1400" i="1" dirty="0">
                <a:solidFill>
                  <a:srgbClr val="FF0000"/>
                </a:solidFill>
              </a:rPr>
              <a:t>Energy-deposition simulations for the Decay </a:t>
            </a:r>
            <a:r>
              <a:rPr lang="en-US" sz="1400" i="1" dirty="0" smtClean="0">
                <a:solidFill>
                  <a:srgbClr val="FF0000"/>
                </a:solidFill>
              </a:rPr>
              <a:t>Channel </a:t>
            </a:r>
            <a:r>
              <a:rPr lang="en-US" sz="1400" dirty="0" smtClean="0">
                <a:solidFill>
                  <a:srgbClr val="FF0000"/>
                </a:solidFill>
              </a:rPr>
              <a:t>(soon N. </a:t>
            </a:r>
            <a:r>
              <a:rPr lang="en-US" sz="1400" dirty="0" err="1" smtClean="0">
                <a:solidFill>
                  <a:srgbClr val="FF0000"/>
                </a:solidFill>
              </a:rPr>
              <a:t>Souchlas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  <a:p>
            <a:pPr eaLnBrk="1" hangingPunct="1"/>
            <a:endParaRPr lang="en-US" sz="1400" dirty="0"/>
          </a:p>
          <a:p>
            <a:pPr eaLnBrk="1" hangingPunct="1"/>
            <a:r>
              <a:rPr lang="en-US" sz="1400" dirty="0"/>
              <a:t>Van Graves (ORNL) </a:t>
            </a:r>
            <a:r>
              <a:rPr lang="en-US" sz="1400" i="1" dirty="0"/>
              <a:t>Mercury module design + overall Target System layout</a:t>
            </a:r>
          </a:p>
          <a:p>
            <a:pPr eaLnBrk="1" hangingPunct="1"/>
            <a:endParaRPr lang="en-US" sz="14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1400" dirty="0">
                <a:solidFill>
                  <a:srgbClr val="FF0000"/>
                </a:solidFill>
              </a:rPr>
              <a:t>Yan Zhan (Stony Brook) </a:t>
            </a:r>
            <a:r>
              <a:rPr lang="en-US" sz="1400" i="1" dirty="0">
                <a:solidFill>
                  <a:srgbClr val="FF0000"/>
                </a:solidFill>
              </a:rPr>
              <a:t>Nozzle and Jet Studies </a:t>
            </a:r>
            <a:r>
              <a:rPr lang="en-US" sz="1400" dirty="0">
                <a:solidFill>
                  <a:srgbClr val="FF0000"/>
                </a:solidFill>
              </a:rPr>
              <a:t>(towards improving the jet quality)</a:t>
            </a:r>
          </a:p>
          <a:p>
            <a:pPr eaLnBrk="1" hangingPunct="1"/>
            <a:endParaRPr lang="en-US" sz="1400" dirty="0"/>
          </a:p>
          <a:p>
            <a:pPr eaLnBrk="1" hangingPunct="1"/>
            <a:r>
              <a:rPr lang="en-US" sz="1400" dirty="0"/>
              <a:t>Roman </a:t>
            </a:r>
            <a:r>
              <a:rPr lang="en-US" sz="1400" dirty="0" err="1"/>
              <a:t>Samulyak</a:t>
            </a:r>
            <a:r>
              <a:rPr lang="en-US" sz="1400" dirty="0"/>
              <a:t> (Stony Brook) </a:t>
            </a:r>
            <a:r>
              <a:rPr lang="en-US" sz="1400" i="1" dirty="0"/>
              <a:t>MHD Simulations </a:t>
            </a:r>
            <a:r>
              <a:rPr lang="en-US" sz="1400" dirty="0"/>
              <a:t>(including beam-jet interactions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34286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5" descr="dnde_IQGSM1_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8182" r="5882" b="4546"/>
          <a:stretch>
            <a:fillRect/>
          </a:stretch>
        </p:blipFill>
        <p:spPr>
          <a:xfrm>
            <a:off x="832959" y="3342654"/>
            <a:ext cx="3809906" cy="3200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195126" y="0"/>
            <a:ext cx="687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bg1"/>
                </a:solidFill>
              </a:rPr>
              <a:t>Particle Production Simulations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454180" y="593448"/>
            <a:ext cx="2202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</a:rPr>
              <a:t>Xiaoping Ding (UCLA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0638" y="1071905"/>
            <a:ext cx="6380162" cy="273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just" eaLnBrk="1" hangingPunct="1"/>
            <a:r>
              <a:rPr lang="en-US" sz="1400" dirty="0" smtClean="0">
                <a:solidFill>
                  <a:srgbClr val="3333FF"/>
                </a:solidFill>
                <a:ea typeface="DejaVu Sans"/>
                <a:cs typeface="DejaVu Sans"/>
              </a:rPr>
              <a:t>Extensive simulations using MARS15 showed that with a high-</a:t>
            </a:r>
            <a:r>
              <a:rPr lang="en-US" sz="1400" i="1" dirty="0" smtClean="0">
                <a:solidFill>
                  <a:srgbClr val="3333FF"/>
                </a:solidFill>
                <a:ea typeface="DejaVu Sans"/>
                <a:cs typeface="DejaVu Sans"/>
              </a:rPr>
              <a:t>Z</a:t>
            </a:r>
            <a:r>
              <a:rPr lang="en-US" sz="1400" dirty="0" smtClean="0">
                <a:solidFill>
                  <a:srgbClr val="3333FF"/>
                </a:solidFill>
                <a:ea typeface="DejaVu Sans"/>
                <a:cs typeface="DejaVu Sans"/>
              </a:rPr>
              <a:t> target, particle production peaks around 6-7 </a:t>
            </a:r>
            <a:r>
              <a:rPr lang="en-US" sz="1400" dirty="0" err="1" smtClean="0">
                <a:solidFill>
                  <a:srgbClr val="3333FF"/>
                </a:solidFill>
                <a:ea typeface="DejaVu Sans"/>
                <a:cs typeface="DejaVu Sans"/>
              </a:rPr>
              <a:t>GeV</a:t>
            </a:r>
            <a:r>
              <a:rPr lang="en-US" sz="1400" dirty="0" smtClean="0">
                <a:solidFill>
                  <a:srgbClr val="3333FF"/>
                </a:solidFill>
                <a:ea typeface="DejaVu Sans"/>
                <a:cs typeface="DejaVu Sans"/>
              </a:rPr>
              <a:t>, and that it is favored to use a long, thin target, tilted with respect to the magnetic axis (and tilted proton beam).</a:t>
            </a:r>
          </a:p>
          <a:p>
            <a:pPr algn="just" eaLnBrk="1" hangingPunct="1"/>
            <a:endParaRPr lang="en-US" sz="1400" dirty="0">
              <a:solidFill>
                <a:srgbClr val="3333FF"/>
              </a:solidFill>
              <a:ea typeface="DejaVu Sans"/>
              <a:cs typeface="DejaVu Sans"/>
            </a:endParaRPr>
          </a:p>
          <a:p>
            <a:pPr algn="just" eaLnBrk="1" hangingPunct="1"/>
            <a:r>
              <a:rPr lang="en-US" sz="1400" dirty="0" smtClean="0">
                <a:solidFill>
                  <a:srgbClr val="FF0000"/>
                </a:solidFill>
                <a:ea typeface="DejaVu Sans"/>
                <a:cs typeface="DejaVu Sans"/>
              </a:rPr>
              <a:t>MARS15(2012) indicated that for 3-GeV proton beam, carbon is better than Hg (but MARS15(2012) has issues in the range 3-10 </a:t>
            </a:r>
            <a:r>
              <a:rPr lang="en-US" sz="1400" dirty="0" err="1" smtClean="0">
                <a:solidFill>
                  <a:srgbClr val="FF0000"/>
                </a:solidFill>
                <a:ea typeface="DejaVu Sans"/>
                <a:cs typeface="DejaVu Sans"/>
              </a:rPr>
              <a:t>GeV</a:t>
            </a:r>
            <a:r>
              <a:rPr lang="en-US" sz="1400" dirty="0" smtClean="0">
                <a:solidFill>
                  <a:srgbClr val="FF0000"/>
                </a:solidFill>
                <a:ea typeface="DejaVu Sans"/>
                <a:cs typeface="DejaVu Sans"/>
              </a:rPr>
              <a:t>).</a:t>
            </a:r>
          </a:p>
          <a:p>
            <a:pPr algn="just" eaLnBrk="1" hangingPunct="1"/>
            <a:endParaRPr lang="en-US" sz="1400" dirty="0">
              <a:solidFill>
                <a:srgbClr val="3333FF"/>
              </a:solidFill>
              <a:ea typeface="DejaVu Sans"/>
              <a:cs typeface="DejaVu Sans"/>
            </a:endParaRPr>
          </a:p>
          <a:p>
            <a:pPr algn="just" eaLnBrk="1" hangingPunct="1"/>
            <a:r>
              <a:rPr lang="en-US" sz="1400" dirty="0" smtClean="0">
                <a:solidFill>
                  <a:srgbClr val="3333FF"/>
                </a:solidFill>
                <a:ea typeface="DejaVu Sans"/>
                <a:cs typeface="DejaVu Sans"/>
              </a:rPr>
              <a:t>MARS15(2014) just released, and indicates reduced production by high-</a:t>
            </a:r>
            <a:r>
              <a:rPr lang="en-US" sz="1400" i="1" dirty="0" smtClean="0">
                <a:solidFill>
                  <a:srgbClr val="3333FF"/>
                </a:solidFill>
                <a:ea typeface="DejaVu Sans"/>
                <a:cs typeface="DejaVu Sans"/>
              </a:rPr>
              <a:t>Z</a:t>
            </a:r>
            <a:r>
              <a:rPr lang="en-US" sz="1400" dirty="0" smtClean="0">
                <a:solidFill>
                  <a:srgbClr val="3333FF"/>
                </a:solidFill>
                <a:ea typeface="DejaVu Sans"/>
                <a:cs typeface="DejaVu Sans"/>
              </a:rPr>
              <a:t> targets, but Hg still favored over C at 7 </a:t>
            </a:r>
            <a:r>
              <a:rPr lang="en-US" sz="1400" dirty="0" err="1" smtClean="0">
                <a:solidFill>
                  <a:srgbClr val="3333FF"/>
                </a:solidFill>
                <a:ea typeface="DejaVu Sans"/>
                <a:cs typeface="DejaVu Sans"/>
              </a:rPr>
              <a:t>GeV</a:t>
            </a:r>
            <a:r>
              <a:rPr lang="en-US" sz="1400" dirty="0" smtClean="0">
                <a:solidFill>
                  <a:srgbClr val="3333FF"/>
                </a:solidFill>
                <a:ea typeface="DejaVu Sans"/>
                <a:cs typeface="DejaVu Sans"/>
              </a:rPr>
              <a:t>.</a:t>
            </a:r>
          </a:p>
          <a:p>
            <a:pPr algn="just" eaLnBrk="1" hangingPunct="1"/>
            <a:endParaRPr lang="en-US" sz="1400" dirty="0">
              <a:solidFill>
                <a:srgbClr val="3333FF"/>
              </a:solidFill>
              <a:ea typeface="DejaVu Sans"/>
              <a:cs typeface="DejaVu Sans"/>
            </a:endParaRPr>
          </a:p>
          <a:p>
            <a:pPr algn="just" eaLnBrk="1" hangingPunct="1"/>
            <a:endParaRPr lang="en-US" sz="1400" dirty="0">
              <a:solidFill>
                <a:srgbClr val="3333FF"/>
              </a:solidFill>
              <a:ea typeface="DejaVu Sans"/>
              <a:cs typeface="DejaVu Sans"/>
            </a:endParaRPr>
          </a:p>
        </p:txBody>
      </p:sp>
      <p:pic>
        <p:nvPicPr>
          <p:cNvPr id="15" name="Picture 20" descr="TUPFI069_F6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38182" r="8235" b="4546"/>
          <a:stretch>
            <a:fillRect/>
          </a:stretch>
        </p:blipFill>
        <p:spPr bwMode="auto">
          <a:xfrm>
            <a:off x="6329160" y="933172"/>
            <a:ext cx="2884414" cy="252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Content Placeholder 6" descr="dnde_IQGSM1_n_M151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8182" r="5882" b="4546"/>
          <a:stretch>
            <a:fillRect/>
          </a:stretch>
        </p:blipFill>
        <p:spPr>
          <a:xfrm>
            <a:off x="4491824" y="3342654"/>
            <a:ext cx="3817952" cy="32071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85999" y="4144618"/>
            <a:ext cx="20872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MARS15(2012)</a:t>
            </a:r>
          </a:p>
          <a:p>
            <a:r>
              <a:rPr lang="en-US" sz="16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Region of interest for Muon Collider is 40 &lt; KE &lt; 180 MeV</a:t>
            </a:r>
            <a:endParaRPr lang="en-US" sz="16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74081" y="4177748"/>
            <a:ext cx="2087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MARS15(2014)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811366" y="3898106"/>
            <a:ext cx="0" cy="21931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182121" y="3898106"/>
            <a:ext cx="0" cy="21931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478083" y="3897180"/>
            <a:ext cx="0" cy="21940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845656" y="3897180"/>
            <a:ext cx="0" cy="21931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676984" y="2206610"/>
            <a:ext cx="632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mic Sans MS" panose="030F0702030302020204" pitchFamily="66" charset="0"/>
              </a:rPr>
              <a:t>Ga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81600" y="1476754"/>
            <a:ext cx="53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Hg</a:t>
            </a:r>
          </a:p>
        </p:txBody>
      </p:sp>
    </p:spTree>
    <p:extLst>
      <p:ext uri="{BB962C8B-B14F-4D97-AF65-F5344CB8AC3E}">
        <p14:creationId xmlns:p14="http://schemas.microsoft.com/office/powerpoint/2010/main" val="2273421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91380" y="48107"/>
            <a:ext cx="73879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bg1"/>
                </a:solidFill>
              </a:rPr>
              <a:t>Configurations with a Shorter Taper </a:t>
            </a:r>
          </a:p>
        </p:txBody>
      </p:sp>
      <p:pic>
        <p:nvPicPr>
          <p:cNvPr id="5" name="Picture 19" descr="tpz_dist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6" y="4092575"/>
            <a:ext cx="3761579" cy="2411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466975" y="569704"/>
            <a:ext cx="22480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chemeClr val="bg1"/>
                </a:solidFill>
              </a:rPr>
              <a:t>Hisham</a:t>
            </a:r>
            <a:r>
              <a:rPr lang="en-US" sz="1600" dirty="0">
                <a:solidFill>
                  <a:schemeClr val="bg1"/>
                </a:solidFill>
              </a:rPr>
              <a:t> Sayed (</a:t>
            </a:r>
            <a:r>
              <a:rPr lang="en-US" sz="1600" dirty="0" smtClean="0">
                <a:solidFill>
                  <a:schemeClr val="bg1"/>
                </a:solidFill>
              </a:rPr>
              <a:t>BNL)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363" y="934138"/>
            <a:ext cx="89442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 dirty="0"/>
              <a:t>Following a hint from O. Hansen, the yield of useful </a:t>
            </a:r>
            <a:r>
              <a:rPr lang="en-US" sz="1400" dirty="0" err="1"/>
              <a:t>muons</a:t>
            </a:r>
            <a:r>
              <a:rPr lang="en-US" sz="1400" dirty="0"/>
              <a:t> out of the Phase Rotator (Front End), is improved by shifting the timing of the proton beam, and shortening the length of </a:t>
            </a:r>
            <a:r>
              <a:rPr lang="en-US" sz="1400" dirty="0" smtClean="0"/>
              <a:t>the </a:t>
            </a:r>
            <a:r>
              <a:rPr lang="en-US" sz="1400" dirty="0"/>
              <a:t>taper between </a:t>
            </a:r>
            <a:r>
              <a:rPr lang="en-US" sz="1400" dirty="0" smtClean="0"/>
              <a:t>20/15 </a:t>
            </a:r>
            <a:r>
              <a:rPr lang="en-US" sz="1400" dirty="0"/>
              <a:t>T and </a:t>
            </a:r>
            <a:r>
              <a:rPr lang="en-US" sz="1400" dirty="0" smtClean="0"/>
              <a:t>1.5/3.5 </a:t>
            </a:r>
            <a:r>
              <a:rPr lang="en-US" sz="1400" dirty="0"/>
              <a:t>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"/>
              <p:cNvSpPr txBox="1">
                <a:spLocks noChangeArrowheads="1"/>
              </p:cNvSpPr>
              <p:nvPr/>
            </p:nvSpPr>
            <p:spPr bwMode="auto">
              <a:xfrm>
                <a:off x="0" y="1782775"/>
                <a:ext cx="1782763" cy="2322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1400" dirty="0" smtClean="0">
                    <a:solidFill>
                      <a:srgbClr val="FF0000"/>
                    </a:solidFill>
                  </a:rPr>
                  <a:t>The baseline taper length of 15 m could be reduced to ~ 5 m.</a:t>
                </a:r>
              </a:p>
              <a:p>
                <a:pPr eaLnBrk="1" hangingPunct="1"/>
                <a:endParaRPr lang="en-US" sz="1400" dirty="0"/>
              </a:p>
              <a:p>
                <a:pPr eaLnBrk="1" hangingPunct="1"/>
                <a:r>
                  <a:rPr lang="en-US" sz="1400" dirty="0"/>
                  <a:t>Reducing the peak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400" dirty="0" smtClean="0"/>
                  <a:t> from </a:t>
                </a:r>
                <a:r>
                  <a:rPr lang="en-US" sz="1400" dirty="0"/>
                  <a:t>20 T to 15 T is </a:t>
                </a:r>
                <a:r>
                  <a:rPr lang="en-US" sz="1400" dirty="0" smtClean="0"/>
                  <a:t>viable, particularly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400" dirty="0" smtClean="0"/>
                  <a:t> is increased.</a:t>
                </a:r>
                <a:endParaRPr lang="en-US" sz="1400" dirty="0"/>
              </a:p>
            </p:txBody>
          </p:sp>
        </mc:Choice>
        <mc:Fallback xmlns="">
          <p:sp>
            <p:nvSpPr>
              <p:cNvPr id="10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782775"/>
                <a:ext cx="1782763" cy="2322431"/>
              </a:xfrm>
              <a:prstGeom prst="rect">
                <a:avLst/>
              </a:prstGeom>
              <a:blipFill rotWithShape="1">
                <a:blip r:embed="rId3"/>
                <a:stretch>
                  <a:fillRect l="-685" t="-262" r="-1027" b="-15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28"/>
              <p:cNvSpPr txBox="1">
                <a:spLocks noChangeArrowheads="1"/>
              </p:cNvSpPr>
              <p:nvPr/>
            </p:nvSpPr>
            <p:spPr bwMode="auto">
              <a:xfrm>
                <a:off x="5114860" y="1373471"/>
                <a:ext cx="3997325" cy="573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1pPr>
                <a:lvl2pPr marL="742950" indent="-28575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2pPr>
                <a:lvl3pPr marL="11430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3pPr>
                <a:lvl4pPr marL="16002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4pPr>
                <a:lvl5pPr marL="2057400" indent="-228600" eaLnBrk="0" hangingPunct="0"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rgbClr val="0000FF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/>
                <a:r>
                  <a:rPr lang="en-US" sz="1400" dirty="0" smtClean="0">
                    <a:solidFill>
                      <a:srgbClr val="FF0000"/>
                    </a:solidFill>
                  </a:rPr>
                  <a:t>It is favorable to increase the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400" dirty="0">
                    <a:solidFill>
                      <a:srgbClr val="FF0000"/>
                    </a:solidFill>
                  </a:rPr>
                  <a:t>in the Front End above the baseline of 1.5 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T: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14860" y="1373471"/>
                <a:ext cx="3997325" cy="573747"/>
              </a:xfrm>
              <a:prstGeom prst="rect">
                <a:avLst/>
              </a:prstGeom>
              <a:blipFill rotWithShape="1">
                <a:blip r:embed="rId4"/>
                <a:stretch>
                  <a:fillRect l="-305" r="-610" b="-957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31"/>
          <p:cNvSpPr txBox="1">
            <a:spLocks noChangeArrowheads="1"/>
          </p:cNvSpPr>
          <p:nvPr/>
        </p:nvSpPr>
        <p:spPr bwMode="auto">
          <a:xfrm>
            <a:off x="5081663" y="4092575"/>
            <a:ext cx="4103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rgbClr val="0000FF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400" dirty="0"/>
              <a:t>A short proton bunch continues to be favored: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08" y="1657620"/>
            <a:ext cx="3478506" cy="24349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51" y="1800619"/>
            <a:ext cx="3262362" cy="2283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053" y="4230688"/>
            <a:ext cx="3274014" cy="22918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39011" y="4437131"/>
            <a:ext cx="22003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shorter taper results in a denser distribution in longitudinal phase space, which is preferable for the </a:t>
            </a:r>
            <a:r>
              <a:rPr lang="en-US" sz="1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Buncher</a:t>
            </a:r>
            <a:r>
              <a:rPr 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/Phase Rotator.</a:t>
            </a:r>
            <a:endParaRPr 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133506" y="4826637"/>
                <a:ext cx="896015" cy="476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1200" b="0" i="1" smtClean="0">
                        <a:latin typeface="Cambria Math"/>
                      </a:rPr>
                      <m:t>=20</m:t>
                    </m:r>
                  </m:oMath>
                </a14:m>
                <a:r>
                  <a:rPr lang="en-US" sz="1200" b="0" dirty="0" smtClean="0"/>
                  <a:t> 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sz="1200" b="0" i="1" smtClean="0">
                            <a:latin typeface="Cambria Math"/>
                          </a:rPr>
                          <m:t>𝑓</m:t>
                        </m:r>
                      </m:sub>
                    </m:sSub>
                    <m:r>
                      <a:rPr lang="en-US" sz="1200" b="0" i="1" smtClean="0">
                        <a:latin typeface="Cambria Math"/>
                      </a:rPr>
                      <m:t>=3.5</m:t>
                    </m:r>
                  </m:oMath>
                </a14:m>
                <a:r>
                  <a:rPr lang="en-US" sz="1200" dirty="0" smtClean="0"/>
                  <a:t> T</a:t>
                </a:r>
                <a:endParaRPr lang="en-US" sz="1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506" y="4826637"/>
                <a:ext cx="896015" cy="476477"/>
              </a:xfrm>
              <a:prstGeom prst="rect">
                <a:avLst/>
              </a:prstGeom>
              <a:blipFill rotWithShape="1">
                <a:blip r:embed="rId8"/>
                <a:stretch>
                  <a:fillRect t="-1282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488554" y="3356658"/>
            <a:ext cx="2327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Aperture R = 30 cm fixed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7061" y="3416462"/>
            <a:ext cx="2327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33FF"/>
                </a:solidFill>
                <a:latin typeface="Comic Sans MS" panose="030F0702030302020204" pitchFamily="66" charset="0"/>
              </a:rPr>
              <a:t>Aperture R = 30 cm fixed</a:t>
            </a:r>
            <a:endParaRPr lang="en-US" sz="1400" dirty="0">
              <a:solidFill>
                <a:srgbClr val="3333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490071"/>
      </p:ext>
    </p:extLst>
  </p:cSld>
  <p:clrMapOvr>
    <a:masterClrMapping/>
  </p:clrMapOvr>
</p:sld>
</file>

<file path=ppt/theme/theme1.xml><?xml version="1.0" encoding="utf-8"?>
<a:theme xmlns:a="http://schemas.openxmlformats.org/drawingml/2006/main" name="MuPAC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MuPAC_Review_Template.potx</Template>
  <TotalTime>3723</TotalTime>
  <Words>1629</Words>
  <Application>Microsoft Office PowerPoint</Application>
  <PresentationFormat>On-screen Show (4:3)</PresentationFormat>
  <Paragraphs>244</Paragraphs>
  <Slides>16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宋体</vt:lpstr>
      <vt:lpstr>Arial</vt:lpstr>
      <vt:lpstr>Calibri</vt:lpstr>
      <vt:lpstr>Cambria Math</vt:lpstr>
      <vt:lpstr>Comic Sans MS</vt:lpstr>
      <vt:lpstr>DejaVu Sans</vt:lpstr>
      <vt:lpstr>Symbol</vt:lpstr>
      <vt:lpstr>Times New Roman</vt:lpstr>
      <vt:lpstr>MuPAC_Review_Template</vt:lpstr>
      <vt:lpstr>Equation</vt:lpstr>
      <vt:lpstr>Front End – Target Options</vt:lpstr>
      <vt:lpstr>Target System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Fermilab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Palmer</dc:creator>
  <cp:lastModifiedBy>Kirk</cp:lastModifiedBy>
  <cp:revision>80</cp:revision>
  <cp:lastPrinted>2014-01-07T17:23:53Z</cp:lastPrinted>
  <dcterms:created xsi:type="dcterms:W3CDTF">2012-06-15T14:46:19Z</dcterms:created>
  <dcterms:modified xsi:type="dcterms:W3CDTF">2014-01-07T17:24:13Z</dcterms:modified>
</cp:coreProperties>
</file>