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43"/>
  </p:notesMasterIdLst>
  <p:handoutMasterIdLst>
    <p:handoutMasterId r:id="rId44"/>
  </p:handoutMasterIdLst>
  <p:sldIdLst>
    <p:sldId id="381" r:id="rId2"/>
    <p:sldId id="479" r:id="rId3"/>
    <p:sldId id="432" r:id="rId4"/>
    <p:sldId id="439" r:id="rId5"/>
    <p:sldId id="443" r:id="rId6"/>
    <p:sldId id="436" r:id="rId7"/>
    <p:sldId id="437" r:id="rId8"/>
    <p:sldId id="442" r:id="rId9"/>
    <p:sldId id="446" r:id="rId10"/>
    <p:sldId id="444" r:id="rId11"/>
    <p:sldId id="447" r:id="rId12"/>
    <p:sldId id="448" r:id="rId13"/>
    <p:sldId id="449" r:id="rId14"/>
    <p:sldId id="450" r:id="rId15"/>
    <p:sldId id="451" r:id="rId16"/>
    <p:sldId id="452" r:id="rId17"/>
    <p:sldId id="478" r:id="rId18"/>
    <p:sldId id="453" r:id="rId19"/>
    <p:sldId id="454" r:id="rId20"/>
    <p:sldId id="455" r:id="rId21"/>
    <p:sldId id="457" r:id="rId22"/>
    <p:sldId id="458" r:id="rId23"/>
    <p:sldId id="459" r:id="rId24"/>
    <p:sldId id="460" r:id="rId25"/>
    <p:sldId id="461" r:id="rId26"/>
    <p:sldId id="463" r:id="rId27"/>
    <p:sldId id="462" r:id="rId28"/>
    <p:sldId id="465" r:id="rId29"/>
    <p:sldId id="464" r:id="rId30"/>
    <p:sldId id="466" r:id="rId31"/>
    <p:sldId id="467" r:id="rId32"/>
    <p:sldId id="477" r:id="rId33"/>
    <p:sldId id="468" r:id="rId34"/>
    <p:sldId id="469" r:id="rId35"/>
    <p:sldId id="471" r:id="rId36"/>
    <p:sldId id="472" r:id="rId37"/>
    <p:sldId id="470" r:id="rId38"/>
    <p:sldId id="476" r:id="rId39"/>
    <p:sldId id="473" r:id="rId40"/>
    <p:sldId id="474" r:id="rId41"/>
    <p:sldId id="475" r:id="rId4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0000FF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00FF"/>
    <a:srgbClr val="FF66FF"/>
    <a:srgbClr val="FF0000"/>
    <a:srgbClr val="009900"/>
    <a:srgbClr val="FFFF00"/>
    <a:srgbClr val="00CC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6" autoAdjust="0"/>
    <p:restoredTop sz="95667" autoAdjust="0"/>
  </p:normalViewPr>
  <p:slideViewPr>
    <p:cSldViewPr>
      <p:cViewPr varScale="1">
        <p:scale>
          <a:sx n="95" d="100"/>
          <a:sy n="95" d="100"/>
        </p:scale>
        <p:origin x="1068" y="66"/>
      </p:cViewPr>
      <p:guideLst>
        <p:guide orient="horz" pos="231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640" y="-114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10" Type="http://schemas.openxmlformats.org/officeDocument/2006/relationships/image" Target="../media/image56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EEF65A6-AF70-4CA4-BD92-7D5FBD922ED7}" type="datetimeFigureOut">
              <a:rPr lang="en-US"/>
              <a:pPr>
                <a:defRPr/>
              </a:pPr>
              <a:t>3/1/2020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B551599-29F8-45AA-A663-ECA7F25B4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99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8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8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88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8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154A70A-8F34-4D96-B225-613A15AA1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067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54A70A-8F34-4D96-B225-613A15AA1B9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5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54A70A-8F34-4D96-B225-613A15AA1B9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7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54A70A-8F34-4D96-B225-613A15AA1B9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972175"/>
            <a:ext cx="790576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ine 2"/>
          <p:cNvSpPr>
            <a:spLocks noChangeShapeType="1"/>
          </p:cNvSpPr>
          <p:nvPr userDrawn="1"/>
        </p:nvSpPr>
        <p:spPr bwMode="auto">
          <a:xfrm>
            <a:off x="609600" y="476250"/>
            <a:ext cx="792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3"/>
          <p:cNvSpPr>
            <a:spLocks noChangeShapeType="1"/>
          </p:cNvSpPr>
          <p:nvPr userDrawn="1"/>
        </p:nvSpPr>
        <p:spPr bwMode="auto">
          <a:xfrm>
            <a:off x="990600" y="6561138"/>
            <a:ext cx="7162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770068" y="6546830"/>
            <a:ext cx="7989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defRPr/>
            </a:pPr>
            <a:r>
              <a:rPr lang="en-US" sz="1600" dirty="0"/>
              <a:t>KT McDonald                         </a:t>
            </a:r>
            <a:r>
              <a:rPr lang="en-US" sz="1600" dirty="0">
                <a:solidFill>
                  <a:srgbClr val="FF0000"/>
                </a:solidFill>
              </a:rPr>
              <a:t>XII SILAFAE                       </a:t>
            </a:r>
            <a:r>
              <a:rPr lang="en-US" sz="1600" dirty="0">
                <a:solidFill>
                  <a:srgbClr val="0000FF"/>
                </a:solidFill>
              </a:rPr>
              <a:t>Nov 27</a:t>
            </a:r>
            <a:r>
              <a:rPr lang="en-US" sz="1600" dirty="0"/>
              <a:t>, 2018 </a:t>
            </a:r>
            <a:r>
              <a:rPr lang="en-US" sz="1600" dirty="0">
                <a:solidFill>
                  <a:srgbClr val="898989"/>
                </a:solidFill>
              </a:rPr>
              <a:t>   </a:t>
            </a:r>
            <a:fld id="{25336738-3AB6-4895-87C0-94F0D4E7FB39}" type="slidenum">
              <a:rPr lang="en-US" sz="1600" smtClean="0">
                <a:solidFill>
                  <a:srgbClr val="FF0000"/>
                </a:solidFill>
              </a:rPr>
              <a:pPr algn="ctr" eaLnBrk="1" hangingPunct="1">
                <a:defRPr/>
              </a:pPr>
              <a:t>‹#›</a:t>
            </a:fld>
            <a:r>
              <a:rPr lang="en-US" sz="1600" dirty="0">
                <a:solidFill>
                  <a:srgbClr val="898989"/>
                </a:solidFill>
              </a:rPr>
              <a:t>      </a:t>
            </a:r>
          </a:p>
        </p:txBody>
      </p:sp>
      <p:sp>
        <p:nvSpPr>
          <p:cNvPr id="6" name="AutoShape 2" descr="Image result for Pontificia Universidad CatÃ³lica del PerÃº"/>
          <p:cNvSpPr>
            <a:spLocks noChangeAspect="1" noChangeArrowheads="1"/>
          </p:cNvSpPr>
          <p:nvPr userDrawn="1"/>
        </p:nvSpPr>
        <p:spPr bwMode="auto">
          <a:xfrm>
            <a:off x="1655676" y="202484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6" name="Picture 4" descr="Image result for Pontificia Universidad CatÃ³lica del PerÃº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10" y="5962186"/>
            <a:ext cx="887194" cy="88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2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0FF2728-6F8C-44DE-A52B-55E7AD745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01855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http://physics.princeton.edu/~mcdonald/examples/mcdonald_silafae_181127.pdf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hyperlink" Target="http://physics.princeton.edu/~mcdonald/examples/neutrinos/pontecorvo_spjetp_6_429_57.pdf" TargetMode="Externa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wmf"/><Relationship Id="rId5" Type="http://schemas.openxmlformats.org/officeDocument/2006/relationships/hyperlink" Target="http://physics.princeton.edu/~mcdonald/examples/EP/christenson_prl_13_138_64.pdf" TargetMode="External"/><Relationship Id="rId10" Type="http://schemas.openxmlformats.org/officeDocument/2006/relationships/oleObject" Target="../embeddings/oleObject4.bin"/><Relationship Id="rId4" Type="http://schemas.openxmlformats.org/officeDocument/2006/relationships/hyperlink" Target="http://physics.princeton.edu/~mcdonald/examples/neutrinos/maki_ptp_28_870_62.pdf" TargetMode="External"/><Relationship Id="rId9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physics.princeton.edu/~mcdonald/examples/neutrinos/fukuda_pl_b539_179_02.pdf" TargetMode="External"/><Relationship Id="rId13" Type="http://schemas.openxmlformats.org/officeDocument/2006/relationships/oleObject" Target="../embeddings/oleObject7.bin"/><Relationship Id="rId3" Type="http://schemas.openxmlformats.org/officeDocument/2006/relationships/image" Target="../media/image27.jpeg"/><Relationship Id="rId7" Type="http://schemas.openxmlformats.org/officeDocument/2006/relationships/hyperlink" Target="http://physics.princeton.edu/~mcdonald/examples/neutrinos/fukuda_prl_81_1562_98.pdf" TargetMode="External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29.png"/><Relationship Id="rId10" Type="http://schemas.openxmlformats.org/officeDocument/2006/relationships/image" Target="../media/image24.wmf"/><Relationship Id="rId4" Type="http://schemas.openxmlformats.org/officeDocument/2006/relationships/image" Target="../media/image28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physics.princeton.edu/~mcdonald/examples/neutrino_osc.pdf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physics.princeton.edu/~mcdonald/examples/QM/ma_pnas_110_1221_13.pdf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38.wmf"/><Relationship Id="rId3" Type="http://schemas.openxmlformats.org/officeDocument/2006/relationships/oleObject" Target="../embeddings/oleObject8.bin"/><Relationship Id="rId21" Type="http://schemas.openxmlformats.org/officeDocument/2006/relationships/hyperlink" Target="http://physics.princeton.edu/~mcdonald/examples/neutrinos/beuthe_prd_66_013003_02.pdf" TargetMode="Externa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7.wmf"/><Relationship Id="rId20" Type="http://schemas.openxmlformats.org/officeDocument/2006/relationships/hyperlink" Target="http://physics.princeton.edu/~mcdonald/examples/neutrinos/ohlsson_pl_b502_159_01.pdf" TargetMode="Externa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34.wmf"/><Relationship Id="rId19" Type="http://schemas.openxmlformats.org/officeDocument/2006/relationships/hyperlink" Target="http://physics.princeton.edu/~mcdonald/examples/neutrinos/giunti_pl_b421_237_98.pdf" TargetMode="External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46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4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54.wmf"/><Relationship Id="rId3" Type="http://schemas.openxmlformats.org/officeDocument/2006/relationships/oleObject" Target="../embeddings/oleObject24.bin"/><Relationship Id="rId21" Type="http://schemas.openxmlformats.org/officeDocument/2006/relationships/image" Target="../media/image57.png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3.wmf"/><Relationship Id="rId20" Type="http://schemas.openxmlformats.org/officeDocument/2006/relationships/image" Target="../media/image55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28.bin"/><Relationship Id="rId24" Type="http://schemas.openxmlformats.org/officeDocument/2006/relationships/hyperlink" Target="http://physics.princeton.edu/~mcdonald/examples/neutrinos/petcov_pl_b533_94_02.pdf" TargetMode="External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23" Type="http://schemas.openxmlformats.org/officeDocument/2006/relationships/image" Target="../media/image56.wmf"/><Relationship Id="rId10" Type="http://schemas.openxmlformats.org/officeDocument/2006/relationships/image" Target="../media/image50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47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2.wmf"/><Relationship Id="rId22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41.bin"/><Relationship Id="rId3" Type="http://schemas.openxmlformats.org/officeDocument/2006/relationships/hyperlink" Target="http://physics.princeton.edu/~mcdonald/dayabay/decoherence.pdf" TargetMode="External"/><Relationship Id="rId21" Type="http://schemas.openxmlformats.org/officeDocument/2006/relationships/image" Target="../media/image66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0.bin"/><Relationship Id="rId20" Type="http://schemas.openxmlformats.org/officeDocument/2006/relationships/oleObject" Target="../embeddings/oleObject42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37.bin"/><Relationship Id="rId19" Type="http://schemas.openxmlformats.org/officeDocument/2006/relationships/image" Target="../media/image65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3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69.wmf"/><Relationship Id="rId18" Type="http://schemas.openxmlformats.org/officeDocument/2006/relationships/image" Target="../media/image71.wmf"/><Relationship Id="rId3" Type="http://schemas.openxmlformats.org/officeDocument/2006/relationships/image" Target="../media/image72.jpeg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45.bin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0.w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74.png"/><Relationship Id="rId5" Type="http://schemas.openxmlformats.org/officeDocument/2006/relationships/hyperlink" Target="http://physics.princeton.edu/~mcdonald/examples/neutrinos/abe_prl_100_221803_08.pdf" TargetMode="External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73.png"/><Relationship Id="rId4" Type="http://schemas.openxmlformats.org/officeDocument/2006/relationships/hyperlink" Target="http://physics.princeton.edu/~mcdonald/examples/neutrinos/eguchi_prl_90_021802_03.pdf" TargetMode="External"/><Relationship Id="rId9" Type="http://schemas.openxmlformats.org/officeDocument/2006/relationships/image" Target="../media/image68.wmf"/><Relationship Id="rId14" Type="http://schemas.openxmlformats.org/officeDocument/2006/relationships/oleObject" Target="../embeddings/oleObject4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hyperlink" Target="http://physics.princeton.edu/~mcdonald/examples/neutrinos/cleveland_apj_496_505_98.pdf" TargetMode="Externa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49.bin"/><Relationship Id="rId4" Type="http://schemas.openxmlformats.org/officeDocument/2006/relationships/hyperlink" Target="http://physics.princeton.edu/~mcdonald/examples/neutrinos/bahcall_apj_555_990_01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5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3.wmf"/><Relationship Id="rId4" Type="http://schemas.openxmlformats.org/officeDocument/2006/relationships/oleObject" Target="../embeddings/oleObject5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5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physics.princeton.edu/~mcdonald/examples/neutrinos/chadwick_vdpg_16_383_14.pdf" TargetMode="External"/><Relationship Id="rId3" Type="http://schemas.openxmlformats.org/officeDocument/2006/relationships/hyperlink" Target="http://physics.princeton.edu/~mcdonald/examples/nuclear/curie_cras_126_1101_98.pdf" TargetMode="External"/><Relationship Id="rId7" Type="http://schemas.openxmlformats.org/officeDocument/2006/relationships/hyperlink" Target="http://physics.princeton.edu/~mcdonald/examples/nuclear/becquerel_cras_130_1583_00.pdf" TargetMode="External"/><Relationship Id="rId12" Type="http://schemas.openxmlformats.org/officeDocument/2006/relationships/image" Target="../media/image9.jpeg"/><Relationship Id="rId2" Type="http://schemas.openxmlformats.org/officeDocument/2006/relationships/hyperlink" Target="http://physics.princeton.edu/~mcdonald/examples/nuclear/becquerel_cras_122_420_96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hysics.princeton.edu/~mcdonald/examples/nuclear/rutherford_pm_47_109_99.pdf" TargetMode="External"/><Relationship Id="rId11" Type="http://schemas.openxmlformats.org/officeDocument/2006/relationships/image" Target="../media/image8.jpeg"/><Relationship Id="rId5" Type="http://schemas.openxmlformats.org/officeDocument/2006/relationships/hyperlink" Target="http://physics.princeton.edu/~mcdonald/examples/nuclear/curie_cras_127_1215_98.pdf" TargetMode="External"/><Relationship Id="rId10" Type="http://schemas.openxmlformats.org/officeDocument/2006/relationships/image" Target="../media/image7.jpeg"/><Relationship Id="rId4" Type="http://schemas.openxmlformats.org/officeDocument/2006/relationships/hyperlink" Target="http://physics.princeton.edu/~mcdonald/examples/EM/branly_ee_8_565_97.pdf" TargetMode="External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hysics.princeton.edu/~mcdonald/examples/neutrinos/mueller_prc_83_054615_11.pdf" TargetMode="External"/><Relationship Id="rId5" Type="http://schemas.openxmlformats.org/officeDocument/2006/relationships/hyperlink" Target="http://physics.princeton.edu/~mcdonald/examples/neutrinos/huber_prc_84_024617_11.pdf" TargetMode="Externa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806.02784" TargetMode="External"/><Relationship Id="rId3" Type="http://schemas.openxmlformats.org/officeDocument/2006/relationships/hyperlink" Target="http://physics.princeton.edu/~mcdonald/examples/neutrinos/alexseev_pl_b787_56_18.pdf" TargetMode="External"/><Relationship Id="rId7" Type="http://schemas.openxmlformats.org/officeDocument/2006/relationships/hyperlink" Target="http://physics.princeton.edu/~mcdonald/examples/neutrinos/almazan_prl_121_161801_18.pdf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hyperlink" Target="http://physics.princeton.edu/~mcdonald/examples/neutrinos/ko_prl_118_121802_17.pdf" TargetMode="External"/><Relationship Id="rId10" Type="http://schemas.openxmlformats.org/officeDocument/2006/relationships/hyperlink" Target="http://physics.princeton.edu/~mcdonald/examples/neutrinos/mention_prd_83_073006_11.pdf" TargetMode="External"/><Relationship Id="rId4" Type="http://schemas.openxmlformats.org/officeDocument/2006/relationships/image" Target="../media/image94.png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cs.princeton.edu/~mcdonald/examples/neutrinos/petcov_pl_b533_94_02.pdf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55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hyperlink" Target="http://physics.princeton.edu/~mcdonald/examples/neutrinos/bethe_nature_133_532_34.pdf" TargetMode="Externa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physics.princeton.edu/~mcdonald/examples/neutrinos/fujikawa_prl_45_963_80.pdf" TargetMode="External"/><Relationship Id="rId5" Type="http://schemas.openxmlformats.org/officeDocument/2006/relationships/hyperlink" Target="http://physics.princeton.edu/~mcdonald/examples/neutrinos/nahmias_pcps_31_99_35.pdf" TargetMode="External"/><Relationship Id="rId4" Type="http://schemas.openxmlformats.org/officeDocument/2006/relationships/hyperlink" Target="http://physics.princeton.edu/~mcdonald/examples/neutrinos/chadwick_pcps_30_59_34.pdf" TargetMode="External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cs.princeton.edu/~mcdonald/examples/neutrinos/pontecorvo_pd-205_46.pdf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hyperlink" Target="http://physics.princeton.edu/~mcdonald/examples/QED/majorana_nc_14_171_37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cs.princeton.edu/~mcdonald/examples/neutrinos/davis_pr_97_766_55.pdf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hysics.princeton.edu/~mcdonald/examples/neutrinos/cleveland_apj_496_505_98.pdf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physics.princeton.edu/~mcdonald/examples/neutrinos/reines_pr_90_492_53.pdf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20.png"/><Relationship Id="rId5" Type="http://schemas.openxmlformats.org/officeDocument/2006/relationships/hyperlink" Target="http://physics.princeton.edu/~mcdonald/examples/neutrinos/cowan_science_124_103_56.pdf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://physics.princeton.edu/~mcdonald/examples/neutrinos/reines_pr_92_890_53.pdf" TargetMode="Externa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physics.princeton.edu/~mcdonald/examples/EP/z_pr_427_257_06.pdf" TargetMode="External"/><Relationship Id="rId3" Type="http://schemas.openxmlformats.org/officeDocument/2006/relationships/hyperlink" Target="http://physics.princeton.edu/~mcdonald/examples/EP/street_pr_52_1003_37.pdf" TargetMode="External"/><Relationship Id="rId7" Type="http://schemas.openxmlformats.org/officeDocument/2006/relationships/hyperlink" Target="http://physics.princeton.edu/~mcdonald/examples/neutrinos/agafonova_prl_115_121802_15.pdf" TargetMode="External"/><Relationship Id="rId2" Type="http://schemas.openxmlformats.org/officeDocument/2006/relationships/hyperlink" Target="http://physics.princeton.edu/~mcdonald/examples/EP/anderson_pr_50_263_36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hysics.princeton.edu/~mcdonald/examples/neutrinos/kodama_pl_b504_218_01.pdf" TargetMode="External"/><Relationship Id="rId5" Type="http://schemas.openxmlformats.org/officeDocument/2006/relationships/hyperlink" Target="http://physics.princeton.edu/~mcdonald/examples/EP/perl_prl_35_1489_75.pdf" TargetMode="External"/><Relationship Id="rId4" Type="http://schemas.openxmlformats.org/officeDocument/2006/relationships/hyperlink" Target="http://physics.princeton.edu/~mcdonald/examples/neutrinos/danby_prl_9_36_6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152636" y="692150"/>
            <a:ext cx="9144000" cy="356494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5050"/>
                </a:solidFill>
                <a:latin typeface="Comic Sans MS" pitchFamily="66" charset="0"/>
              </a:rPr>
              <a:t>A Quipu on</a:t>
            </a:r>
            <a:br>
              <a:rPr lang="en-US" sz="3600" dirty="0">
                <a:solidFill>
                  <a:srgbClr val="FF5050"/>
                </a:solidFill>
                <a:latin typeface="Comic Sans MS" pitchFamily="66" charset="0"/>
              </a:rPr>
            </a:br>
            <a:r>
              <a:rPr lang="en-US" sz="3600" dirty="0">
                <a:solidFill>
                  <a:srgbClr val="FF5050"/>
                </a:solidFill>
                <a:latin typeface="Comic Sans MS" pitchFamily="66" charset="0"/>
              </a:rPr>
              <a:t>Reactor Neutrino Experiments</a:t>
            </a:r>
            <a:br>
              <a:rPr lang="en-US" sz="3600" dirty="0">
                <a:latin typeface="Comic Sans MS" pitchFamily="66" charset="0"/>
              </a:rPr>
            </a:br>
            <a:br>
              <a:rPr lang="en-US" sz="2800" dirty="0">
                <a:latin typeface="Comic Sans MS" pitchFamily="66" charset="0"/>
              </a:rPr>
            </a:br>
            <a:endParaRPr lang="en-US" sz="1800" dirty="0">
              <a:latin typeface="Comic Sans MS" pitchFamily="66" charset="0"/>
            </a:endParaRPr>
          </a:p>
        </p:txBody>
      </p:sp>
      <p:sp>
        <p:nvSpPr>
          <p:cNvPr id="3075" name="Text Box 15"/>
          <p:cNvSpPr txBox="1">
            <a:spLocks noChangeArrowheads="1"/>
          </p:cNvSpPr>
          <p:nvPr/>
        </p:nvSpPr>
        <p:spPr bwMode="auto">
          <a:xfrm>
            <a:off x="-107097" y="2686966"/>
            <a:ext cx="7019357" cy="254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000" dirty="0"/>
              <a:t>KT McDonald</a:t>
            </a:r>
          </a:p>
          <a:p>
            <a:pPr algn="ctr" eaLnBrk="1" hangingPunct="1"/>
            <a:r>
              <a:rPr lang="en-US" sz="2000" i="1" dirty="0">
                <a:solidFill>
                  <a:srgbClr val="FF0000"/>
                </a:solidFill>
              </a:rPr>
              <a:t>Princeton U.</a:t>
            </a:r>
            <a:r>
              <a:rPr lang="en-US" sz="2000" dirty="0">
                <a:solidFill>
                  <a:srgbClr val="FF0000"/>
                </a:solidFill>
              </a:rPr>
              <a:t>  </a:t>
            </a:r>
          </a:p>
          <a:p>
            <a:pPr algn="ctr" eaLnBrk="1" hangingPunct="1"/>
            <a:r>
              <a:rPr lang="en-US" sz="2000" dirty="0"/>
              <a:t>(November 27, 2018)</a:t>
            </a:r>
          </a:p>
          <a:p>
            <a:pPr algn="ctr" eaLnBrk="1" hangingPunct="1"/>
            <a:r>
              <a:rPr lang="en-US" sz="2000" dirty="0">
                <a:hlinkClick r:id="rId3"/>
              </a:rPr>
              <a:t>XII Latin American Symposium on High Energy Physics</a:t>
            </a:r>
            <a:endParaRPr lang="en-US" sz="20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s-ES" sz="2000" i="1" dirty="0">
                <a:solidFill>
                  <a:srgbClr val="FF0000"/>
                </a:solidFill>
              </a:rPr>
              <a:t>Pontificia Universidad Católica del Perú,  </a:t>
            </a:r>
            <a:r>
              <a:rPr lang="en-US" sz="2000" i="1" dirty="0">
                <a:solidFill>
                  <a:srgbClr val="FF0000"/>
                </a:solidFill>
              </a:rPr>
              <a:t>Lima</a:t>
            </a:r>
          </a:p>
          <a:p>
            <a:pPr algn="ctr" eaLnBrk="1" hangingPunct="1"/>
            <a:endParaRPr lang="en-US" sz="2000" i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600" dirty="0">
                <a:solidFill>
                  <a:prstClr val="black"/>
                </a:solidFill>
                <a:latin typeface="Calibri"/>
                <a:ea typeface="+mj-ea"/>
                <a:cs typeface="+mj-cs"/>
                <a:hlinkClick r:id="rId4"/>
              </a:rPr>
              <a:t>http://physics.princeton.edu/~mcdonald/examples/mcdonald_silafae_181127.pdf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10229" r="14667" b="18458"/>
          <a:stretch/>
        </p:blipFill>
        <p:spPr>
          <a:xfrm rot="5400000">
            <a:off x="5247576" y="2067156"/>
            <a:ext cx="5486400" cy="23774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 err="1">
                <a:solidFill>
                  <a:srgbClr val="FF0000"/>
                </a:solidFill>
              </a:rPr>
              <a:t>Pontecorvo</a:t>
            </a:r>
            <a:r>
              <a:rPr lang="en-US" dirty="0">
                <a:solidFill>
                  <a:srgbClr val="FF0000"/>
                </a:solidFill>
              </a:rPr>
              <a:t>, Maki, Nakagawa, Sakata</a:t>
            </a:r>
            <a:endParaRPr 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0668"/>
            <a:ext cx="9144000" cy="598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1957: </a:t>
            </a:r>
            <a:r>
              <a:rPr lang="en-US" sz="1800" dirty="0" err="1"/>
              <a:t>Pontecorvo</a:t>
            </a:r>
            <a:r>
              <a:rPr lang="en-US" sz="1800" dirty="0"/>
              <a:t> considered that lepton number might not be conserved, that neutrinos might have nonzero mass, and that they could exhibit vacuum oscillations.</a:t>
            </a:r>
          </a:p>
          <a:p>
            <a:r>
              <a:rPr lang="en-US" sz="1600" dirty="0"/>
              <a:t>                                                                              B. </a:t>
            </a:r>
            <a:r>
              <a:rPr lang="en-US" sz="1600" dirty="0" err="1"/>
              <a:t>Pontecorvo</a:t>
            </a:r>
            <a:r>
              <a:rPr lang="en-US" sz="1600" dirty="0"/>
              <a:t>, </a:t>
            </a:r>
            <a:r>
              <a:rPr lang="en-US" sz="1600" i="1" dirty="0" err="1">
                <a:solidFill>
                  <a:srgbClr val="FF0000"/>
                </a:solidFill>
                <a:hlinkClick r:id="rId3"/>
              </a:rPr>
              <a:t>Sov</a:t>
            </a:r>
            <a:r>
              <a:rPr lang="en-US" sz="1600" i="1" dirty="0">
                <a:solidFill>
                  <a:srgbClr val="FF0000"/>
                </a:solidFill>
                <a:hlinkClick r:id="rId3"/>
              </a:rPr>
              <a:t>. Phys. JETP </a:t>
            </a:r>
            <a:r>
              <a:rPr lang="en-US" sz="1600" b="1" i="1" dirty="0">
                <a:solidFill>
                  <a:srgbClr val="FF0000"/>
                </a:solidFill>
                <a:hlinkClick r:id="rId3"/>
              </a:rPr>
              <a:t>6</a:t>
            </a:r>
            <a:r>
              <a:rPr lang="en-US" sz="1600" i="1" dirty="0">
                <a:solidFill>
                  <a:srgbClr val="FF0000"/>
                </a:solidFill>
                <a:hlinkClick r:id="rId3"/>
              </a:rPr>
              <a:t>, 429 (1957)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pPr lvl="0"/>
            <a:r>
              <a:rPr lang="en-US" sz="1800" dirty="0">
                <a:solidFill>
                  <a:srgbClr val="FF0000"/>
                </a:solidFill>
              </a:rPr>
              <a:t>1962: Maki, Nakagawa and Sakata considered a triplet model for leptons, that accommodates neutrino mixing.                                    </a:t>
            </a:r>
            <a:r>
              <a:rPr lang="en-US" sz="1600" i="1" dirty="0" err="1">
                <a:solidFill>
                  <a:srgbClr val="FF0000"/>
                </a:solidFill>
                <a:hlinkClick r:id="rId4"/>
              </a:rPr>
              <a:t>Prog</a:t>
            </a:r>
            <a:r>
              <a:rPr lang="en-US" sz="1600" i="1" dirty="0">
                <a:solidFill>
                  <a:srgbClr val="FF0000"/>
                </a:solidFill>
                <a:hlinkClick r:id="rId4"/>
              </a:rPr>
              <a:t>. </a:t>
            </a:r>
            <a:r>
              <a:rPr lang="en-US" sz="1600" i="1" dirty="0" err="1">
                <a:solidFill>
                  <a:srgbClr val="FF0000"/>
                </a:solidFill>
                <a:hlinkClick r:id="rId4"/>
              </a:rPr>
              <a:t>Theor</a:t>
            </a:r>
            <a:r>
              <a:rPr lang="en-US" sz="1600" i="1" dirty="0">
                <a:solidFill>
                  <a:srgbClr val="FF0000"/>
                </a:solidFill>
                <a:hlinkClick r:id="rId4"/>
              </a:rPr>
              <a:t>. Phys. </a:t>
            </a:r>
            <a:r>
              <a:rPr lang="en-US" sz="1600" b="1" i="1" dirty="0">
                <a:solidFill>
                  <a:srgbClr val="FF0000"/>
                </a:solidFill>
                <a:hlinkClick r:id="rId4"/>
              </a:rPr>
              <a:t>28</a:t>
            </a:r>
            <a:r>
              <a:rPr lang="en-US" sz="1600" i="1" dirty="0">
                <a:solidFill>
                  <a:srgbClr val="FF0000"/>
                </a:solidFill>
                <a:hlinkClick r:id="rId4"/>
              </a:rPr>
              <a:t>, 870 (1962)</a:t>
            </a:r>
            <a:endParaRPr lang="en-US" sz="1600" i="1" dirty="0">
              <a:solidFill>
                <a:srgbClr val="FF0000"/>
              </a:solidFill>
            </a:endParaRPr>
          </a:p>
          <a:p>
            <a:pPr lvl="0"/>
            <a:endParaRPr lang="en-US" sz="1400" dirty="0">
              <a:solidFill>
                <a:srgbClr val="FF0000"/>
              </a:solidFill>
            </a:endParaRPr>
          </a:p>
          <a:p>
            <a:r>
              <a:rPr lang="en-US" sz="1800" dirty="0"/>
              <a:t>These suggestions have defined much of the study of neutrino interactions in last 50 years:  Measurement of 3 mass differences,                          3 mixing angles,        and CP-violation parameter </a:t>
            </a:r>
          </a:p>
          <a:p>
            <a:endParaRPr lang="en-US" sz="1400" dirty="0"/>
          </a:p>
          <a:p>
            <a:r>
              <a:rPr lang="en-US" sz="1800" dirty="0">
                <a:solidFill>
                  <a:srgbClr val="FF0000"/>
                </a:solidFill>
              </a:rPr>
              <a:t>[1964: CP violation discovered in the neutral-Kaon system.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                                                     J.H. Christenson </a:t>
            </a:r>
            <a:r>
              <a:rPr lang="en-US" sz="1600" i="1" dirty="0">
                <a:solidFill>
                  <a:srgbClr val="FF0000"/>
                </a:solidFill>
              </a:rPr>
              <a:t>et al., </a:t>
            </a:r>
            <a:r>
              <a:rPr lang="en-US" sz="1600" i="1" dirty="0">
                <a:hlinkClick r:id="rId5"/>
              </a:rPr>
              <a:t>Phys. Rev. Lett. </a:t>
            </a:r>
            <a:r>
              <a:rPr lang="en-US" sz="1600" b="1" i="1" dirty="0">
                <a:hlinkClick r:id="rId5"/>
              </a:rPr>
              <a:t>13</a:t>
            </a:r>
            <a:r>
              <a:rPr lang="en-US" sz="1600" i="1" dirty="0">
                <a:hlinkClick r:id="rId5"/>
              </a:rPr>
              <a:t>, 138 (1964)</a:t>
            </a:r>
            <a:r>
              <a:rPr lang="en-US" sz="1600" i="1" dirty="0"/>
              <a:t>  </a:t>
            </a:r>
            <a:r>
              <a:rPr lang="en-US" sz="1800" dirty="0">
                <a:solidFill>
                  <a:srgbClr val="FF0000"/>
                </a:solidFill>
              </a:rPr>
              <a:t>]</a:t>
            </a:r>
          </a:p>
          <a:p>
            <a:endParaRPr lang="en-US" sz="1400" dirty="0"/>
          </a:p>
          <a:p>
            <a:r>
              <a:rPr lang="en-US" sz="1800" dirty="0"/>
              <a:t>Initial searches for neutrino oscillations at a nuclear reactor used only a single detector, at a single distance from the reactor, hoping to find a signal for (electron) antineutrinos smaller than that expected for the case of no oscillations.</a:t>
            </a:r>
          </a:p>
          <a:p>
            <a:endParaRPr lang="en-US" sz="1400" dirty="0"/>
          </a:p>
          <a:p>
            <a:r>
              <a:rPr lang="en-US" sz="1800" dirty="0">
                <a:solidFill>
                  <a:srgbClr val="FF0000"/>
                </a:solidFill>
              </a:rPr>
              <a:t>       Perhaps not surprisingly, results from these experiments were negative.</a:t>
            </a:r>
          </a:p>
          <a:p>
            <a:r>
              <a:rPr lang="en-US" sz="1800" dirty="0">
                <a:solidFill>
                  <a:srgbClr val="FF0000"/>
                </a:solidFill>
              </a:rPr>
              <a:t>                 [See also slides 18 and 31-32.]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214328"/>
              </p:ext>
            </p:extLst>
          </p:nvPr>
        </p:nvGraphicFramePr>
        <p:xfrm>
          <a:off x="5207000" y="2744788"/>
          <a:ext cx="167957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Equation" r:id="rId6" imgW="1002960" imgH="253800" progId="Equation.DSMT4">
                  <p:embed/>
                </p:oleObj>
              </mc:Choice>
              <mc:Fallback>
                <p:oleObj name="Equation" r:id="rId6" imgW="10029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07000" y="2744788"/>
                        <a:ext cx="1679575" cy="42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331928"/>
              </p:ext>
            </p:extLst>
          </p:nvPr>
        </p:nvGraphicFramePr>
        <p:xfrm>
          <a:off x="8666163" y="2749550"/>
          <a:ext cx="4032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Equation" r:id="rId8" imgW="241200" imgH="253800" progId="Equation.DSMT4">
                  <p:embed/>
                </p:oleObj>
              </mc:Choice>
              <mc:Fallback>
                <p:oleObj name="Equation" r:id="rId8" imgW="241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666163" y="2749550"/>
                        <a:ext cx="403225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587151"/>
              </p:ext>
            </p:extLst>
          </p:nvPr>
        </p:nvGraphicFramePr>
        <p:xfrm>
          <a:off x="3023828" y="3044825"/>
          <a:ext cx="4667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" name="Equation" r:id="rId10" imgW="279360" imgH="228600" progId="Equation.DSMT4">
                  <p:embed/>
                </p:oleObj>
              </mc:Choice>
              <mc:Fallback>
                <p:oleObj name="Equation" r:id="rId10" imgW="279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23828" y="3044825"/>
                        <a:ext cx="466725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7857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Atmospheric and Solar Neutrino Oscillations</a:t>
            </a:r>
            <a:endParaRPr lang="en-US" dirty="0">
              <a:ea typeface="宋体" pitchFamily="2" charset="-122"/>
            </a:endParaRPr>
          </a:p>
        </p:txBody>
      </p:sp>
      <p:pic>
        <p:nvPicPr>
          <p:cNvPr id="1028" name="Picture 4" descr="Image result for super-kamioka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301473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56792"/>
            <a:ext cx="2556284" cy="2448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12" y="3861048"/>
            <a:ext cx="2177065" cy="2660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00808"/>
            <a:ext cx="2299584" cy="21575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76672"/>
            <a:ext cx="91440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1998: Following hints of atmospheric neutrino oscillations in the </a:t>
            </a:r>
            <a:r>
              <a:rPr lang="en-US" sz="1800" dirty="0" err="1">
                <a:solidFill>
                  <a:srgbClr val="FF0000"/>
                </a:solidFill>
              </a:rPr>
              <a:t>Kamiokande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expt</a:t>
            </a:r>
            <a:r>
              <a:rPr lang="en-US" sz="1800" dirty="0">
                <a:solidFill>
                  <a:srgbClr val="FF0000"/>
                </a:solidFill>
              </a:rPr>
              <a:t>,</a:t>
            </a:r>
          </a:p>
          <a:p>
            <a:r>
              <a:rPr lang="en-US" sz="1800" dirty="0">
                <a:solidFill>
                  <a:srgbClr val="FF0000"/>
                </a:solidFill>
              </a:rPr>
              <a:t>the Super-</a:t>
            </a:r>
            <a:r>
              <a:rPr lang="en-US" sz="1800" dirty="0" err="1">
                <a:solidFill>
                  <a:srgbClr val="FF0000"/>
                </a:solidFill>
              </a:rPr>
              <a:t>Kamiokande</a:t>
            </a:r>
            <a:r>
              <a:rPr lang="en-US" sz="1800" dirty="0">
                <a:solidFill>
                  <a:srgbClr val="FF0000"/>
                </a:solidFill>
              </a:rPr>
              <a:t> water-</a:t>
            </a:r>
            <a:r>
              <a:rPr lang="en-US" sz="1800" dirty="0" err="1">
                <a:solidFill>
                  <a:srgbClr val="FF0000"/>
                </a:solidFill>
              </a:rPr>
              <a:t>Ĉerenkov</a:t>
            </a:r>
            <a:r>
              <a:rPr lang="en-US" sz="1800" dirty="0">
                <a:solidFill>
                  <a:srgbClr val="FF0000"/>
                </a:solidFill>
              </a:rPr>
              <a:t> detector showed a clear difference in the energy dependence of 0.2-20 GeV electron and muon neutrinos produced in the upper atmosphere.                                   </a:t>
            </a:r>
            <a:r>
              <a:rPr lang="en-US" sz="1600" dirty="0">
                <a:solidFill>
                  <a:srgbClr val="FF0000"/>
                </a:solidFill>
              </a:rPr>
              <a:t>Y. Fukuda </a:t>
            </a:r>
            <a:r>
              <a:rPr lang="en-US" sz="1600" i="1" dirty="0">
                <a:solidFill>
                  <a:srgbClr val="FF0000"/>
                </a:solidFill>
              </a:rPr>
              <a:t>et al., </a:t>
            </a:r>
            <a:r>
              <a:rPr lang="en-US" sz="1600" i="1" dirty="0">
                <a:solidFill>
                  <a:srgbClr val="FF0000"/>
                </a:solidFill>
                <a:hlinkClick r:id="rId7"/>
              </a:rPr>
              <a:t>Phys. Rev. Lett. </a:t>
            </a:r>
            <a:r>
              <a:rPr lang="en-US" sz="1600" b="1" i="1" dirty="0">
                <a:solidFill>
                  <a:srgbClr val="FF0000"/>
                </a:solidFill>
                <a:hlinkClick r:id="rId7"/>
              </a:rPr>
              <a:t>81</a:t>
            </a:r>
            <a:r>
              <a:rPr lang="en-US" sz="1600" i="1" dirty="0">
                <a:solidFill>
                  <a:srgbClr val="FF0000"/>
                </a:solidFill>
                <a:hlinkClick r:id="rId7"/>
              </a:rPr>
              <a:t>, 1562 (1998)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3508" y="4629906"/>
            <a:ext cx="5868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2002: By study of 5-20 MeV electron neutrinos, Super-K determined parameters of solar-neutrino mixing.        </a:t>
            </a:r>
            <a:r>
              <a:rPr lang="en-US" sz="1600" dirty="0">
                <a:solidFill>
                  <a:srgbClr val="FF0000"/>
                </a:solidFill>
              </a:rPr>
              <a:t>Y. Fukuda </a:t>
            </a:r>
            <a:r>
              <a:rPr lang="en-US" sz="1600" i="1" dirty="0">
                <a:solidFill>
                  <a:srgbClr val="FF0000"/>
                </a:solidFill>
              </a:rPr>
              <a:t>et al., </a:t>
            </a:r>
            <a:r>
              <a:rPr lang="en-US" sz="1600" i="1" dirty="0">
                <a:solidFill>
                  <a:srgbClr val="FF0000"/>
                </a:solidFill>
                <a:hlinkClick r:id="rId8"/>
              </a:rPr>
              <a:t>Phys. Lett. B </a:t>
            </a:r>
            <a:r>
              <a:rPr lang="en-US" sz="1600" b="1" i="1" dirty="0">
                <a:solidFill>
                  <a:srgbClr val="FF0000"/>
                </a:solidFill>
                <a:hlinkClick r:id="rId8"/>
              </a:rPr>
              <a:t>539</a:t>
            </a:r>
            <a:r>
              <a:rPr lang="en-US" sz="1600" i="1" dirty="0">
                <a:solidFill>
                  <a:srgbClr val="FF0000"/>
                </a:solidFill>
                <a:hlinkClick r:id="rId8"/>
              </a:rPr>
              <a:t>, 179 (2002)</a:t>
            </a:r>
            <a:endParaRPr lang="en-US" sz="1600" i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083447"/>
              </p:ext>
            </p:extLst>
          </p:nvPr>
        </p:nvGraphicFramePr>
        <p:xfrm>
          <a:off x="1152525" y="4081463"/>
          <a:ext cx="40576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" name="Equation" r:id="rId9" imgW="2425680" imgH="279360" progId="Equation.DSMT4">
                  <p:embed/>
                </p:oleObj>
              </mc:Choice>
              <mc:Fallback>
                <p:oleObj name="Equation" r:id="rId9" imgW="24256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52525" y="4081463"/>
                        <a:ext cx="4057650" cy="46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529543"/>
              </p:ext>
            </p:extLst>
          </p:nvPr>
        </p:nvGraphicFramePr>
        <p:xfrm>
          <a:off x="692150" y="5661025"/>
          <a:ext cx="503555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Equation" r:id="rId11" imgW="3009600" imgH="241200" progId="Equation.DSMT4">
                  <p:embed/>
                </p:oleObj>
              </mc:Choice>
              <mc:Fallback>
                <p:oleObj name="Equation" r:id="rId11" imgW="3009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2150" y="5661025"/>
                        <a:ext cx="5035550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58438"/>
              </p:ext>
            </p:extLst>
          </p:nvPr>
        </p:nvGraphicFramePr>
        <p:xfrm>
          <a:off x="2203450" y="6084888"/>
          <a:ext cx="2316163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9" name="Equation" r:id="rId13" imgW="1384200" imgH="241200" progId="Equation.DSMT4">
                  <p:embed/>
                </p:oleObj>
              </mc:Choice>
              <mc:Fallback>
                <p:oleObj name="Equation" r:id="rId13" imgW="1384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03450" y="6084888"/>
                        <a:ext cx="2316163" cy="40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51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12602" y="512763"/>
            <a:ext cx="8151886" cy="596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If neutrinos have mass, they have a rest frame.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/>
              <a:t>If a neutrino oscillates and changes its mass in this rest frame, its mass/energy is not conserved!       </a:t>
            </a:r>
            <a:r>
              <a:rPr lang="en-US" sz="1400" i="1" dirty="0"/>
              <a:t>If a moving neutrino oscillated with fixed momentum, its energy would change, or if fixed energy, its momentum would change.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Is this the way neutrino oscillations work?                             </a:t>
            </a:r>
            <a:r>
              <a:rPr lang="en-US" sz="1600" dirty="0"/>
              <a:t>NO!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Neutrinos are always produced together with some other state 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solidFill>
                  <a:srgbClr val="FF0000"/>
                </a:solidFill>
              </a:rPr>
              <a:t>, and if the parent state has definite energy and momentum, then so does the quantum state |</a:t>
            </a:r>
            <a:r>
              <a:rPr lang="en-US" sz="1600" i="1" dirty="0">
                <a:solidFill>
                  <a:srgbClr val="FF0000"/>
                </a:solidFill>
                <a:sym typeface="Symbol"/>
              </a:rPr>
              <a:t>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|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.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  <a:sym typeface="Symbol"/>
            </a:endParaRPr>
          </a:p>
          <a:p>
            <a:pPr eaLnBrk="1" hangingPunct="1"/>
            <a:r>
              <a:rPr lang="en-US" sz="1600" dirty="0">
                <a:sym typeface="Symbol"/>
              </a:rPr>
              <a:t>If the neutrino is produced in a flavor state, it is a quantum sum of mass states,</a:t>
            </a:r>
          </a:p>
          <a:p>
            <a:pPr eaLnBrk="1" hangingPunct="1"/>
            <a:r>
              <a:rPr lang="en-US" sz="1600" dirty="0"/>
              <a:t>|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>
                <a:sym typeface="Symbol"/>
              </a:rPr>
              <a:t>e</a:t>
            </a:r>
            <a:r>
              <a:rPr lang="en-US" sz="1600" dirty="0">
                <a:sym typeface="Symbol"/>
              </a:rPr>
              <a:t> =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1600" baseline="-25000" dirty="0">
                <a:sym typeface="Symbol"/>
              </a:rPr>
              <a:t>1</a:t>
            </a:r>
            <a:r>
              <a:rPr lang="en-US" sz="1600" dirty="0">
                <a:sym typeface="Symbol"/>
              </a:rPr>
              <a:t> </a:t>
            </a:r>
            <a:r>
              <a:rPr lang="en-US" sz="1600" dirty="0"/>
              <a:t>|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>
                <a:sym typeface="Symbol"/>
              </a:rPr>
              <a:t>1</a:t>
            </a:r>
            <a:r>
              <a:rPr lang="en-US" sz="1600" dirty="0">
                <a:sym typeface="Symbol"/>
              </a:rPr>
              <a:t> +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1600" baseline="-25000" dirty="0">
                <a:sym typeface="Symbol"/>
              </a:rPr>
              <a:t>2</a:t>
            </a:r>
            <a:r>
              <a:rPr lang="en-US" sz="1600" dirty="0">
                <a:sym typeface="Symbol"/>
              </a:rPr>
              <a:t> </a:t>
            </a:r>
            <a:r>
              <a:rPr lang="en-US" sz="1600" dirty="0"/>
              <a:t>|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>
                <a:sym typeface="Symbol"/>
              </a:rPr>
              <a:t>2</a:t>
            </a:r>
            <a:r>
              <a:rPr lang="en-US" sz="1600" dirty="0">
                <a:sym typeface="Symbol"/>
              </a:rPr>
              <a:t> +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1600" baseline="-25000" dirty="0">
                <a:sym typeface="Symbol"/>
              </a:rPr>
              <a:t>3</a:t>
            </a:r>
            <a:r>
              <a:rPr lang="en-US" sz="1600" dirty="0">
                <a:sym typeface="Symbol"/>
              </a:rPr>
              <a:t> </a:t>
            </a:r>
            <a:r>
              <a:rPr lang="en-US" sz="1600" dirty="0"/>
              <a:t>|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>
                <a:sym typeface="Symbol"/>
              </a:rPr>
              <a:t>3</a:t>
            </a:r>
            <a:r>
              <a:rPr lang="en-US" sz="1600" dirty="0">
                <a:sym typeface="Symbol"/>
              </a:rPr>
              <a:t>, and the production involves an </a:t>
            </a:r>
            <a:r>
              <a:rPr lang="en-US" sz="1600" dirty="0">
                <a:solidFill>
                  <a:schemeClr val="tx1"/>
                </a:solidFill>
                <a:sym typeface="Symbol"/>
              </a:rPr>
              <a:t>entangled</a:t>
            </a:r>
            <a:r>
              <a:rPr lang="en-US" sz="1600" dirty="0">
                <a:sym typeface="Symbol"/>
              </a:rPr>
              <a:t> state,</a:t>
            </a:r>
          </a:p>
          <a:p>
            <a:pPr eaLnBrk="1" hangingPunct="1"/>
            <a:r>
              <a:rPr lang="en-US" sz="1600" dirty="0">
                <a:sym typeface="Symbol"/>
              </a:rPr>
              <a:t>                                                </a:t>
            </a:r>
            <a:r>
              <a:rPr lang="en-US" sz="1600" dirty="0"/>
              <a:t>|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>
                <a:sym typeface="Symbol"/>
              </a:rPr>
              <a:t>e</a:t>
            </a:r>
            <a:r>
              <a:rPr lang="en-US" sz="1600" dirty="0">
                <a:sym typeface="Symbol"/>
              </a:rPr>
              <a:t> |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600" dirty="0">
                <a:sym typeface="Symbol"/>
              </a:rPr>
              <a:t> =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1600" baseline="-25000" dirty="0">
                <a:sym typeface="Symbol"/>
              </a:rPr>
              <a:t>1</a:t>
            </a:r>
            <a:r>
              <a:rPr lang="en-US" sz="1600" dirty="0">
                <a:sym typeface="Symbol"/>
              </a:rPr>
              <a:t> </a:t>
            </a:r>
            <a:r>
              <a:rPr lang="en-US" sz="1600" dirty="0"/>
              <a:t>|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>
                <a:sym typeface="Symbol"/>
              </a:rPr>
              <a:t>1</a:t>
            </a:r>
            <a:r>
              <a:rPr lang="en-US" sz="1600" dirty="0">
                <a:sym typeface="Symbol"/>
              </a:rPr>
              <a:t> |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600" baseline="-25000" dirty="0">
                <a:sym typeface="Symbol"/>
              </a:rPr>
              <a:t>1</a:t>
            </a:r>
            <a:r>
              <a:rPr lang="en-US" sz="1600" dirty="0">
                <a:sym typeface="Symbol"/>
              </a:rPr>
              <a:t> +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1600" baseline="-25000" dirty="0">
                <a:sym typeface="Symbol"/>
              </a:rPr>
              <a:t>2</a:t>
            </a:r>
            <a:r>
              <a:rPr lang="en-US" sz="1600" dirty="0">
                <a:sym typeface="Symbol"/>
              </a:rPr>
              <a:t> </a:t>
            </a:r>
            <a:r>
              <a:rPr lang="en-US" sz="1600" dirty="0"/>
              <a:t>|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>
                <a:sym typeface="Symbol"/>
              </a:rPr>
              <a:t>2</a:t>
            </a:r>
            <a:r>
              <a:rPr lang="en-US" sz="1600" dirty="0">
                <a:sym typeface="Symbol"/>
              </a:rPr>
              <a:t> |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600" baseline="-25000" dirty="0">
                <a:sym typeface="Symbol"/>
              </a:rPr>
              <a:t>2</a:t>
            </a:r>
            <a:r>
              <a:rPr lang="en-US" sz="1600" dirty="0">
                <a:sym typeface="Symbol"/>
              </a:rPr>
              <a:t> +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1600" baseline="-25000" dirty="0">
                <a:sym typeface="Symbol"/>
              </a:rPr>
              <a:t>3</a:t>
            </a:r>
            <a:r>
              <a:rPr lang="en-US" sz="1600" dirty="0">
                <a:sym typeface="Symbol"/>
              </a:rPr>
              <a:t> </a:t>
            </a:r>
            <a:r>
              <a:rPr lang="en-US" sz="1600" dirty="0"/>
              <a:t>|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>
                <a:sym typeface="Symbol"/>
              </a:rPr>
              <a:t>3</a:t>
            </a:r>
            <a:r>
              <a:rPr lang="en-US" sz="1600" dirty="0">
                <a:sym typeface="Symbol"/>
              </a:rPr>
              <a:t> |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600" baseline="-25000" dirty="0">
                <a:sym typeface="Symbol"/>
              </a:rPr>
              <a:t>3</a:t>
            </a:r>
            <a:r>
              <a:rPr lang="en-US" sz="1600" dirty="0">
                <a:sym typeface="Symbol"/>
              </a:rPr>
              <a:t>.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  <a:sym typeface="Symbol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sym typeface="Symbol"/>
              </a:rPr>
              <a:t>The sum of the energies and momenta of </a:t>
            </a:r>
            <a:r>
              <a:rPr lang="en-US" sz="1600" i="1" dirty="0">
                <a:solidFill>
                  <a:srgbClr val="FF0000"/>
                </a:solidFill>
                <a:sym typeface="Symbol"/>
              </a:rPr>
              <a:t></a:t>
            </a:r>
            <a:r>
              <a:rPr lang="en-US" sz="1600" baseline="-25000" dirty="0" err="1">
                <a:solidFill>
                  <a:srgbClr val="FF0000"/>
                </a:solidFill>
                <a:sym typeface="Symbol"/>
              </a:rPr>
              <a:t>i</a:t>
            </a:r>
            <a:r>
              <a:rPr lang="en-US" sz="1600" baseline="-25000" dirty="0">
                <a:solidFill>
                  <a:srgbClr val="FF0000"/>
                </a:solidFill>
                <a:sym typeface="Symbol"/>
              </a:rPr>
              <a:t>  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and 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600" baseline="-25000" dirty="0">
                <a:solidFill>
                  <a:srgbClr val="FF0000"/>
                </a:solidFill>
                <a:sym typeface="Symbol"/>
              </a:rPr>
              <a:t>i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 equals the initial state energy/momentum, while the different </a:t>
            </a:r>
            <a:r>
              <a:rPr lang="en-US" sz="1600" i="1" dirty="0">
                <a:solidFill>
                  <a:srgbClr val="FF0000"/>
                </a:solidFill>
                <a:sym typeface="Symbol"/>
              </a:rPr>
              <a:t></a:t>
            </a:r>
            <a:r>
              <a:rPr lang="en-US" sz="1600" baseline="-25000" dirty="0" err="1">
                <a:solidFill>
                  <a:srgbClr val="FF0000"/>
                </a:solidFill>
                <a:sym typeface="Symbol"/>
              </a:rPr>
              <a:t>i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 (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lang="en-US" sz="1600" baseline="-25000" dirty="0">
                <a:solidFill>
                  <a:srgbClr val="FF0000"/>
                </a:solidFill>
                <a:sym typeface="Symbol"/>
              </a:rPr>
              <a:t>i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) have different energies and momenta.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  <a:sym typeface="Symbol"/>
            </a:endParaRPr>
          </a:p>
          <a:p>
            <a:pPr eaLnBrk="1" hangingPunct="1"/>
            <a:r>
              <a:rPr lang="en-US" sz="1600" dirty="0">
                <a:sym typeface="Symbol"/>
              </a:rPr>
              <a:t>The coefficients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1600" baseline="-25000" dirty="0" err="1">
                <a:sym typeface="Symbol"/>
              </a:rPr>
              <a:t>i</a:t>
            </a:r>
            <a:r>
              <a:rPr lang="en-US" sz="1600" dirty="0">
                <a:sym typeface="Symbol"/>
              </a:rPr>
              <a:t> can change with time (oscillate), but the energy of 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 err="1">
                <a:sym typeface="Symbol"/>
              </a:rPr>
              <a:t>i</a:t>
            </a:r>
            <a:r>
              <a:rPr lang="en-US" sz="1600" dirty="0">
                <a:sym typeface="Symbol"/>
              </a:rPr>
              <a:t> does      not change with time.</a:t>
            </a:r>
          </a:p>
          <a:p>
            <a:pPr eaLnBrk="1" hangingPunct="1"/>
            <a:r>
              <a:rPr lang="en-US" sz="1400" dirty="0"/>
              <a:t>                </a:t>
            </a:r>
            <a:r>
              <a:rPr lang="en-US" sz="1400" i="1" dirty="0">
                <a:hlinkClick r:id="rId2"/>
              </a:rPr>
              <a:t>http://physics.princeton.edu/~mcdonald/examples/neutrino_osc.pdf</a:t>
            </a:r>
            <a:r>
              <a:rPr lang="en-US" sz="1400" i="1" dirty="0"/>
              <a:t>     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Do Neutrino Oscillations Conserve Energy?</a:t>
            </a:r>
            <a:endParaRPr lang="en-US" dirty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0308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i.stack.imgur.com/8wu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36538" y="512763"/>
            <a:ext cx="8763954" cy="558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YES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</a:p>
          <a:p>
            <a:pPr eaLnBrk="1" hangingPunct="1"/>
            <a:endParaRPr lang="en-US" sz="14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/>
              <a:t>If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/>
              <a:t> is measured so well that we can distinguish the different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aseline="-25000" dirty="0"/>
              <a:t>i</a:t>
            </a:r>
            <a:r>
              <a:rPr lang="en-US" sz="1600" dirty="0"/>
              <a:t> from one another, then the neutrino must be observed in the corresponding state 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 err="1">
                <a:sym typeface="Symbol"/>
              </a:rPr>
              <a:t>i</a:t>
            </a:r>
            <a:r>
              <a:rPr lang="en-US" sz="1600" dirty="0">
                <a:sym typeface="Symbol"/>
              </a:rPr>
              <a:t>.</a:t>
            </a:r>
            <a:endParaRPr lang="en-US" sz="1600" dirty="0"/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If the neutrino is observed in a flavor state, the proportions of the 3 possible flavors are just squares of the MNS matrix elements, independent of time/distance.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However, most “observations” of state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/>
              <a:t> do not determine its energy so precisely that the above scenario holds.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Example: In a nuclear beta decay, 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 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’ 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1800" i="1" dirty="0">
                <a:solidFill>
                  <a:srgbClr val="FF0000"/>
                </a:solidFill>
                <a:latin typeface="Symbol" panose="05050102010706020507" pitchFamily="18" charset="2"/>
                <a:sym typeface="Symbol"/>
              </a:rPr>
              <a:t>n</a:t>
            </a:r>
            <a:r>
              <a:rPr lang="en-US" sz="1800" baseline="-25000" dirty="0">
                <a:solidFill>
                  <a:srgbClr val="FF0000"/>
                </a:solidFill>
                <a:sym typeface="Symbol"/>
              </a:rPr>
              <a:t>e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, the interaction of 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’ 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and 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with nearby atoms does not “measure” their energies precisely.   Rather, the entanglement of the </a:t>
            </a:r>
            <a:r>
              <a:rPr lang="en-US" sz="1800" i="1" dirty="0">
                <a:solidFill>
                  <a:srgbClr val="FF0000"/>
                </a:solidFill>
                <a:latin typeface="Symbol" panose="05050102010706020507" pitchFamily="18" charset="2"/>
                <a:sym typeface="Symbol"/>
              </a:rPr>
              <a:t>n</a:t>
            </a:r>
            <a:r>
              <a:rPr lang="en-US" sz="1800" baseline="-25000" dirty="0">
                <a:solidFill>
                  <a:srgbClr val="FF0000"/>
                </a:solidFill>
                <a:sym typeface="Symbol"/>
              </a:rPr>
              <a:t>e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 with 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’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 and 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becomes transferred to neighboring atoms.</a:t>
            </a:r>
          </a:p>
          <a:p>
            <a:pPr eaLnBrk="1" hangingPunct="1"/>
            <a:endParaRPr lang="en-US" sz="1600" baseline="-25000" dirty="0">
              <a:solidFill>
                <a:srgbClr val="FF0000"/>
              </a:solidFill>
              <a:sym typeface="Symbol"/>
            </a:endParaRPr>
          </a:p>
          <a:p>
            <a:pPr eaLnBrk="1" hangingPunct="1"/>
            <a:endParaRPr lang="en-US" sz="1600" baseline="-25000" dirty="0">
              <a:solidFill>
                <a:srgbClr val="FF0000"/>
              </a:solidFill>
              <a:sym typeface="Symbol"/>
            </a:endParaRPr>
          </a:p>
          <a:p>
            <a:pPr eaLnBrk="1" hangingPunct="1"/>
            <a:endParaRPr lang="en-US" sz="1600" baseline="-25000" dirty="0">
              <a:solidFill>
                <a:srgbClr val="FF0000"/>
              </a:solidFill>
              <a:sym typeface="Symbol"/>
            </a:endParaRPr>
          </a:p>
          <a:p>
            <a:pPr eaLnBrk="1" hangingPunct="1"/>
            <a:r>
              <a:rPr lang="en-US" sz="1600" i="1" dirty="0">
                <a:sym typeface="Symbol"/>
              </a:rPr>
              <a:t>Optical experiments with entangled photons illustrate how measurement of the 2</a:t>
            </a:r>
            <a:r>
              <a:rPr lang="en-US" sz="1600" i="1" baseline="30000" dirty="0">
                <a:sym typeface="Symbol"/>
              </a:rPr>
              <a:t>nd</a:t>
            </a:r>
            <a:r>
              <a:rPr lang="en-US" sz="1600" i="1" dirty="0">
                <a:sym typeface="Symbol"/>
              </a:rPr>
              <a:t> photon of a pair can affect the quantum interference of the 1</a:t>
            </a:r>
            <a:r>
              <a:rPr lang="en-US" sz="1600" i="1" baseline="30000" dirty="0">
                <a:sym typeface="Symbol"/>
              </a:rPr>
              <a:t>st</a:t>
            </a:r>
            <a:r>
              <a:rPr lang="en-US" sz="1600" i="1" dirty="0">
                <a:sym typeface="Symbol"/>
              </a:rPr>
              <a:t> photon.</a:t>
            </a:r>
          </a:p>
          <a:p>
            <a:pPr eaLnBrk="1" hangingPunct="1"/>
            <a:r>
              <a:rPr lang="en-US" sz="1200" i="1" dirty="0">
                <a:solidFill>
                  <a:srgbClr val="FF0000"/>
                </a:solidFill>
              </a:rPr>
              <a:t>                      X.-S. Ma et al., Quantum erasure with causally disconnected choice, </a:t>
            </a:r>
            <a:r>
              <a:rPr lang="en-US" sz="1200" i="1" dirty="0">
                <a:solidFill>
                  <a:srgbClr val="FF0000"/>
                </a:solidFill>
                <a:hlinkClick r:id="rId2"/>
              </a:rPr>
              <a:t>Proc. Nat. Acad. Sci. </a:t>
            </a:r>
            <a:r>
              <a:rPr lang="en-US" sz="1200" b="1" i="1" dirty="0">
                <a:solidFill>
                  <a:srgbClr val="FF0000"/>
                </a:solidFill>
                <a:hlinkClick r:id="rId2"/>
              </a:rPr>
              <a:t>110</a:t>
            </a:r>
            <a:r>
              <a:rPr lang="en-US" sz="1200" i="1" dirty="0">
                <a:solidFill>
                  <a:srgbClr val="FF0000"/>
                </a:solidFill>
                <a:hlinkClick r:id="rId2"/>
              </a:rPr>
              <a:t>, 1221 (2013)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Can Measurement of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Suppress Neutrino Oscillations?</a:t>
            </a:r>
            <a:endParaRPr lang="en-US" dirty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2790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i.stack.imgur.com/8wu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What is </a:t>
            </a:r>
            <a:r>
              <a:rPr lang="en-US" dirty="0" err="1"/>
              <a:t>Decoherence</a:t>
            </a:r>
            <a:r>
              <a:rPr lang="en-US" dirty="0"/>
              <a:t> of Neutrino Oscillations?</a:t>
            </a:r>
            <a:endParaRPr lang="en-US" dirty="0">
              <a:ea typeface="宋体" pitchFamily="2" charset="-122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36538" y="440668"/>
            <a:ext cx="8691562" cy="571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Since the different 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  <a:r>
              <a:rPr lang="en-US" sz="18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 have different energies, they have different velocities, such that their wavepackets no longer overlap at large enough distances, and neutrino oscillation should no longer be observable.</a:t>
            </a:r>
          </a:p>
          <a:p>
            <a:pPr eaLnBrk="1" hangingPunct="1"/>
            <a:endParaRPr lang="en-US" sz="1400" dirty="0">
              <a:solidFill>
                <a:srgbClr val="FF0000"/>
              </a:solidFill>
              <a:sym typeface="Symbol"/>
            </a:endParaRPr>
          </a:p>
          <a:p>
            <a:pPr eaLnBrk="1" hangingPunct="1"/>
            <a:r>
              <a:rPr lang="en-US" sz="1600" dirty="0">
                <a:sym typeface="Symbol"/>
              </a:rPr>
              <a:t>Can this effect ruin a long-baseline neutrino experiment, particularly one like JUNO where it is proposed to observe the ~ 15</a:t>
            </a:r>
            <a:r>
              <a:rPr lang="en-US" sz="1600" baseline="30000" dirty="0">
                <a:sym typeface="Symbol"/>
              </a:rPr>
              <a:t>th</a:t>
            </a:r>
            <a:r>
              <a:rPr lang="en-US" sz="1600" dirty="0">
                <a:sym typeface="Symbol"/>
              </a:rPr>
              <a:t> oscillation?</a:t>
            </a:r>
          </a:p>
          <a:p>
            <a:pPr eaLnBrk="1" hangingPunct="1"/>
            <a:endParaRPr lang="en-US" sz="1400" dirty="0">
              <a:solidFill>
                <a:srgbClr val="FF0000"/>
              </a:solidFill>
              <a:sym typeface="Symbol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sym typeface="Symbol"/>
              </a:rPr>
              <a:t>NO  -- if the detector is “good enough”!    </a:t>
            </a:r>
          </a:p>
          <a:p>
            <a:pPr eaLnBrk="1" hangingPunct="1"/>
            <a:endParaRPr lang="en-US" sz="1400" dirty="0">
              <a:solidFill>
                <a:srgbClr val="FF0000"/>
              </a:solidFill>
              <a:sym typeface="Symbol"/>
            </a:endParaRPr>
          </a:p>
          <a:p>
            <a:pPr eaLnBrk="1" hangingPunct="1"/>
            <a:r>
              <a:rPr lang="en-US" sz="1600" dirty="0">
                <a:sym typeface="Symbol"/>
              </a:rPr>
              <a:t>That is, when the neutrinos are observed at some large, </a:t>
            </a:r>
            <a:r>
              <a:rPr lang="en-US" sz="1600" dirty="0">
                <a:solidFill>
                  <a:srgbClr val="C00000"/>
                </a:solidFill>
                <a:sym typeface="Symbol"/>
              </a:rPr>
              <a:t>fixed</a:t>
            </a:r>
            <a:r>
              <a:rPr lang="en-US" sz="1600" dirty="0">
                <a:sym typeface="Symbol"/>
              </a:rPr>
              <a:t> distance, and one looks for evidence of oscillations in their energy spectra, if the detector resolution is good enough to resolve the oscillations, this guarantees that the wavepackets of the different </a:t>
            </a:r>
            <a:r>
              <a:rPr lang="en-US" sz="1600" i="1" dirty="0">
                <a:sym typeface="Symbol"/>
              </a:rPr>
              <a:t></a:t>
            </a:r>
            <a:r>
              <a:rPr lang="en-US" sz="1600" baseline="-25000" dirty="0">
                <a:sym typeface="Symbol"/>
              </a:rPr>
              <a:t>i</a:t>
            </a:r>
            <a:r>
              <a:rPr lang="en-US" sz="1600" dirty="0">
                <a:sym typeface="Symbol"/>
              </a:rPr>
              <a:t> still overlap (barely).  </a:t>
            </a:r>
            <a:r>
              <a:rPr lang="en-US" sz="1600" dirty="0"/>
              <a:t>  </a:t>
            </a:r>
          </a:p>
          <a:p>
            <a:pPr eaLnBrk="1" hangingPunct="1"/>
            <a:endParaRPr lang="en-US" sz="14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On the other hand, if the detector energy resolution is poor, and the oscillations can’t be resolved in the energy spectrum, the different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can have very different velocities, and  the quantum description of this is that the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  <a:r>
              <a:rPr lang="en-US" sz="16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have “</a:t>
            </a:r>
            <a:r>
              <a:rPr lang="en-US" sz="1600" dirty="0" err="1">
                <a:solidFill>
                  <a:srgbClr val="FF0000"/>
                </a:solidFill>
                <a:sym typeface="Symbol"/>
              </a:rPr>
              <a:t>decohered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” because their wave packets don’t overlap.</a:t>
            </a:r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400" dirty="0"/>
          </a:p>
          <a:p>
            <a:pPr eaLnBrk="1" hangingPunct="1"/>
            <a:r>
              <a:rPr lang="en-US" sz="1600" dirty="0"/>
              <a:t>Moral:  If you want to see neutrino oscillations, you have to observe them with a “good enough” detector.</a:t>
            </a:r>
          </a:p>
        </p:txBody>
      </p:sp>
    </p:spTree>
    <p:extLst>
      <p:ext uri="{BB962C8B-B14F-4D97-AF65-F5344CB8AC3E}">
        <p14:creationId xmlns:p14="http://schemas.microsoft.com/office/powerpoint/2010/main" val="4227218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i.stack.imgur.com/8wu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Coherence Length</a:t>
            </a:r>
            <a:endParaRPr lang="en-US" dirty="0">
              <a:ea typeface="宋体" pitchFamily="2" charset="-122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7504" y="476672"/>
            <a:ext cx="9036496" cy="37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We review the concept of coherence length by consideration of the neutrino types, 1 and 2,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with masses      and well defined energies                and momenta       in the lab frame,  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400" dirty="0">
              <a:solidFill>
                <a:srgbClr val="FF0000"/>
              </a:solidFill>
            </a:endParaRPr>
          </a:p>
          <a:p>
            <a:pPr eaLnBrk="1" hangingPunct="1"/>
            <a:endParaRPr lang="en-US" sz="15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/>
              <a:t>Physical neutrinos are not plane-wave states as above, but are wave packets with a spread of energies         with time spread                      and spatial width</a:t>
            </a:r>
          </a:p>
          <a:p>
            <a:pPr eaLnBrk="1" hangingPunct="1"/>
            <a:endParaRPr lang="en-US" sz="12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The wave packet </a:t>
            </a:r>
            <a:r>
              <a:rPr lang="en-US" sz="1600" dirty="0" err="1">
                <a:solidFill>
                  <a:srgbClr val="FF0000"/>
                </a:solidFill>
              </a:rPr>
              <a:t>decoheres</a:t>
            </a:r>
            <a:r>
              <a:rPr lang="en-US" sz="1600" dirty="0">
                <a:solidFill>
                  <a:srgbClr val="FF0000"/>
                </a:solidFill>
              </a:rPr>
              <a:t> when the packets of types 1 and 2 cease to overlap, </a:t>
            </a:r>
            <a:r>
              <a:rPr lang="en-US" sz="1600" i="1" dirty="0">
                <a:solidFill>
                  <a:srgbClr val="FF0000"/>
                </a:solidFill>
              </a:rPr>
              <a:t>i.e</a:t>
            </a:r>
            <a:r>
              <a:rPr lang="en-US" sz="1600" dirty="0">
                <a:solidFill>
                  <a:srgbClr val="FF0000"/>
                </a:solidFill>
              </a:rPr>
              <a:t>., when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 </a:t>
            </a:r>
            <a:endParaRPr lang="en-US" sz="1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67644" y="764704"/>
          <a:ext cx="27622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2" name="Equation" r:id="rId3" imgW="177480" imgH="228600" progId="Equation.DSMT4">
                  <p:embed/>
                </p:oleObj>
              </mc:Choice>
              <mc:Fallback>
                <p:oleObj name="Equation" r:id="rId3" imgW="177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7644" y="764704"/>
                        <a:ext cx="276225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474848"/>
              </p:ext>
            </p:extLst>
          </p:nvPr>
        </p:nvGraphicFramePr>
        <p:xfrm>
          <a:off x="6372200" y="767556"/>
          <a:ext cx="236537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" name="Equation" r:id="rId5" imgW="152280" imgH="228600" progId="Equation.DSMT4">
                  <p:embed/>
                </p:oleObj>
              </mc:Choice>
              <mc:Fallback>
                <p:oleObj name="Equation" r:id="rId5" imgW="152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72200" y="767556"/>
                        <a:ext cx="236537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160006" y="765175"/>
          <a:ext cx="8080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" name="Equation" r:id="rId7" imgW="520560" imgH="228600" progId="Equation.DSMT4">
                  <p:embed/>
                </p:oleObj>
              </mc:Choice>
              <mc:Fallback>
                <p:oleObj name="Equation" r:id="rId7" imgW="520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60006" y="765175"/>
                        <a:ext cx="808038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39775" y="1122363"/>
          <a:ext cx="76771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" name="Equation" r:id="rId9" imgW="4940280" imgH="761760" progId="Equation.DSMT4">
                  <p:embed/>
                </p:oleObj>
              </mc:Choice>
              <mc:Fallback>
                <p:oleObj name="Equation" r:id="rId9" imgW="494028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9775" y="1122363"/>
                        <a:ext cx="7677150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431944"/>
              </p:ext>
            </p:extLst>
          </p:nvPr>
        </p:nvGraphicFramePr>
        <p:xfrm>
          <a:off x="1038585" y="2708920"/>
          <a:ext cx="4730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" name="Equation" r:id="rId11" imgW="304560" imgH="228600" progId="Equation.DSMT4">
                  <p:embed/>
                </p:oleObj>
              </mc:Choice>
              <mc:Fallback>
                <p:oleObj name="Equation" r:id="rId11" imgW="304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38585" y="2708920"/>
                        <a:ext cx="473075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156565"/>
              </p:ext>
            </p:extLst>
          </p:nvPr>
        </p:nvGraphicFramePr>
        <p:xfrm>
          <a:off x="6110882" y="2708920"/>
          <a:ext cx="13414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" name="Equation" r:id="rId13" imgW="863280" imgH="228600" progId="Equation.DSMT4">
                  <p:embed/>
                </p:oleObj>
              </mc:Choice>
              <mc:Fallback>
                <p:oleObj name="Equation" r:id="rId13" imgW="863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10882" y="2708920"/>
                        <a:ext cx="1341438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477125"/>
              </p:ext>
            </p:extLst>
          </p:nvPr>
        </p:nvGraphicFramePr>
        <p:xfrm>
          <a:off x="3169605" y="2708920"/>
          <a:ext cx="12223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" name="Equation" r:id="rId15" imgW="787320" imgH="228600" progId="Equation.DSMT4">
                  <p:embed/>
                </p:oleObj>
              </mc:Choice>
              <mc:Fallback>
                <p:oleObj name="Equation" r:id="rId15" imgW="787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169605" y="2708920"/>
                        <a:ext cx="1222375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079856"/>
              </p:ext>
            </p:extLst>
          </p:nvPr>
        </p:nvGraphicFramePr>
        <p:xfrm>
          <a:off x="1785938" y="3500438"/>
          <a:ext cx="5565775" cy="212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" name="Equation" r:id="rId17" imgW="3581280" imgH="1358640" progId="Equation.DSMT4">
                  <p:embed/>
                </p:oleObj>
              </mc:Choice>
              <mc:Fallback>
                <p:oleObj name="Equation" r:id="rId17" imgW="358128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85938" y="3500438"/>
                        <a:ext cx="5565775" cy="212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869091" y="5664499"/>
            <a:ext cx="5447325" cy="82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C. </a:t>
            </a:r>
            <a:r>
              <a:rPr lang="en-US" sz="1400" i="1" dirty="0" err="1"/>
              <a:t>Giunti</a:t>
            </a:r>
            <a:r>
              <a:rPr lang="en-US" sz="1400" i="1" dirty="0"/>
              <a:t>, C.W. Kim and U.W. Lee, </a:t>
            </a:r>
            <a:r>
              <a:rPr lang="en-US" sz="1400" i="1" dirty="0">
                <a:hlinkClick r:id="rId19"/>
              </a:rPr>
              <a:t>Phys. Lett. B </a:t>
            </a:r>
            <a:r>
              <a:rPr lang="en-US" sz="1400" b="1" i="1" dirty="0">
                <a:hlinkClick r:id="rId19"/>
              </a:rPr>
              <a:t>421</a:t>
            </a:r>
            <a:r>
              <a:rPr lang="en-US" sz="1400" i="1" dirty="0">
                <a:hlinkClick r:id="rId19"/>
              </a:rPr>
              <a:t>, 237 (1998)</a:t>
            </a:r>
            <a:endParaRPr lang="en-US" sz="1400" i="1" dirty="0"/>
          </a:p>
          <a:p>
            <a:r>
              <a:rPr lang="en-US" sz="1400" i="1" dirty="0"/>
              <a:t>                                   T. </a:t>
            </a:r>
            <a:r>
              <a:rPr lang="en-US" sz="1400" i="1" dirty="0" err="1"/>
              <a:t>Ohlsson</a:t>
            </a:r>
            <a:r>
              <a:rPr lang="en-US" sz="1400" i="1" dirty="0"/>
              <a:t>, </a:t>
            </a:r>
            <a:r>
              <a:rPr lang="en-US" sz="1400" i="1" dirty="0">
                <a:hlinkClick r:id="rId20"/>
              </a:rPr>
              <a:t>Phys. Lett. B </a:t>
            </a:r>
            <a:r>
              <a:rPr lang="en-US" sz="1400" b="1" i="1" dirty="0">
                <a:hlinkClick r:id="rId20"/>
              </a:rPr>
              <a:t>502</a:t>
            </a:r>
            <a:r>
              <a:rPr lang="en-US" sz="1400" i="1" dirty="0">
                <a:hlinkClick r:id="rId20"/>
              </a:rPr>
              <a:t>, 158 (2001)</a:t>
            </a:r>
            <a:endParaRPr lang="en-US" sz="1400" i="1" dirty="0"/>
          </a:p>
          <a:p>
            <a:r>
              <a:rPr lang="en-US" sz="1400" i="1" dirty="0"/>
              <a:t>                                M. </a:t>
            </a:r>
            <a:r>
              <a:rPr lang="en-US" sz="1400" i="1" dirty="0" err="1"/>
              <a:t>Beuthe</a:t>
            </a:r>
            <a:r>
              <a:rPr lang="en-US" sz="1400" i="1" dirty="0"/>
              <a:t>, </a:t>
            </a:r>
            <a:r>
              <a:rPr lang="en-US" sz="1400" i="1" dirty="0">
                <a:hlinkClick r:id="rId21"/>
              </a:rPr>
              <a:t>Phys. Rev. D </a:t>
            </a:r>
            <a:r>
              <a:rPr lang="en-US" sz="1400" b="1" i="1" dirty="0">
                <a:hlinkClick r:id="rId21"/>
              </a:rPr>
              <a:t>66</a:t>
            </a:r>
            <a:r>
              <a:rPr lang="en-US" sz="1400" i="1" dirty="0">
                <a:hlinkClick r:id="rId21"/>
              </a:rPr>
              <a:t>, 013003 (2002)</a:t>
            </a:r>
            <a:endParaRPr lang="en-US" sz="1400" i="1" dirty="0"/>
          </a:p>
        </p:txBody>
      </p:sp>
      <p:sp>
        <p:nvSpPr>
          <p:cNvPr id="15" name="Rectangle 14"/>
          <p:cNvSpPr/>
          <p:nvPr/>
        </p:nvSpPr>
        <p:spPr>
          <a:xfrm>
            <a:off x="3275856" y="4941168"/>
            <a:ext cx="2412268" cy="6840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86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i.stack.imgur.com/8wu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/>
              <a:t>Oscillation  </a:t>
            </a:r>
            <a:r>
              <a:rPr lang="en-US" dirty="0"/>
              <a:t>Length</a:t>
            </a:r>
            <a:endParaRPr lang="en-US" dirty="0">
              <a:ea typeface="宋体" pitchFamily="2" charset="-122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7504" y="476672"/>
            <a:ext cx="9036496" cy="2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We also remind you of the concept of oscillation length for the case of two neutrino flavors,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   and    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/>
              <a:t>Suppose have pure flavor state     at the origin at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 </a:t>
            </a:r>
            <a:endParaRPr lang="en-US" sz="1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3508" y="836712"/>
          <a:ext cx="196850" cy="21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2" name="Equation" r:id="rId3" imgW="126720" imgH="139680" progId="Equation.DSMT4">
                  <p:embed/>
                </p:oleObj>
              </mc:Choice>
              <mc:Fallback>
                <p:oleObj name="Equation" r:id="rId3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508" y="836712"/>
                        <a:ext cx="196850" cy="217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511660" y="764704"/>
          <a:ext cx="6731000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3" name="Equation" r:id="rId5" imgW="4330440" imgH="482400" progId="Equation.DSMT4">
                  <p:embed/>
                </p:oleObj>
              </mc:Choice>
              <mc:Fallback>
                <p:oleObj name="Equation" r:id="rId5" imgW="43304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1660" y="764704"/>
                        <a:ext cx="6731000" cy="754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33120"/>
              </p:ext>
            </p:extLst>
          </p:nvPr>
        </p:nvGraphicFramePr>
        <p:xfrm>
          <a:off x="3141006" y="4704233"/>
          <a:ext cx="2881312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4" name="Equation" r:id="rId7" imgW="1854000" imgH="888840" progId="Equation.DSMT4">
                  <p:embed/>
                </p:oleObj>
              </mc:Choice>
              <mc:Fallback>
                <p:oleObj name="Equation" r:id="rId7" imgW="18540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41006" y="4704233"/>
                        <a:ext cx="2881312" cy="1389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862125" y="808038"/>
          <a:ext cx="217487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5" name="Equation" r:id="rId9" imgW="139680" imgH="177480" progId="Equation.DSMT4">
                  <p:embed/>
                </p:oleObj>
              </mc:Choice>
              <mc:Fallback>
                <p:oleObj name="Equation" r:id="rId9" imgW="139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2125" y="808038"/>
                        <a:ext cx="217487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167844" y="1735348"/>
          <a:ext cx="196850" cy="21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6" name="Equation" r:id="rId11" imgW="126720" imgH="139680" progId="Equation.DSMT4">
                  <p:embed/>
                </p:oleObj>
              </mc:Choice>
              <mc:Fallback>
                <p:oleObj name="Equation" r:id="rId11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67844" y="1735348"/>
                        <a:ext cx="196850" cy="217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932040" y="1664804"/>
          <a:ext cx="5508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7" name="Equation" r:id="rId13" imgW="355320" imgH="203040" progId="Equation.DSMT4">
                  <p:embed/>
                </p:oleObj>
              </mc:Choice>
              <mc:Fallback>
                <p:oleObj name="Equation" r:id="rId13" imgW="355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32040" y="1664804"/>
                        <a:ext cx="550863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5743575" y="1628775"/>
          <a:ext cx="31877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8" name="Equation" r:id="rId15" imgW="2057400" imgH="241200" progId="Equation.DSMT4">
                  <p:embed/>
                </p:oleObj>
              </mc:Choice>
              <mc:Fallback>
                <p:oleObj name="Equation" r:id="rId15" imgW="2057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43575" y="1628775"/>
                        <a:ext cx="3187700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943094"/>
              </p:ext>
            </p:extLst>
          </p:nvPr>
        </p:nvGraphicFramePr>
        <p:xfrm>
          <a:off x="192088" y="2000424"/>
          <a:ext cx="7378700" cy="265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9" name="Equation" r:id="rId17" imgW="4762440" imgH="1701720" progId="Equation.DSMT4">
                  <p:embed/>
                </p:oleObj>
              </mc:Choice>
              <mc:Fallback>
                <p:oleObj name="Equation" r:id="rId17" imgW="4762440" imgH="1701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2088" y="2000424"/>
                        <a:ext cx="7378700" cy="2652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095836" y="5387540"/>
            <a:ext cx="2952328" cy="6840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51920" y="4703464"/>
            <a:ext cx="1512168" cy="6840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4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766232"/>
              </p:ext>
            </p:extLst>
          </p:nvPr>
        </p:nvGraphicFramePr>
        <p:xfrm>
          <a:off x="791580" y="548680"/>
          <a:ext cx="7537450" cy="146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7" name="Equation" r:id="rId3" imgW="4863960" imgH="939600" progId="Equation.DSMT4">
                  <p:embed/>
                </p:oleObj>
              </mc:Choice>
              <mc:Fallback>
                <p:oleObj name="Equation" r:id="rId3" imgW="486396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1580" y="548680"/>
                        <a:ext cx="7537450" cy="1465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509" y="2024844"/>
            <a:ext cx="8759497" cy="220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5050"/>
                </a:solidFill>
              </a:rPr>
              <a:t>The spatial period of neutrino oscillations at fixed       is</a:t>
            </a:r>
          </a:p>
          <a:p>
            <a:endParaRPr lang="en-US" sz="1600" dirty="0">
              <a:solidFill>
                <a:srgbClr val="FF5050"/>
              </a:solidFill>
            </a:endParaRPr>
          </a:p>
          <a:p>
            <a:pPr lvl="0"/>
            <a:r>
              <a:rPr lang="en-US" sz="1600" dirty="0"/>
              <a:t>The period of oscillations in the neutrino-energy spectrum from </a:t>
            </a:r>
            <a:r>
              <a:rPr lang="en-US" sz="1600" dirty="0">
                <a:solidFill>
                  <a:srgbClr val="FF0000"/>
                </a:solidFill>
                <a:sym typeface="Symbol" panose="05050102010706020507" pitchFamily="18" charset="2"/>
              </a:rPr>
              <a:t>-decay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at fixed      is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en-US" sz="1600" dirty="0"/>
              <a:t>where      is the average neutrino energy.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>
                <a:solidFill>
                  <a:srgbClr val="FF0000"/>
                </a:solidFill>
              </a:rPr>
              <a:t>Thus, at distance                    the number of oscillations in the energy spectrum, of width     is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630599"/>
              </p:ext>
            </p:extLst>
          </p:nvPr>
        </p:nvGraphicFramePr>
        <p:xfrm>
          <a:off x="4938321" y="2088152"/>
          <a:ext cx="314889" cy="256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8"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8321" y="2088152"/>
                        <a:ext cx="314889" cy="256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286069"/>
              </p:ext>
            </p:extLst>
          </p:nvPr>
        </p:nvGraphicFramePr>
        <p:xfrm>
          <a:off x="5652119" y="2045561"/>
          <a:ext cx="1068020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9" name="Equation" r:id="rId7" imgW="672840" imgH="228600" progId="Equation.DSMT4">
                  <p:embed/>
                </p:oleObj>
              </mc:Choice>
              <mc:Fallback>
                <p:oleObj name="Equation" r:id="rId7" imgW="6728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52119" y="2045561"/>
                        <a:ext cx="1068020" cy="365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399200"/>
              </p:ext>
            </p:extLst>
          </p:nvPr>
        </p:nvGraphicFramePr>
        <p:xfrm>
          <a:off x="333375" y="2857500"/>
          <a:ext cx="3794125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0" name="Equation" r:id="rId9" imgW="2412720" imgH="469800" progId="Equation.DSMT4">
                  <p:embed/>
                </p:oleObj>
              </mc:Choice>
              <mc:Fallback>
                <p:oleObj name="Equation" r:id="rId9" imgW="24127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3375" y="2857500"/>
                        <a:ext cx="3794125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495264"/>
              </p:ext>
            </p:extLst>
          </p:nvPr>
        </p:nvGraphicFramePr>
        <p:xfrm>
          <a:off x="7807875" y="2686508"/>
          <a:ext cx="436533" cy="256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1" name="Equation" r:id="rId11" imgW="126720" imgH="139680" progId="Equation.DSMT4">
                  <p:embed/>
                </p:oleObj>
              </mc:Choice>
              <mc:Fallback>
                <p:oleObj name="Equation" r:id="rId11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07875" y="2686508"/>
                        <a:ext cx="436533" cy="256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063403"/>
              </p:ext>
            </p:extLst>
          </p:nvPr>
        </p:nvGraphicFramePr>
        <p:xfrm>
          <a:off x="5107712" y="2974540"/>
          <a:ext cx="256376" cy="32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2" name="Equation" r:id="rId13" imgW="152280" imgH="190440" progId="Equation.DSMT4">
                  <p:embed/>
                </p:oleObj>
              </mc:Choice>
              <mc:Fallback>
                <p:oleObj name="Equation" r:id="rId13" imgW="1522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07712" y="2974540"/>
                        <a:ext cx="256376" cy="32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195334"/>
              </p:ext>
            </p:extLst>
          </p:nvPr>
        </p:nvGraphicFramePr>
        <p:xfrm>
          <a:off x="1766466" y="3608388"/>
          <a:ext cx="114935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3" name="Equation" r:id="rId15" imgW="761760" imgH="253800" progId="Equation.DSMT4">
                  <p:embed/>
                </p:oleObj>
              </mc:Choice>
              <mc:Fallback>
                <p:oleObj name="Equation" r:id="rId15" imgW="761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66466" y="3608388"/>
                        <a:ext cx="1149350" cy="38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85843"/>
              </p:ext>
            </p:extLst>
          </p:nvPr>
        </p:nvGraphicFramePr>
        <p:xfrm>
          <a:off x="323528" y="3878263"/>
          <a:ext cx="138906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4" name="Equation" r:id="rId17" imgW="876240" imgH="241200" progId="Equation.DSMT4">
                  <p:embed/>
                </p:oleObj>
              </mc:Choice>
              <mc:Fallback>
                <p:oleObj name="Equation" r:id="rId17" imgW="8762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23528" y="3878263"/>
                        <a:ext cx="1389062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95536" y="0"/>
            <a:ext cx="839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Number of Oscillations in the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-Decay</a:t>
            </a:r>
            <a:r>
              <a:rPr lang="en-US" dirty="0">
                <a:solidFill>
                  <a:srgbClr val="FF0000"/>
                </a:solidFill>
              </a:rPr>
              <a:t> Energy Spectrum</a:t>
            </a:r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971026"/>
              </p:ext>
            </p:extLst>
          </p:nvPr>
        </p:nvGraphicFramePr>
        <p:xfrm>
          <a:off x="8571929" y="3586608"/>
          <a:ext cx="5365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5" name="Equation" r:id="rId19" imgW="317160" imgH="228600" progId="Equation.DSMT4">
                  <p:embed/>
                </p:oleObj>
              </mc:Choice>
              <mc:Fallback>
                <p:oleObj name="Equation" r:id="rId19" imgW="317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571929" y="3586608"/>
                        <a:ext cx="536575" cy="38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45" y="4036297"/>
            <a:ext cx="3790135" cy="2453043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936037"/>
              </p:ext>
            </p:extLst>
          </p:nvPr>
        </p:nvGraphicFramePr>
        <p:xfrm>
          <a:off x="5364088" y="5287815"/>
          <a:ext cx="19685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6" name="Equation" r:id="rId22" imgW="1282680" imgH="241200" progId="Equation.DSMT4">
                  <p:embed/>
                </p:oleObj>
              </mc:Choice>
              <mc:Fallback>
                <p:oleObj name="Equation" r:id="rId22" imgW="1282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364088" y="5287815"/>
                        <a:ext cx="1968500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229954" y="4127883"/>
            <a:ext cx="2674918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If no oscillation.</a:t>
            </a:r>
          </a:p>
          <a:p>
            <a:endParaRPr lang="en-US" sz="1600" dirty="0">
              <a:solidFill>
                <a:srgbClr val="FF5050"/>
              </a:solidFill>
            </a:endParaRPr>
          </a:p>
          <a:p>
            <a:r>
              <a:rPr lang="en-US" sz="1600" dirty="0">
                <a:solidFill>
                  <a:srgbClr val="FF5050"/>
                </a:solidFill>
              </a:rPr>
              <a:t>If sin</a:t>
            </a:r>
            <a:r>
              <a:rPr lang="en-US" sz="1600" baseline="30000" dirty="0">
                <a:solidFill>
                  <a:srgbClr val="FF5050"/>
                </a:solidFill>
              </a:rPr>
              <a:t>2</a:t>
            </a:r>
            <a:r>
              <a:rPr lang="en-US" sz="1600" dirty="0">
                <a:solidFill>
                  <a:srgbClr val="FF5050"/>
                </a:solidFill>
              </a:rPr>
              <a:t>2</a:t>
            </a:r>
            <a:r>
              <a:rPr lang="en-US" sz="1600" dirty="0">
                <a:solidFill>
                  <a:srgbClr val="FF5050"/>
                </a:solidFill>
                <a:sym typeface="Symbol" panose="05050102010706020507" pitchFamily="18" charset="2"/>
              </a:rPr>
              <a:t></a:t>
            </a:r>
            <a:r>
              <a:rPr lang="en-US" sz="1600" baseline="-25000" dirty="0">
                <a:solidFill>
                  <a:srgbClr val="FF5050"/>
                </a:solidFill>
                <a:sym typeface="Symbol" panose="05050102010706020507" pitchFamily="18" charset="2"/>
              </a:rPr>
              <a:t>13</a:t>
            </a:r>
            <a:r>
              <a:rPr lang="en-US" sz="1600" dirty="0">
                <a:solidFill>
                  <a:srgbClr val="FF5050"/>
                </a:solidFill>
                <a:sym typeface="Symbol" panose="05050102010706020507" pitchFamily="18" charset="2"/>
              </a:rPr>
              <a:t> = 0.05.</a:t>
            </a:r>
            <a:endParaRPr lang="en-US" sz="1600" i="1" dirty="0">
              <a:solidFill>
                <a:srgbClr val="FF5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43995" y="5891324"/>
            <a:ext cx="318043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</a:t>
            </a:r>
            <a:r>
              <a:rPr lang="en-US" sz="1600" dirty="0">
                <a:solidFill>
                  <a:srgbClr val="FF5050"/>
                </a:solidFill>
              </a:rPr>
              <a:t>S.R </a:t>
            </a:r>
            <a:r>
              <a:rPr lang="en-US" sz="1600" dirty="0" err="1">
                <a:solidFill>
                  <a:srgbClr val="FF5050"/>
                </a:solidFill>
              </a:rPr>
              <a:t>Petcov</a:t>
            </a:r>
            <a:r>
              <a:rPr lang="en-US" sz="1600" dirty="0">
                <a:solidFill>
                  <a:srgbClr val="FF5050"/>
                </a:solidFill>
              </a:rPr>
              <a:t> and M </a:t>
            </a:r>
            <a:r>
              <a:rPr lang="en-US" sz="1600" dirty="0" err="1">
                <a:solidFill>
                  <a:srgbClr val="FF5050"/>
                </a:solidFill>
              </a:rPr>
              <a:t>Piai</a:t>
            </a:r>
            <a:r>
              <a:rPr lang="en-US" sz="1600" dirty="0">
                <a:solidFill>
                  <a:srgbClr val="FF5050"/>
                </a:solidFill>
              </a:rPr>
              <a:t>,</a:t>
            </a:r>
          </a:p>
          <a:p>
            <a:r>
              <a:rPr lang="en-US" sz="1600" dirty="0"/>
              <a:t> </a:t>
            </a:r>
            <a:r>
              <a:rPr lang="en-US" sz="1600" i="1" dirty="0">
                <a:hlinkClick r:id="rId24"/>
              </a:rPr>
              <a:t>Phys. Lett. B </a:t>
            </a:r>
            <a:r>
              <a:rPr lang="en-US" sz="1600" b="1" i="1" dirty="0">
                <a:hlinkClick r:id="rId24"/>
              </a:rPr>
              <a:t>533</a:t>
            </a:r>
            <a:r>
              <a:rPr lang="en-US" sz="1600" i="1" dirty="0">
                <a:hlinkClick r:id="rId24"/>
              </a:rPr>
              <a:t>, 94 (2002)</a:t>
            </a:r>
            <a:endParaRPr lang="en-US" sz="1600" i="1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707904" y="4276404"/>
            <a:ext cx="1522051" cy="495932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707904" y="4865036"/>
            <a:ext cx="1413873" cy="609310"/>
          </a:xfrm>
          <a:prstGeom prst="straightConnector1">
            <a:avLst/>
          </a:prstGeom>
          <a:ln w="254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773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i.stack.imgur.com/8wu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(Non)</a:t>
            </a:r>
            <a:r>
              <a:rPr lang="en-US" dirty="0" err="1"/>
              <a:t>Decoherence</a:t>
            </a:r>
            <a:r>
              <a:rPr lang="en-US" dirty="0"/>
              <a:t> in a Reactor-Neutrino Experiment</a:t>
            </a:r>
            <a:endParaRPr lang="en-US" dirty="0">
              <a:ea typeface="宋体" pitchFamily="2" charset="-122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5496" y="476672"/>
            <a:ext cx="9108504" cy="843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In neutrino experiments, the detector energy resolution determines        in the expression for the coherence length      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sz="1600" dirty="0"/>
              <a:t>Some people have difficulty with this factoid, as they suppose that “</a:t>
            </a:r>
            <a:r>
              <a:rPr lang="en-US" sz="1600" dirty="0" err="1"/>
              <a:t>decoherence</a:t>
            </a:r>
            <a:r>
              <a:rPr lang="en-US" sz="1600" dirty="0"/>
              <a:t>” is something that happens before the neutrino is detected.   We follow Bohr in noting that the apparatus plays a role in a quantum system.   In particular, a neutrino detected with a nominal energy      actually has  energy in the range                  which affects the overlap of the wavepackets of different neutrino types when they have arrived at the detector.  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Suppose the detector is at distance                 from a nuclear reactor that produces neutrinos of average energy        Then, the neutrino-energy spectrum would show                  oscillations.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/>
              <a:t>To resolve these oscillations, we need detector energy resolution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And, in this case the coherence length is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Thus, if the detector energy resolution is good enough to resolve the energy oscillations, then the coherence length is automatically long enough to avoid “</a:t>
            </a:r>
            <a:r>
              <a:rPr lang="en-US" sz="1600" dirty="0" err="1"/>
              <a:t>decoherence</a:t>
            </a:r>
            <a:r>
              <a:rPr lang="en-US" sz="1600" dirty="0"/>
              <a:t>.”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             Moral: </a:t>
            </a:r>
            <a:r>
              <a:rPr lang="en-US" sz="1600" dirty="0" err="1">
                <a:solidFill>
                  <a:srgbClr val="FF0000"/>
                </a:solidFill>
              </a:rPr>
              <a:t>Decoherence</a:t>
            </a:r>
            <a:r>
              <a:rPr lang="en-US" sz="1600" dirty="0">
                <a:solidFill>
                  <a:srgbClr val="FF0000"/>
                </a:solidFill>
              </a:rPr>
              <a:t> is unimportant in a “good enough” neutrino experiment. </a:t>
            </a:r>
          </a:p>
          <a:p>
            <a:pPr eaLnBrk="1" hangingPunct="1"/>
            <a:endParaRPr lang="en-US" sz="12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400" dirty="0">
                <a:solidFill>
                  <a:srgbClr val="FF0000"/>
                </a:solidFill>
              </a:rPr>
              <a:t>                              </a:t>
            </a:r>
            <a:r>
              <a:rPr lang="en-US" sz="1400" i="1" dirty="0">
                <a:solidFill>
                  <a:srgbClr val="FF0000"/>
                </a:solidFill>
                <a:hlinkClick r:id="rId3"/>
              </a:rPr>
              <a:t>http://physics.princeton.edu/~mcdonald/dayabay/decoherence.pdf</a:t>
            </a:r>
            <a:r>
              <a:rPr lang="en-US" sz="1400" i="1" dirty="0">
                <a:solidFill>
                  <a:srgbClr val="FF0000"/>
                </a:solidFill>
              </a:rPr>
              <a:t> </a:t>
            </a:r>
          </a:p>
          <a:p>
            <a:pPr eaLnBrk="1" hangingPunct="1"/>
            <a:endParaRPr lang="en-US" sz="18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/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 </a:t>
            </a:r>
            <a:endParaRPr lang="en-US" sz="16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82264"/>
              </p:ext>
            </p:extLst>
          </p:nvPr>
        </p:nvGraphicFramePr>
        <p:xfrm>
          <a:off x="6696236" y="481013"/>
          <a:ext cx="31432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4" name="Equation" r:id="rId4" imgW="203040" imgH="228600" progId="Equation.DSMT4">
                  <p:embed/>
                </p:oleObj>
              </mc:Choice>
              <mc:Fallback>
                <p:oleObj name="Equation" r:id="rId4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96236" y="481013"/>
                        <a:ext cx="314325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123088"/>
              </p:ext>
            </p:extLst>
          </p:nvPr>
        </p:nvGraphicFramePr>
        <p:xfrm>
          <a:off x="2555776" y="697136"/>
          <a:ext cx="471487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5" name="Equation" r:id="rId6" imgW="304560" imgH="228600" progId="Equation.DSMT4">
                  <p:embed/>
                </p:oleObj>
              </mc:Choice>
              <mc:Fallback>
                <p:oleObj name="Equation" r:id="rId6" imgW="304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55776" y="697136"/>
                        <a:ext cx="471487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215405"/>
              </p:ext>
            </p:extLst>
          </p:nvPr>
        </p:nvGraphicFramePr>
        <p:xfrm>
          <a:off x="827584" y="2060848"/>
          <a:ext cx="236538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6" name="Equation" r:id="rId8" imgW="152280" imgH="164880" progId="Equation.DSMT4">
                  <p:embed/>
                </p:oleObj>
              </mc:Choice>
              <mc:Fallback>
                <p:oleObj name="Equation" r:id="rId8" imgW="1522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7584" y="2060848"/>
                        <a:ext cx="236538" cy="255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718556"/>
              </p:ext>
            </p:extLst>
          </p:nvPr>
        </p:nvGraphicFramePr>
        <p:xfrm>
          <a:off x="4283968" y="2047875"/>
          <a:ext cx="966787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7" name="Equation" r:id="rId10" imgW="622080" imgH="228600" progId="Equation.DSMT4">
                  <p:embed/>
                </p:oleObj>
              </mc:Choice>
              <mc:Fallback>
                <p:oleObj name="Equation" r:id="rId10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83968" y="2047875"/>
                        <a:ext cx="966787" cy="35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759860"/>
              </p:ext>
            </p:extLst>
          </p:nvPr>
        </p:nvGraphicFramePr>
        <p:xfrm>
          <a:off x="1907704" y="3104964"/>
          <a:ext cx="274638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8" name="Equation" r:id="rId12" imgW="177480" imgH="203040" progId="Equation.DSMT4">
                  <p:embed/>
                </p:oleObj>
              </mc:Choice>
              <mc:Fallback>
                <p:oleObj name="Equation" r:id="rId12" imgW="177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907704" y="3104964"/>
                        <a:ext cx="274638" cy="315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183234"/>
              </p:ext>
            </p:extLst>
          </p:nvPr>
        </p:nvGraphicFramePr>
        <p:xfrm>
          <a:off x="6863606" y="3101975"/>
          <a:ext cx="1020762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9" name="Equation" r:id="rId14" imgW="660240" imgH="228600" progId="Equation.DSMT4">
                  <p:embed/>
                </p:oleObj>
              </mc:Choice>
              <mc:Fallback>
                <p:oleObj name="Equation" r:id="rId14" imgW="660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63606" y="3101975"/>
                        <a:ext cx="1020762" cy="35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583506"/>
              </p:ext>
            </p:extLst>
          </p:nvPr>
        </p:nvGraphicFramePr>
        <p:xfrm>
          <a:off x="3527884" y="2838450"/>
          <a:ext cx="96202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0" name="Equation" r:id="rId16" imgW="622080" imgH="241200" progId="Equation.DSMT4">
                  <p:embed/>
                </p:oleObj>
              </mc:Choice>
              <mc:Fallback>
                <p:oleObj name="Equation" r:id="rId16" imgW="622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27884" y="2838450"/>
                        <a:ext cx="962025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961465"/>
              </p:ext>
            </p:extLst>
          </p:nvPr>
        </p:nvGraphicFramePr>
        <p:xfrm>
          <a:off x="6335713" y="3681413"/>
          <a:ext cx="130175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1" name="Equation" r:id="rId18" imgW="838080" imgH="241200" progId="Equation.DSMT4">
                  <p:embed/>
                </p:oleObj>
              </mc:Choice>
              <mc:Fallback>
                <p:oleObj name="Equation" r:id="rId18" imgW="838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335713" y="3681413"/>
                        <a:ext cx="1301750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1156"/>
              </p:ext>
            </p:extLst>
          </p:nvPr>
        </p:nvGraphicFramePr>
        <p:xfrm>
          <a:off x="4097338" y="4141788"/>
          <a:ext cx="2803525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2" name="Equation" r:id="rId20" imgW="1815840" imgH="444240" progId="Equation.DSMT4">
                  <p:embed/>
                </p:oleObj>
              </mc:Choice>
              <mc:Fallback>
                <p:oleObj name="Equation" r:id="rId20" imgW="18158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097338" y="4141788"/>
                        <a:ext cx="2803525" cy="690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5167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1" name="Picture 33" descr="Image result for kam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33063"/>
            <a:ext cx="2899977" cy="188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i.stack.imgur.com/8wu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Example: The </a:t>
            </a:r>
            <a:r>
              <a:rPr lang="en-US" dirty="0" err="1"/>
              <a:t>KamLAND</a:t>
            </a:r>
            <a:r>
              <a:rPr lang="en-US" dirty="0"/>
              <a:t> Reactor Neutrino Experiment</a:t>
            </a:r>
            <a:endParaRPr lang="en-US" dirty="0">
              <a:ea typeface="宋体" pitchFamily="2" charset="-122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7504" y="476672"/>
            <a:ext cx="9036496" cy="546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In their initial oscillation analysis, the </a:t>
            </a:r>
            <a:r>
              <a:rPr lang="en-US" sz="1800" dirty="0" err="1">
                <a:solidFill>
                  <a:srgbClr val="FF0000"/>
                </a:solidFill>
              </a:rPr>
              <a:t>KamLAND</a:t>
            </a:r>
            <a:r>
              <a:rPr lang="en-US" sz="1800" dirty="0">
                <a:solidFill>
                  <a:srgbClr val="FF0000"/>
                </a:solidFill>
              </a:rPr>
              <a:t> experiment ignored the neutrino energy, so that                    and they could only see an average effect of the first oscillation in                                      </a:t>
            </a:r>
            <a:r>
              <a:rPr lang="en-US" sz="1600" i="1" dirty="0">
                <a:solidFill>
                  <a:srgbClr val="FF0000"/>
                </a:solidFill>
              </a:rPr>
              <a:t>K. </a:t>
            </a:r>
            <a:r>
              <a:rPr lang="en-US" sz="1600" i="1" dirty="0" err="1">
                <a:solidFill>
                  <a:srgbClr val="FF0000"/>
                </a:solidFill>
              </a:rPr>
              <a:t>Eguchi</a:t>
            </a:r>
            <a:r>
              <a:rPr lang="en-US" sz="1600" i="1" dirty="0">
                <a:solidFill>
                  <a:srgbClr val="FF0000"/>
                </a:solidFill>
              </a:rPr>
              <a:t> et al., </a:t>
            </a:r>
            <a:r>
              <a:rPr lang="en-US" sz="1600" i="1" dirty="0">
                <a:solidFill>
                  <a:srgbClr val="FF0000"/>
                </a:solidFill>
                <a:hlinkClick r:id="rId4"/>
              </a:rPr>
              <a:t>Phys. Rev. Lett. </a:t>
            </a:r>
            <a:r>
              <a:rPr lang="en-US" sz="1600" b="1" i="1" dirty="0">
                <a:solidFill>
                  <a:srgbClr val="FF0000"/>
                </a:solidFill>
                <a:hlinkClick r:id="rId4"/>
              </a:rPr>
              <a:t>90</a:t>
            </a:r>
            <a:r>
              <a:rPr lang="en-US" sz="1600" i="1" dirty="0">
                <a:solidFill>
                  <a:srgbClr val="FF0000"/>
                </a:solidFill>
                <a:hlinkClick r:id="rId4"/>
              </a:rPr>
              <a:t>, 021902 (2003)</a:t>
            </a:r>
            <a:endParaRPr lang="en-US" sz="1600" i="1" dirty="0">
              <a:solidFill>
                <a:srgbClr val="FF0000"/>
              </a:solidFill>
            </a:endParaRPr>
          </a:p>
          <a:p>
            <a:pPr eaLnBrk="1" hangingPunct="1"/>
            <a:endParaRPr lang="en-US" sz="1400" i="1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/>
              <a:t>                                                     In a later analysis, the neutrino energy was used,</a:t>
            </a:r>
          </a:p>
          <a:p>
            <a:pPr eaLnBrk="1" hangingPunct="1"/>
            <a:r>
              <a:rPr lang="en-US" sz="1800" dirty="0"/>
              <a:t>                                                     and better evidence for neutrino oscillation was </a:t>
            </a:r>
          </a:p>
          <a:p>
            <a:pPr eaLnBrk="1" hangingPunct="1"/>
            <a:r>
              <a:rPr lang="en-US" sz="1800" dirty="0"/>
              <a:t>                                                     obtained. </a:t>
            </a:r>
          </a:p>
          <a:p>
            <a:pPr eaLnBrk="1" hangingPunct="1"/>
            <a:r>
              <a:rPr lang="en-US" sz="1800" dirty="0"/>
              <a:t>                                                            </a:t>
            </a:r>
            <a:r>
              <a:rPr lang="en-US" sz="1600" i="1" dirty="0"/>
              <a:t>S. Abe et al., </a:t>
            </a:r>
            <a:r>
              <a:rPr lang="en-US" sz="1600" i="1" dirty="0">
                <a:hlinkClick r:id="rId5"/>
              </a:rPr>
              <a:t>Phys. Rev. Lett. </a:t>
            </a:r>
            <a:r>
              <a:rPr lang="en-US" sz="1600" b="1" i="1" dirty="0">
                <a:hlinkClick r:id="rId5"/>
              </a:rPr>
              <a:t>100,</a:t>
            </a:r>
            <a:r>
              <a:rPr lang="en-US" sz="1600" i="1" dirty="0">
                <a:hlinkClick r:id="rId5"/>
              </a:rPr>
              <a:t> 221803 (2008)</a:t>
            </a:r>
            <a:endParaRPr lang="en-US" sz="1600" i="1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965474" y="769144"/>
          <a:ext cx="10223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0" name="Equation" r:id="rId6" imgW="660240" imgH="228600" progId="Equation.DSMT4">
                  <p:embed/>
                </p:oleObj>
              </mc:Choice>
              <mc:Fallback>
                <p:oleObj name="Equation" r:id="rId6" imgW="660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65474" y="769144"/>
                        <a:ext cx="10223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569306" y="1055588"/>
          <a:ext cx="80645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1" name="Equation" r:id="rId8" imgW="520560" imgH="228600" progId="Equation.DSMT4">
                  <p:embed/>
                </p:oleObj>
              </mc:Choice>
              <mc:Fallback>
                <p:oleObj name="Equation" r:id="rId8" imgW="520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69306" y="1055588"/>
                        <a:ext cx="806450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448780"/>
            <a:ext cx="3924436" cy="3166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1448780"/>
            <a:ext cx="4310622" cy="3204356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344208" y="2276884"/>
          <a:ext cx="352028" cy="396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2" name="Equation" r:id="rId12" imgW="203040" imgH="228600" progId="Equation.DSMT4">
                  <p:embed/>
                </p:oleObj>
              </mc:Choice>
              <mc:Fallback>
                <p:oleObj name="Equation" r:id="rId12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44208" y="2276884"/>
                        <a:ext cx="352028" cy="396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555776" y="2672916"/>
          <a:ext cx="352028" cy="396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3" name="Equation" r:id="rId14" imgW="203040" imgH="228600" progId="Equation.DSMT4">
                  <p:embed/>
                </p:oleObj>
              </mc:Choice>
              <mc:Fallback>
                <p:oleObj name="Equation" r:id="rId14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555776" y="2672916"/>
                        <a:ext cx="352028" cy="396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036763" y="1723790"/>
          <a:ext cx="15208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" name="Equation" r:id="rId15" imgW="990360" imgH="241200" progId="Equation.DSMT4">
                  <p:embed/>
                </p:oleObj>
              </mc:Choice>
              <mc:Fallback>
                <p:oleObj name="Equation" r:id="rId15" imgW="990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36763" y="1723790"/>
                        <a:ext cx="152082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362246"/>
              </p:ext>
            </p:extLst>
          </p:nvPr>
        </p:nvGraphicFramePr>
        <p:xfrm>
          <a:off x="5937250" y="3681413"/>
          <a:ext cx="18129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5" name="Equation" r:id="rId17" imgW="1180800" imgH="241200" progId="Equation.DSMT4">
                  <p:embed/>
                </p:oleObj>
              </mc:Choice>
              <mc:Fallback>
                <p:oleObj name="Equation" r:id="rId17" imgW="1180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937250" y="3681413"/>
                        <a:ext cx="181292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663788" y="1055588"/>
            <a:ext cx="0" cy="668202"/>
          </a:xfrm>
          <a:prstGeom prst="straightConnector1">
            <a:avLst/>
          </a:prstGeom>
          <a:ln w="254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932040" y="3825045"/>
            <a:ext cx="252028" cy="80801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896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3523888"/>
            <a:ext cx="7002426" cy="303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1" t="309" r="-41" b="94092"/>
          <a:stretch/>
        </p:blipFill>
        <p:spPr>
          <a:xfrm>
            <a:off x="7668344" y="548680"/>
            <a:ext cx="1280160" cy="365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59105"/>
          <a:stretch/>
        </p:blipFill>
        <p:spPr>
          <a:xfrm>
            <a:off x="1932336" y="476672"/>
            <a:ext cx="5664000" cy="146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4" b="45086"/>
          <a:stretch/>
        </p:blipFill>
        <p:spPr>
          <a:xfrm>
            <a:off x="1799692" y="2096852"/>
            <a:ext cx="5664000" cy="36576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319" y="59222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000" dirty="0"/>
              <a:t>Atom Bombs Produce Neutrinos; Neutrinos Could Destroy Atom Bombs</a:t>
            </a:r>
            <a:endParaRPr lang="en-US" sz="2000" dirty="0">
              <a:ea typeface="宋体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71" b="332"/>
          <a:stretch/>
        </p:blipFill>
        <p:spPr>
          <a:xfrm>
            <a:off x="532687" y="2384884"/>
            <a:ext cx="8611821" cy="15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1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i.stack.imgur.com/8wu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>
                <a:solidFill>
                  <a:srgbClr val="FF5050"/>
                </a:solidFill>
              </a:rPr>
              <a:t>Effect of Source Size</a:t>
            </a:r>
            <a:endParaRPr lang="en-US" dirty="0">
              <a:solidFill>
                <a:srgbClr val="FF5050"/>
              </a:solidFill>
              <a:ea typeface="宋体" pitchFamily="2" charset="-122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7504" y="476672"/>
            <a:ext cx="9036496" cy="1069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lvl="0" eaLnBrk="1" hangingPunct="1"/>
            <a:r>
              <a:rPr lang="en-US" sz="1600" i="1" dirty="0"/>
              <a:t>Neutrinos from sources at different distances are not coherent with one another, when source size </a:t>
            </a:r>
            <a:r>
              <a:rPr lang="en-US" sz="1600" i="1" dirty="0">
                <a:sym typeface="Symbol"/>
              </a:rPr>
              <a:t></a:t>
            </a:r>
            <a:r>
              <a:rPr lang="en-US" sz="1600" i="1" dirty="0"/>
              <a:t> oscillation length (as for solar neutrinos and supernovae).                                                      </a:t>
            </a:r>
          </a:p>
          <a:p>
            <a:pPr lvl="0"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If the neutrino source is large compared to an oscillation length, the evidence for neutrino oscillations in a detector will be “washed out.”</a:t>
            </a:r>
          </a:p>
          <a:p>
            <a:pPr eaLnBrk="1" hangingPunct="1"/>
            <a:endParaRPr lang="en-US" sz="1600" dirty="0"/>
          </a:p>
          <a:p>
            <a:pPr eaLnBrk="1" hangingPunct="1"/>
            <a:endParaRPr lang="en-US" sz="1600" dirty="0"/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This is not strictly an effect of </a:t>
            </a:r>
            <a:r>
              <a:rPr lang="en-US" sz="1600" dirty="0" err="1"/>
              <a:t>decoherence</a:t>
            </a:r>
            <a:r>
              <a:rPr lang="en-US" sz="1600" dirty="0"/>
              <a:t>, in that neutrinos produced in different primary interactions do not interfere with one another.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For solar-neutrino oscillations,                                                                  the solar-neutrino “deficit”.                                                                        </a:t>
            </a:r>
            <a:r>
              <a:rPr lang="en-US" sz="1400" i="1" dirty="0">
                <a:solidFill>
                  <a:srgbClr val="FF0000"/>
                </a:solidFill>
              </a:rPr>
              <a:t>B.T. Cleveland et al., </a:t>
            </a:r>
            <a:r>
              <a:rPr lang="en-US" sz="1400" i="1" dirty="0">
                <a:solidFill>
                  <a:srgbClr val="FF0000"/>
                </a:solidFill>
                <a:hlinkClick r:id="rId3"/>
              </a:rPr>
              <a:t>Ap. J. </a:t>
            </a:r>
            <a:r>
              <a:rPr lang="en-US" sz="1400" b="1" i="1" dirty="0">
                <a:solidFill>
                  <a:srgbClr val="FF0000"/>
                </a:solidFill>
                <a:hlinkClick r:id="rId3"/>
              </a:rPr>
              <a:t>496</a:t>
            </a:r>
            <a:r>
              <a:rPr lang="en-US" sz="1400" i="1" dirty="0">
                <a:solidFill>
                  <a:srgbClr val="FF0000"/>
                </a:solidFill>
                <a:hlinkClick r:id="rId3"/>
              </a:rPr>
              <a:t>, 505 (1998)</a:t>
            </a:r>
            <a:endParaRPr lang="en-US" sz="1400" i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400" i="1" dirty="0">
                <a:solidFill>
                  <a:srgbClr val="FF0000"/>
                </a:solidFill>
              </a:rPr>
              <a:t>                                                              J.N. </a:t>
            </a:r>
            <a:r>
              <a:rPr lang="en-US" sz="1400" i="1" dirty="0" err="1">
                <a:solidFill>
                  <a:srgbClr val="FF0000"/>
                </a:solidFill>
              </a:rPr>
              <a:t>Bahcall</a:t>
            </a:r>
            <a:r>
              <a:rPr lang="en-US" sz="1400" i="1" dirty="0">
                <a:solidFill>
                  <a:srgbClr val="FF0000"/>
                </a:solidFill>
              </a:rPr>
              <a:t>, M.H. </a:t>
            </a:r>
            <a:r>
              <a:rPr lang="en-US" sz="1400" i="1" dirty="0" err="1">
                <a:solidFill>
                  <a:srgbClr val="FF0000"/>
                </a:solidFill>
              </a:rPr>
              <a:t>Pinsonneault</a:t>
            </a:r>
            <a:r>
              <a:rPr lang="en-US" sz="1400" i="1" dirty="0">
                <a:solidFill>
                  <a:srgbClr val="FF0000"/>
                </a:solidFill>
              </a:rPr>
              <a:t> and S. </a:t>
            </a:r>
            <a:r>
              <a:rPr lang="en-US" sz="1400" i="1" dirty="0" err="1">
                <a:solidFill>
                  <a:srgbClr val="FF0000"/>
                </a:solidFill>
              </a:rPr>
              <a:t>Basu</a:t>
            </a:r>
            <a:r>
              <a:rPr lang="en-US" sz="1400" i="1" dirty="0">
                <a:solidFill>
                  <a:srgbClr val="FF0000"/>
                </a:solidFill>
              </a:rPr>
              <a:t>, </a:t>
            </a:r>
            <a:r>
              <a:rPr lang="en-US" sz="1400" i="1" dirty="0">
                <a:solidFill>
                  <a:srgbClr val="FF0000"/>
                </a:solidFill>
                <a:hlinkClick r:id="rId4"/>
              </a:rPr>
              <a:t>Ap. J. </a:t>
            </a:r>
            <a:r>
              <a:rPr lang="en-US" sz="1400" b="1" i="1" dirty="0">
                <a:solidFill>
                  <a:srgbClr val="FF0000"/>
                </a:solidFill>
                <a:hlinkClick r:id="rId4"/>
              </a:rPr>
              <a:t>555</a:t>
            </a:r>
            <a:r>
              <a:rPr lang="en-US" sz="1400" i="1" dirty="0">
                <a:solidFill>
                  <a:srgbClr val="FF0000"/>
                </a:solidFill>
                <a:hlinkClick r:id="rId4"/>
              </a:rPr>
              <a:t>, 990 (2001)</a:t>
            </a:r>
            <a:endParaRPr lang="en-US" sz="1400" i="1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/>
          </a:p>
          <a:p>
            <a:pPr eaLnBrk="1" hangingPunct="1"/>
            <a:endParaRPr lang="en-US" sz="1600" dirty="0"/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In a later analysis, the neutrino energy was used, and better evidence for neutrino oscillation was obtained.</a:t>
            </a:r>
          </a:p>
          <a:p>
            <a:pPr eaLnBrk="1" hangingPunct="1"/>
            <a:endParaRPr lang="en-US" sz="1600" dirty="0"/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 </a:t>
            </a:r>
            <a:endParaRPr lang="en-US" sz="16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152346"/>
              </p:ext>
            </p:extLst>
          </p:nvPr>
        </p:nvGraphicFramePr>
        <p:xfrm>
          <a:off x="2298219" y="1988840"/>
          <a:ext cx="4525962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Equation" r:id="rId5" imgW="2920680" imgH="431640" progId="Equation.DSMT4">
                  <p:embed/>
                </p:oleObj>
              </mc:Choice>
              <mc:Fallback>
                <p:oleObj name="Equation" r:id="rId5" imgW="2920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8219" y="1988840"/>
                        <a:ext cx="4525962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463615"/>
              </p:ext>
            </p:extLst>
          </p:nvPr>
        </p:nvGraphicFramePr>
        <p:xfrm>
          <a:off x="3272122" y="3537012"/>
          <a:ext cx="36401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" name="Equation" r:id="rId7" imgW="2349360" imgH="253800" progId="Equation.DSMT4">
                  <p:embed/>
                </p:oleObj>
              </mc:Choice>
              <mc:Fallback>
                <p:oleObj name="Equation" r:id="rId7" imgW="23493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2122" y="3537012"/>
                        <a:ext cx="3640138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087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" y="0"/>
            <a:ext cx="887625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5556" y="5229200"/>
            <a:ext cx="8068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https://meetings.triumf.ca/indico/event/27/session/5/contribution/13/material/slides/0.pdf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7797" y="11529"/>
            <a:ext cx="2608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Extracts from</a:t>
            </a:r>
          </a:p>
        </p:txBody>
      </p:sp>
    </p:spTree>
    <p:extLst>
      <p:ext uri="{BB962C8B-B14F-4D97-AF65-F5344CB8AC3E}">
        <p14:creationId xmlns:p14="http://schemas.microsoft.com/office/powerpoint/2010/main" val="305135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620"/>
            <a:ext cx="8875059" cy="685800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5220072" y="1624154"/>
            <a:ext cx="648072" cy="7247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4936380" y="1948190"/>
            <a:ext cx="535720" cy="54470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47764" y="1520788"/>
            <a:ext cx="2160240" cy="634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               </a:t>
            </a:r>
          </a:p>
          <a:p>
            <a:r>
              <a:rPr lang="en-US" sz="1600" dirty="0"/>
              <a:t>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3888" y="1763524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oscillations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7744" y="14394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Solar neutrino oscillation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229303"/>
              </p:ext>
            </p:extLst>
          </p:nvPr>
        </p:nvGraphicFramePr>
        <p:xfrm>
          <a:off x="3275856" y="1778844"/>
          <a:ext cx="312737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8" name="Equation" r:id="rId4" imgW="203040" imgH="228600" progId="Equation.DSMT4">
                  <p:embed/>
                </p:oleObj>
              </mc:Choice>
              <mc:Fallback>
                <p:oleObj name="Equation" r:id="rId4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5856" y="1778844"/>
                        <a:ext cx="312737" cy="35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4941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2" y="0"/>
            <a:ext cx="887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6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9" y="0"/>
            <a:ext cx="88720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9952" y="573325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+1%</a:t>
            </a:r>
          </a:p>
        </p:txBody>
      </p:sp>
    </p:spTree>
    <p:extLst>
      <p:ext uri="{BB962C8B-B14F-4D97-AF65-F5344CB8AC3E}">
        <p14:creationId xmlns:p14="http://schemas.microsoft.com/office/powerpoint/2010/main" val="542143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7" y="0"/>
            <a:ext cx="8871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1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8" y="0"/>
            <a:ext cx="8876784" cy="68580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478460"/>
              </p:ext>
            </p:extLst>
          </p:nvPr>
        </p:nvGraphicFramePr>
        <p:xfrm>
          <a:off x="3597275" y="5805488"/>
          <a:ext cx="194945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Equation" r:id="rId4" imgW="1269720" imgH="241200" progId="Equation.DSMT4">
                  <p:embed/>
                </p:oleObj>
              </mc:Choice>
              <mc:Fallback>
                <p:oleObj name="Equation" r:id="rId4" imgW="1269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97275" y="5805488"/>
                        <a:ext cx="1949450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 flipV="1">
            <a:off x="3671900" y="5481228"/>
            <a:ext cx="108012" cy="32403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35696" y="2600908"/>
            <a:ext cx="3342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Sum over all energies</a:t>
            </a:r>
          </a:p>
        </p:txBody>
      </p:sp>
    </p:spTree>
    <p:extLst>
      <p:ext uri="{BB962C8B-B14F-4D97-AF65-F5344CB8AC3E}">
        <p14:creationId xmlns:p14="http://schemas.microsoft.com/office/powerpoint/2010/main" val="1606964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2" y="0"/>
            <a:ext cx="88714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6417332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 small variant of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055609"/>
              </p:ext>
            </p:extLst>
          </p:nvPr>
        </p:nvGraphicFramePr>
        <p:xfrm>
          <a:off x="4175956" y="6389688"/>
          <a:ext cx="658812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name="Equation" r:id="rId4" imgW="393480" imgH="279360" progId="Equation.DSMT4">
                  <p:embed/>
                </p:oleObj>
              </mc:Choice>
              <mc:Fallback>
                <p:oleObj name="Equation" r:id="rId4" imgW="3934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5956" y="6389688"/>
                        <a:ext cx="658812" cy="46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>
            <a:stCxn id="3" idx="1"/>
          </p:cNvCxnSpPr>
          <p:nvPr/>
        </p:nvCxnSpPr>
        <p:spPr>
          <a:xfrm flipH="1" flipV="1">
            <a:off x="1763688" y="6093296"/>
            <a:ext cx="432048" cy="508702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008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92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7" y="0"/>
            <a:ext cx="8871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1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 txBox="1">
            <a:spLocks noChangeArrowheads="1"/>
          </p:cNvSpPr>
          <p:nvPr/>
        </p:nvSpPr>
        <p:spPr bwMode="auto">
          <a:xfrm>
            <a:off x="10319" y="-12699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Beta Decay</a:t>
            </a:r>
            <a:endParaRPr lang="en-US" dirty="0">
              <a:ea typeface="宋体" pitchFamily="2" charset="-122"/>
            </a:endParaRPr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1151620" y="512763"/>
            <a:ext cx="7992380" cy="562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1896:  H. Becquerel discovered that uranium salts can activate photographic film through black paper, as if penetrating rays were emitted.</a:t>
            </a:r>
            <a:r>
              <a:rPr lang="en-US" sz="1600" i="1" dirty="0"/>
              <a:t>     </a:t>
            </a:r>
            <a:r>
              <a:rPr lang="en-US" sz="1400" i="1" dirty="0">
                <a:hlinkClick r:id="rId2"/>
              </a:rPr>
              <a:t>C.R.A.S, 1</a:t>
            </a:r>
            <a:r>
              <a:rPr lang="en-US" sz="1400" b="1" i="1" dirty="0">
                <a:hlinkClick r:id="rId2"/>
              </a:rPr>
              <a:t>22</a:t>
            </a:r>
            <a:r>
              <a:rPr lang="en-US" sz="1400" i="1" dirty="0">
                <a:hlinkClick r:id="rId2"/>
              </a:rPr>
              <a:t>, 501 (1896) </a:t>
            </a:r>
            <a:endParaRPr lang="en-US" sz="1400" dirty="0">
              <a:solidFill>
                <a:srgbClr val="FF0000"/>
              </a:solidFill>
            </a:endParaRPr>
          </a:p>
          <a:p>
            <a:pPr eaLnBrk="1" hangingPunct="1"/>
            <a:endParaRPr lang="en-US" sz="1400" dirty="0">
              <a:solidFill>
                <a:srgbClr val="FF0000"/>
              </a:solidFill>
            </a:endParaRPr>
          </a:p>
          <a:p>
            <a:pPr eaLnBrk="1" hangingPunct="1"/>
            <a:endParaRPr lang="en-US" sz="8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/>
              <a:t>1897: M. Curie found similar behavior for thorium, and coined the term “radioactivity”.                                                                       </a:t>
            </a:r>
            <a:r>
              <a:rPr lang="en-US" sz="1400" i="1" dirty="0">
                <a:hlinkClick r:id="rId3"/>
              </a:rPr>
              <a:t>C.R.A.S, 126, 1101 (1898)  </a:t>
            </a:r>
            <a:endParaRPr lang="en-US" sz="1400" i="1" dirty="0"/>
          </a:p>
          <a:p>
            <a:pPr eaLnBrk="1" hangingPunct="1"/>
            <a:r>
              <a:rPr lang="en-US" sz="1400" i="1" dirty="0"/>
              <a:t>  E. </a:t>
            </a:r>
            <a:r>
              <a:rPr lang="en-US" sz="1400" i="1" dirty="0" err="1"/>
              <a:t>Branly</a:t>
            </a:r>
            <a:r>
              <a:rPr lang="en-US" sz="1400" i="1" dirty="0"/>
              <a:t> called a “coherer” of radio waves a “</a:t>
            </a:r>
            <a:r>
              <a:rPr lang="en-US" sz="1400" i="1" dirty="0" err="1"/>
              <a:t>radioconducteur</a:t>
            </a:r>
            <a:r>
              <a:rPr lang="en-US" sz="1400" i="1" dirty="0"/>
              <a:t>”.   </a:t>
            </a:r>
            <a:r>
              <a:rPr lang="en-US" sz="1400" i="1" dirty="0">
                <a:hlinkClick r:id="rId4"/>
              </a:rPr>
              <a:t>Éclair. </a:t>
            </a:r>
            <a:r>
              <a:rPr lang="en-US" sz="1400" i="1" dirty="0" err="1">
                <a:hlinkClick r:id="rId4"/>
              </a:rPr>
              <a:t>Élec</a:t>
            </a:r>
            <a:r>
              <a:rPr lang="en-US" sz="1400" i="1" dirty="0">
                <a:hlinkClick r:id="rId4"/>
              </a:rPr>
              <a:t>. </a:t>
            </a:r>
            <a:r>
              <a:rPr lang="en-US" sz="1400" b="1" i="1" dirty="0">
                <a:hlinkClick r:id="rId4"/>
              </a:rPr>
              <a:t>8</a:t>
            </a:r>
            <a:r>
              <a:rPr lang="en-US" sz="1400" i="1" dirty="0">
                <a:hlinkClick r:id="rId4"/>
              </a:rPr>
              <a:t>, 565 (1897)</a:t>
            </a:r>
            <a:endParaRPr lang="en-US" sz="1400" i="1" dirty="0"/>
          </a:p>
          <a:p>
            <a:pPr eaLnBrk="1" hangingPunct="1"/>
            <a:endParaRPr lang="en-US" sz="14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1898: M. and P. Curie discovered radioactive elements polonium and radium.</a:t>
            </a:r>
          </a:p>
          <a:p>
            <a:pPr eaLnBrk="1" hangingPunct="1"/>
            <a:r>
              <a:rPr lang="en-US" sz="1400" i="1" dirty="0">
                <a:solidFill>
                  <a:srgbClr val="FF0000"/>
                </a:solidFill>
              </a:rPr>
              <a:t>                                                                                                            </a:t>
            </a:r>
            <a:r>
              <a:rPr lang="en-US" sz="1400" i="1" dirty="0">
                <a:solidFill>
                  <a:srgbClr val="FF0000"/>
                </a:solidFill>
                <a:hlinkClick r:id="rId5"/>
              </a:rPr>
              <a:t>C.R.A.S. </a:t>
            </a:r>
            <a:r>
              <a:rPr lang="en-US" sz="1400" b="1" i="1" dirty="0">
                <a:solidFill>
                  <a:srgbClr val="FF0000"/>
                </a:solidFill>
                <a:hlinkClick r:id="rId5"/>
              </a:rPr>
              <a:t>127</a:t>
            </a:r>
            <a:r>
              <a:rPr lang="en-US" sz="1400" i="1" dirty="0">
                <a:solidFill>
                  <a:srgbClr val="FF0000"/>
                </a:solidFill>
                <a:hlinkClick r:id="rId5"/>
              </a:rPr>
              <a:t>, 1215 (1898)</a:t>
            </a:r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/>
              <a:t>1899: E. Rutherford showed that radioactive materials have an exponential decay, and that there are 2 types of radioactivity, </a:t>
            </a:r>
            <a:r>
              <a:rPr lang="en-US" sz="1600" dirty="0">
                <a:solidFill>
                  <a:schemeClr val="tx1"/>
                </a:solidFill>
              </a:rPr>
              <a:t>alpha</a:t>
            </a:r>
            <a:r>
              <a:rPr lang="en-US" sz="1600" dirty="0"/>
              <a:t> (not very penetrating) and </a:t>
            </a:r>
            <a:r>
              <a:rPr lang="en-US" sz="1600" dirty="0">
                <a:solidFill>
                  <a:schemeClr val="tx1"/>
                </a:solidFill>
              </a:rPr>
              <a:t>beta</a:t>
            </a:r>
            <a:r>
              <a:rPr lang="en-US" sz="1600" dirty="0"/>
              <a:t> (more penetrating).                                                                </a:t>
            </a:r>
            <a:r>
              <a:rPr lang="en-US" sz="1400" i="1" dirty="0">
                <a:hlinkClick r:id="rId6"/>
              </a:rPr>
              <a:t>Phil. Mag. </a:t>
            </a:r>
            <a:r>
              <a:rPr lang="en-US" sz="1400" b="1" i="1" dirty="0">
                <a:hlinkClick r:id="rId6"/>
              </a:rPr>
              <a:t>47</a:t>
            </a:r>
            <a:r>
              <a:rPr lang="en-US" sz="1400" i="1" dirty="0">
                <a:hlinkClick r:id="rId6"/>
              </a:rPr>
              <a:t>, 109 (1899)</a:t>
            </a:r>
            <a:endParaRPr lang="en-US" sz="1400" i="1" dirty="0"/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1901:  Becquerel showed that beta rays are electrons.         </a:t>
            </a:r>
            <a:r>
              <a:rPr lang="en-US" sz="1400" i="1" dirty="0">
                <a:hlinkClick r:id="rId7"/>
              </a:rPr>
              <a:t>C.R.A.S, 1</a:t>
            </a:r>
            <a:r>
              <a:rPr lang="en-US" sz="1400" b="1" i="1" dirty="0">
                <a:hlinkClick r:id="rId7"/>
              </a:rPr>
              <a:t>30</a:t>
            </a:r>
            <a:r>
              <a:rPr lang="en-US" sz="1400" i="1" dirty="0">
                <a:hlinkClick r:id="rId7"/>
              </a:rPr>
              <a:t>, 1583 (1900) </a:t>
            </a:r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/>
              <a:t>1914: J. Chadwick gave first clear evidence that the energy spectrum of electrons in beta decay is continuous, which implies apparent energy </a:t>
            </a:r>
            <a:r>
              <a:rPr lang="en-US" sz="1600" dirty="0" err="1"/>
              <a:t>nonconservation</a:t>
            </a:r>
            <a:r>
              <a:rPr lang="en-US" sz="1600" dirty="0"/>
              <a:t>.</a:t>
            </a:r>
          </a:p>
          <a:p>
            <a:pPr eaLnBrk="1" hangingPunct="1"/>
            <a:r>
              <a:rPr lang="en-US" sz="1600" dirty="0"/>
              <a:t>    </a:t>
            </a:r>
            <a:r>
              <a:rPr lang="en-US" sz="1400" i="1" dirty="0"/>
              <a:t>            Work done as a German prisoner of war.    </a:t>
            </a:r>
            <a:r>
              <a:rPr lang="de-DE" sz="1400" i="1" dirty="0">
                <a:hlinkClick r:id="rId8"/>
              </a:rPr>
              <a:t>Deutsch. Verh. Phys. Ges.</a:t>
            </a:r>
            <a:r>
              <a:rPr lang="en-US" sz="1400" i="1" dirty="0">
                <a:hlinkClick r:id="rId8"/>
              </a:rPr>
              <a:t> </a:t>
            </a:r>
            <a:r>
              <a:rPr lang="en-US" sz="1400" b="1" i="1" dirty="0">
                <a:hlinkClick r:id="rId8"/>
              </a:rPr>
              <a:t>16</a:t>
            </a:r>
            <a:r>
              <a:rPr lang="en-US" sz="1400" i="1" dirty="0">
                <a:hlinkClick r:id="rId8"/>
              </a:rPr>
              <a:t>, 383 (1914)</a:t>
            </a:r>
            <a:endParaRPr lang="en-US" sz="1400" i="1" dirty="0"/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AutoShape 4" descr="http://i.stack.imgur.com/8wu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32" descr="https://upload.wikimedia.org/wikipedia/commons/thumb/a/a3/Henri_Becquerel.jpg/230px-Henri_Becquere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1551" r="29909" b="35738"/>
          <a:stretch/>
        </p:blipFill>
        <p:spPr bwMode="auto">
          <a:xfrm>
            <a:off x="9363" y="13187"/>
            <a:ext cx="1127370" cy="150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6" descr="http://motherboard-images.vice.com/content-images/contentimage/3396/1399665164381.jpeg?crop=0.9894274885298224xw:1xh;*,*&amp;resize=1200:*&amp;output-format=jpeg&amp;output-quality=9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2" t="-1" r="10058" b="14270"/>
          <a:stretch/>
        </p:blipFill>
        <p:spPr bwMode="auto">
          <a:xfrm>
            <a:off x="0" y="1516347"/>
            <a:ext cx="1196636" cy="14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http://www.sciencekids.co.nz/images/pictures/scientists/ernestrutherford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t="11216" r="26319" b="44275"/>
          <a:stretch/>
        </p:blipFill>
        <p:spPr bwMode="auto">
          <a:xfrm>
            <a:off x="-13512" y="3012143"/>
            <a:ext cx="1121846" cy="149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 descr="http://www.nobelprize.org/nobel_prizes/physics/laureates/1935/chadwick_postcard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-1" r="3871" b="17028"/>
          <a:stretch/>
        </p:blipFill>
        <p:spPr bwMode="auto">
          <a:xfrm>
            <a:off x="5858" y="4507938"/>
            <a:ext cx="1145762" cy="14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952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9" y="0"/>
            <a:ext cx="8873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98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2" y="0"/>
            <a:ext cx="887207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3686186"/>
            <a:ext cx="421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3356992"/>
            <a:ext cx="4356484" cy="31208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   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7" t="54652" r="1595" b="2682"/>
          <a:stretch/>
        </p:blipFill>
        <p:spPr>
          <a:xfrm>
            <a:off x="5666928" y="2240868"/>
            <a:ext cx="3657600" cy="292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13330" r="7762" b="76004"/>
          <a:stretch/>
        </p:blipFill>
        <p:spPr>
          <a:xfrm>
            <a:off x="503548" y="5157192"/>
            <a:ext cx="740664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16" y="5488602"/>
            <a:ext cx="356175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Reactor models still not </a:t>
            </a:r>
          </a:p>
          <a:p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     sufficiently accurate.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0322" y="6201308"/>
            <a:ext cx="5180210" cy="634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               P. Huber, </a:t>
            </a:r>
            <a:r>
              <a:rPr lang="en-US" sz="1600" i="1" dirty="0">
                <a:hlinkClick r:id="rId5"/>
              </a:rPr>
              <a:t>Phys. Rev. C </a:t>
            </a:r>
            <a:r>
              <a:rPr lang="en-US" sz="1600" b="1" i="1" dirty="0">
                <a:hlinkClick r:id="rId5"/>
              </a:rPr>
              <a:t>84</a:t>
            </a:r>
            <a:r>
              <a:rPr lang="en-US" sz="1600" i="1" dirty="0">
                <a:hlinkClick r:id="rId5"/>
              </a:rPr>
              <a:t>, 024617 (2011)</a:t>
            </a:r>
            <a:endParaRPr lang="en-US" sz="1600" i="1" dirty="0"/>
          </a:p>
          <a:p>
            <a:r>
              <a:rPr lang="en-US" sz="1600" dirty="0"/>
              <a:t>T.A. Mueller </a:t>
            </a:r>
            <a:r>
              <a:rPr lang="en-US" sz="1600" i="1" dirty="0"/>
              <a:t>et al., </a:t>
            </a:r>
            <a:r>
              <a:rPr lang="en-US" sz="1600" i="1" dirty="0">
                <a:hlinkClick r:id="rId6"/>
              </a:rPr>
              <a:t>Phys. Rev. C </a:t>
            </a:r>
            <a:r>
              <a:rPr lang="en-US" sz="1600" b="1" i="1" dirty="0">
                <a:hlinkClick r:id="rId6"/>
              </a:rPr>
              <a:t>84,</a:t>
            </a:r>
            <a:r>
              <a:rPr lang="en-US" sz="1600" i="1" dirty="0">
                <a:hlinkClick r:id="rId6"/>
              </a:rPr>
              <a:t> 054615 (2011)</a:t>
            </a:r>
            <a:endParaRPr lang="en-US" sz="1600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72000" y="3933056"/>
            <a:ext cx="2772308" cy="122413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74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907" y="15007"/>
            <a:ext cx="7356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Recent, Very Short Baseline Experiments (</a:t>
            </a:r>
            <a:r>
              <a:rPr lang="en-US" dirty="0">
                <a:sym typeface="Symbol" panose="05050102010706020507" pitchFamily="18" charset="2"/>
              </a:rPr>
              <a:t> 10 m)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29" y="803494"/>
            <a:ext cx="2923655" cy="2423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7261" y="3248980"/>
            <a:ext cx="3913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Alexseev</a:t>
            </a:r>
            <a:r>
              <a:rPr lang="en-US" sz="1400" dirty="0"/>
              <a:t> </a:t>
            </a:r>
            <a:r>
              <a:rPr lang="en-US" sz="1400" i="1" dirty="0"/>
              <a:t>et al., </a:t>
            </a:r>
            <a:r>
              <a:rPr lang="en-US" sz="1400" i="1" dirty="0">
                <a:hlinkClick r:id="rId3"/>
              </a:rPr>
              <a:t>Phys. Lett. B </a:t>
            </a:r>
            <a:r>
              <a:rPr lang="en-US" sz="1400" b="1" i="1" dirty="0">
                <a:hlinkClick r:id="rId3"/>
              </a:rPr>
              <a:t>787</a:t>
            </a:r>
            <a:r>
              <a:rPr lang="en-US" sz="1400" i="1" dirty="0">
                <a:hlinkClick r:id="rId3"/>
              </a:rPr>
              <a:t>, 56, (2018)</a:t>
            </a:r>
            <a:endParaRPr lang="en-US" sz="1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92503"/>
            <a:ext cx="2655818" cy="2490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15" y="3248980"/>
            <a:ext cx="3967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Ko</a:t>
            </a:r>
            <a:r>
              <a:rPr lang="en-US" sz="1400" dirty="0"/>
              <a:t> </a:t>
            </a:r>
            <a:r>
              <a:rPr lang="en-US" sz="1400" i="1" dirty="0"/>
              <a:t>et al., </a:t>
            </a:r>
            <a:r>
              <a:rPr lang="en-US" sz="1400" i="1" dirty="0">
                <a:hlinkClick r:id="rId5"/>
              </a:rPr>
              <a:t>Phys. Rev. Lett. </a:t>
            </a:r>
            <a:r>
              <a:rPr lang="en-US" sz="1400" b="1" i="1" dirty="0">
                <a:hlinkClick r:id="rId5"/>
              </a:rPr>
              <a:t>118</a:t>
            </a:r>
            <a:r>
              <a:rPr lang="en-US" sz="1400" i="1" dirty="0">
                <a:hlinkClick r:id="rId5"/>
              </a:rPr>
              <a:t>, 121802, (2017)</a:t>
            </a:r>
            <a:endParaRPr lang="en-US" sz="14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3881713"/>
            <a:ext cx="3024336" cy="27156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223" y="3602224"/>
            <a:ext cx="8191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Almazán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i="1" dirty="0">
                <a:solidFill>
                  <a:srgbClr val="FF0000"/>
                </a:solidFill>
              </a:rPr>
              <a:t>et al., </a:t>
            </a:r>
            <a:r>
              <a:rPr lang="en-US" sz="1400" i="1" dirty="0">
                <a:solidFill>
                  <a:srgbClr val="FF0000"/>
                </a:solidFill>
                <a:hlinkClick r:id="rId7"/>
              </a:rPr>
              <a:t>Phys. Rev. Lett. </a:t>
            </a:r>
            <a:r>
              <a:rPr lang="en-US" sz="1400" b="1" i="1" dirty="0">
                <a:solidFill>
                  <a:srgbClr val="FF0000"/>
                </a:solidFill>
                <a:hlinkClick r:id="rId7"/>
              </a:rPr>
              <a:t>121</a:t>
            </a:r>
            <a:r>
              <a:rPr lang="en-US" sz="1400" i="1" dirty="0">
                <a:solidFill>
                  <a:srgbClr val="FF0000"/>
                </a:solidFill>
                <a:hlinkClick r:id="rId7"/>
              </a:rPr>
              <a:t>, 161801, (2018)</a:t>
            </a:r>
            <a:r>
              <a:rPr lang="en-US" sz="1400" i="1" dirty="0">
                <a:solidFill>
                  <a:srgbClr val="FF0000"/>
                </a:solidFill>
              </a:rPr>
              <a:t>                   </a:t>
            </a:r>
            <a:r>
              <a:rPr lang="en-US" sz="1400" i="1" dirty="0" err="1">
                <a:solidFill>
                  <a:srgbClr val="FF0000"/>
                </a:solidFill>
              </a:rPr>
              <a:t>Ashenfelter</a:t>
            </a:r>
            <a:r>
              <a:rPr lang="en-US" sz="1400" i="1" dirty="0">
                <a:solidFill>
                  <a:srgbClr val="FF0000"/>
                </a:solidFill>
              </a:rPr>
              <a:t> et al., </a:t>
            </a:r>
            <a:r>
              <a:rPr lang="en-US" sz="1400" i="1" dirty="0">
                <a:solidFill>
                  <a:srgbClr val="FF0000"/>
                </a:solidFill>
                <a:hlinkClick r:id="rId8"/>
              </a:rPr>
              <a:t>1806.02784</a:t>
            </a:r>
            <a:endParaRPr lang="en-US" sz="1400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3889755"/>
            <a:ext cx="3132348" cy="2662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093" y="464940"/>
            <a:ext cx="846738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Inspired by the claimed “reactor anomaly”,  perhaps due to a 4</a:t>
            </a:r>
            <a:r>
              <a:rPr lang="en-US" sz="1600" baseline="30000" dirty="0">
                <a:solidFill>
                  <a:srgbClr val="FF0000"/>
                </a:solidFill>
              </a:rPr>
              <a:t>th</a:t>
            </a:r>
            <a:r>
              <a:rPr lang="en-US" sz="1600" dirty="0">
                <a:solidFill>
                  <a:srgbClr val="FF0000"/>
                </a:solidFill>
              </a:rPr>
              <a:t>, light, sterile neutrino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                                                               M</a:t>
            </a:r>
            <a:r>
              <a:rPr lang="en-US" sz="1400" dirty="0">
                <a:solidFill>
                  <a:srgbClr val="FF0000"/>
                </a:solidFill>
              </a:rPr>
              <a:t>ention </a:t>
            </a:r>
            <a:r>
              <a:rPr lang="en-US" sz="1400" i="1" dirty="0">
                <a:solidFill>
                  <a:srgbClr val="FF0000"/>
                </a:solidFill>
              </a:rPr>
              <a:t>et al., </a:t>
            </a:r>
          </a:p>
          <a:p>
            <a:r>
              <a:rPr lang="en-US" sz="1400" i="1" dirty="0">
                <a:solidFill>
                  <a:srgbClr val="FF0000"/>
                </a:solidFill>
              </a:rPr>
              <a:t>                                                      </a:t>
            </a:r>
            <a:r>
              <a:rPr lang="en-US" sz="1400" i="1" dirty="0">
                <a:solidFill>
                  <a:srgbClr val="FF0000"/>
                </a:solidFill>
                <a:hlinkClick r:id="rId10"/>
              </a:rPr>
              <a:t>Phys. Rev. D </a:t>
            </a:r>
            <a:r>
              <a:rPr lang="en-US" sz="1400" b="1" i="1" dirty="0">
                <a:solidFill>
                  <a:srgbClr val="FF0000"/>
                </a:solidFill>
                <a:hlinkClick r:id="rId10"/>
              </a:rPr>
              <a:t>83</a:t>
            </a:r>
            <a:r>
              <a:rPr lang="en-US" sz="1400" i="1" dirty="0">
                <a:solidFill>
                  <a:srgbClr val="FF0000"/>
                </a:solidFill>
                <a:hlinkClick r:id="rId10"/>
              </a:rPr>
              <a:t>, 073006 (2011)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1717" y="2204864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DANSS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4168" y="5363924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PROSPECT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5736" y="233958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NEOS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2543" y="5337212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STEREO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1840" y="1943544"/>
            <a:ext cx="327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“You can’t prove a negative.”</a:t>
            </a:r>
          </a:p>
        </p:txBody>
      </p:sp>
    </p:spTree>
    <p:extLst>
      <p:ext uri="{BB962C8B-B14F-4D97-AF65-F5344CB8AC3E}">
        <p14:creationId xmlns:p14="http://schemas.microsoft.com/office/powerpoint/2010/main" val="952820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" y="0"/>
            <a:ext cx="91428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7797" y="11529"/>
            <a:ext cx="2608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Extracts from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6769" y="6541603"/>
            <a:ext cx="821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https://neutrinos.llnl.gov/content/assets/docs/workshops/2018/AAP2018-JUNO-Wang.pdf</a:t>
            </a:r>
          </a:p>
        </p:txBody>
      </p:sp>
    </p:spTree>
    <p:extLst>
      <p:ext uri="{BB962C8B-B14F-4D97-AF65-F5344CB8AC3E}">
        <p14:creationId xmlns:p14="http://schemas.microsoft.com/office/powerpoint/2010/main" val="1024033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3464" y="3126450"/>
            <a:ext cx="51802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 S.R </a:t>
            </a:r>
            <a:r>
              <a:rPr lang="en-US" sz="1600" dirty="0" err="1"/>
              <a:t>Petcov</a:t>
            </a:r>
            <a:r>
              <a:rPr lang="en-US" sz="1600" dirty="0"/>
              <a:t> and M </a:t>
            </a:r>
            <a:r>
              <a:rPr lang="en-US" sz="1600" dirty="0" err="1"/>
              <a:t>Piai</a:t>
            </a:r>
            <a:r>
              <a:rPr lang="en-US" sz="1600" dirty="0"/>
              <a:t>, </a:t>
            </a:r>
            <a:r>
              <a:rPr lang="en-US" sz="1600" i="1" dirty="0">
                <a:hlinkClick r:id="rId3"/>
              </a:rPr>
              <a:t>Phys. Lett. B </a:t>
            </a:r>
            <a:r>
              <a:rPr lang="en-US" sz="1600" b="1" i="1" dirty="0">
                <a:hlinkClick r:id="rId3"/>
              </a:rPr>
              <a:t>533</a:t>
            </a:r>
            <a:r>
              <a:rPr lang="en-US" sz="1600" i="1" dirty="0">
                <a:hlinkClick r:id="rId3"/>
              </a:rPr>
              <a:t>, 94 (2002)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117491" y="3356992"/>
            <a:ext cx="2662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Sign known by definition</a:t>
            </a:r>
            <a:endParaRPr lang="en-US" sz="1600" i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671900" y="3537012"/>
            <a:ext cx="324036" cy="288032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72516" y="4797152"/>
            <a:ext cx="2662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Signs to be measured</a:t>
            </a:r>
            <a:endParaRPr lang="en-US" sz="1600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31740" y="4725144"/>
            <a:ext cx="324036" cy="252028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31740" y="4725144"/>
            <a:ext cx="2052228" cy="252028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5388" y="3501008"/>
            <a:ext cx="4587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0232" y="3414482"/>
            <a:ext cx="2674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5050"/>
                </a:solidFill>
              </a:rPr>
              <a:t>Assumed sin</a:t>
            </a:r>
            <a:r>
              <a:rPr lang="en-US" sz="1600" baseline="30000" dirty="0">
                <a:solidFill>
                  <a:srgbClr val="FF5050"/>
                </a:solidFill>
              </a:rPr>
              <a:t>2</a:t>
            </a:r>
            <a:r>
              <a:rPr lang="en-US" sz="1600" dirty="0">
                <a:solidFill>
                  <a:srgbClr val="FF5050"/>
                </a:solidFill>
              </a:rPr>
              <a:t>2</a:t>
            </a:r>
            <a:r>
              <a:rPr lang="en-US" sz="1600" dirty="0">
                <a:solidFill>
                  <a:srgbClr val="FF5050"/>
                </a:solidFill>
                <a:sym typeface="Symbol" panose="05050102010706020507" pitchFamily="18" charset="2"/>
              </a:rPr>
              <a:t></a:t>
            </a:r>
            <a:r>
              <a:rPr lang="en-US" sz="1600" baseline="-25000" dirty="0">
                <a:solidFill>
                  <a:srgbClr val="FF5050"/>
                </a:solidFill>
                <a:sym typeface="Symbol" panose="05050102010706020507" pitchFamily="18" charset="2"/>
              </a:rPr>
              <a:t>13</a:t>
            </a:r>
            <a:r>
              <a:rPr lang="en-US" sz="1600" dirty="0">
                <a:solidFill>
                  <a:srgbClr val="FF5050"/>
                </a:solidFill>
                <a:sym typeface="Symbol" panose="05050102010706020507" pitchFamily="18" charset="2"/>
              </a:rPr>
              <a:t> = 0.05.</a:t>
            </a:r>
            <a:endParaRPr lang="en-US" sz="1600" i="1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55729" y="3103203"/>
            <a:ext cx="51802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 S.R </a:t>
            </a:r>
            <a:r>
              <a:rPr lang="en-US" sz="1600" dirty="0" err="1"/>
              <a:t>Petcov</a:t>
            </a:r>
            <a:r>
              <a:rPr lang="en-US" sz="1600" dirty="0"/>
              <a:t> and M </a:t>
            </a:r>
            <a:r>
              <a:rPr lang="en-US" sz="1600" dirty="0" err="1"/>
              <a:t>Piai</a:t>
            </a:r>
            <a:r>
              <a:rPr lang="en-US" sz="1600" dirty="0"/>
              <a:t>, </a:t>
            </a:r>
            <a:r>
              <a:rPr lang="en-US" sz="1600" i="1" dirty="0">
                <a:hlinkClick r:id="rId3"/>
              </a:rPr>
              <a:t>Phys. Lett. B </a:t>
            </a:r>
            <a:r>
              <a:rPr lang="en-US" sz="1600" b="1" i="1" dirty="0">
                <a:hlinkClick r:id="rId3"/>
              </a:rPr>
              <a:t>533</a:t>
            </a:r>
            <a:r>
              <a:rPr lang="en-US" sz="1600" i="1" dirty="0">
                <a:hlinkClick r:id="rId3"/>
              </a:rPr>
              <a:t>, 94 (2002)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396268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508" y="1592796"/>
            <a:ext cx="8956298" cy="40072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                                                         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4006" r="5000" b="17323"/>
          <a:stretch/>
        </p:blipFill>
        <p:spPr>
          <a:xfrm>
            <a:off x="-57200" y="1592796"/>
            <a:ext cx="8229600" cy="4023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6" t="31326" r="8800" b="23338"/>
          <a:stretch/>
        </p:blipFill>
        <p:spPr>
          <a:xfrm>
            <a:off x="3671900" y="1724196"/>
            <a:ext cx="5486400" cy="3108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8284" y="908720"/>
            <a:ext cx="172034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Solar neutrino</a:t>
            </a:r>
          </a:p>
          <a:p>
            <a:r>
              <a:rPr lang="en-US" sz="1800" dirty="0">
                <a:solidFill>
                  <a:srgbClr val="FF0000"/>
                </a:solidFill>
              </a:rPr>
              <a:t>oscillation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768244" y="1448780"/>
            <a:ext cx="360040" cy="4680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1295472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oscillations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954392"/>
              </p:ext>
            </p:extLst>
          </p:nvPr>
        </p:nvGraphicFramePr>
        <p:xfrm>
          <a:off x="4295267" y="1310792"/>
          <a:ext cx="312737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Equation" r:id="rId5" imgW="203040" imgH="228600" progId="Equation.DSMT4">
                  <p:embed/>
                </p:oleObj>
              </mc:Choice>
              <mc:Fallback>
                <p:oleObj name="Equation" r:id="rId5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5267" y="1310792"/>
                        <a:ext cx="312737" cy="35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>
            <a:stCxn id="10" idx="3"/>
          </p:cNvCxnSpPr>
          <p:nvPr/>
        </p:nvCxnSpPr>
        <p:spPr>
          <a:xfrm>
            <a:off x="5944492" y="1480138"/>
            <a:ext cx="427708" cy="58071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765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520529"/>
              </p:ext>
            </p:extLst>
          </p:nvPr>
        </p:nvGraphicFramePr>
        <p:xfrm>
          <a:off x="1028700" y="836613"/>
          <a:ext cx="17367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Equation" r:id="rId4" imgW="1130040" imgH="241200" progId="Equation.DSMT4">
                  <p:embed/>
                </p:oleObj>
              </mc:Choice>
              <mc:Fallback>
                <p:oleObj name="Equation" r:id="rId4" imgW="11300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8700" y="836613"/>
                        <a:ext cx="173672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 flipV="1">
            <a:off x="2843808" y="1016732"/>
            <a:ext cx="216024" cy="14401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173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7704" y="2276872"/>
            <a:ext cx="504056" cy="288032"/>
          </a:xfrm>
          <a:prstGeom prst="roundRect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49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5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51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Neutrinos</a:t>
            </a:r>
            <a:endParaRPr lang="en-US" dirty="0">
              <a:ea typeface="宋体" pitchFamily="2" charset="-122"/>
            </a:endParaRPr>
          </a:p>
        </p:txBody>
      </p:sp>
      <p:pic>
        <p:nvPicPr>
          <p:cNvPr id="4100" name="Picture 4" descr="http://images.slideplayer.se/19/6105033/slides/slide_2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9852" r="3686" b="29343"/>
          <a:stretch/>
        </p:blipFill>
        <p:spPr bwMode="auto">
          <a:xfrm>
            <a:off x="179512" y="2060848"/>
            <a:ext cx="867396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4918" y="479135"/>
            <a:ext cx="8089082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1930: Pauli noted that if a new particle is produced in beta decay, this would restore conservation of energy, and obey Fermi statistics if the particle has spin ½.   </a:t>
            </a:r>
          </a:p>
          <a:p>
            <a:r>
              <a:rPr lang="en-US" sz="1800" dirty="0"/>
              <a:t>This was the first solution to a problem in particle physics by invention of a new particle.   </a:t>
            </a:r>
            <a:r>
              <a:rPr lang="en-US" sz="1400" dirty="0"/>
              <a:t>[Astronomy: unexplained perturbations to known planets </a:t>
            </a:r>
            <a:r>
              <a:rPr lang="en-US" sz="1400" dirty="0">
                <a:sym typeface="Symbol" panose="05050102010706020507" pitchFamily="18" charset="2"/>
              </a:rPr>
              <a:t> new planet.]</a:t>
            </a:r>
            <a:endParaRPr lang="en-US" sz="1400" dirty="0"/>
          </a:p>
          <a:p>
            <a:endParaRPr lang="en-US" dirty="0"/>
          </a:p>
        </p:txBody>
      </p:sp>
      <p:pic>
        <p:nvPicPr>
          <p:cNvPr id="9" name="Picture 22" descr="http://scarc.library.oregonstate.edu/coll/pauling/catalogue/09/1926i.61-pauli-600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10987" r="12243" b="23296"/>
          <a:stretch/>
        </p:blipFill>
        <p:spPr bwMode="auto">
          <a:xfrm>
            <a:off x="33825" y="509157"/>
            <a:ext cx="1012415" cy="147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25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29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19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>
                <a:solidFill>
                  <a:srgbClr val="FF0000"/>
                </a:solidFill>
              </a:rPr>
              <a:t>First Attempts to Detect a Neutrino</a:t>
            </a:r>
            <a:endParaRPr 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794" y="512676"/>
            <a:ext cx="903829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Bethe and </a:t>
            </a:r>
            <a:r>
              <a:rPr lang="en-US" sz="1800" dirty="0" err="1"/>
              <a:t>Peierls</a:t>
            </a:r>
            <a:r>
              <a:rPr lang="en-US" sz="1800" dirty="0"/>
              <a:t> argued that a spin-1/2 neutrino might have a magnetic moment, </a:t>
            </a:r>
          </a:p>
          <a:p>
            <a:r>
              <a:rPr lang="en-US" sz="1800" dirty="0"/>
              <a:t>which would cause a small amount of ionization in matter by a penetrating neutrino.</a:t>
            </a:r>
          </a:p>
          <a:p>
            <a:r>
              <a:rPr lang="en-US" sz="1800" dirty="0"/>
              <a:t>                                                             </a:t>
            </a:r>
            <a:r>
              <a:rPr lang="en-US" sz="1600" dirty="0"/>
              <a:t>H. Bethe and R. </a:t>
            </a:r>
            <a:r>
              <a:rPr lang="en-US" sz="1600" dirty="0" err="1"/>
              <a:t>Peierls</a:t>
            </a:r>
            <a:r>
              <a:rPr lang="en-US" sz="1600" dirty="0"/>
              <a:t>, </a:t>
            </a:r>
            <a:r>
              <a:rPr lang="en-US" sz="1600" i="1" dirty="0">
                <a:hlinkClick r:id="rId3"/>
              </a:rPr>
              <a:t>Nature, </a:t>
            </a:r>
            <a:r>
              <a:rPr lang="en-US" sz="1600" b="1" i="1" dirty="0">
                <a:hlinkClick r:id="rId3"/>
              </a:rPr>
              <a:t>133,</a:t>
            </a:r>
            <a:r>
              <a:rPr lang="en-US" sz="1600" i="1" dirty="0">
                <a:hlinkClick r:id="rId3"/>
              </a:rPr>
              <a:t> 532 (1934)</a:t>
            </a:r>
            <a:endParaRPr lang="en-US" sz="1600" i="1" dirty="0"/>
          </a:p>
          <a:p>
            <a:endParaRPr lang="en-US" sz="1400" i="1" dirty="0"/>
          </a:p>
          <a:p>
            <a:r>
              <a:rPr lang="en-US" sz="1800" dirty="0">
                <a:solidFill>
                  <a:srgbClr val="FF0000"/>
                </a:solidFill>
              </a:rPr>
              <a:t>Two experiments were performed in 1934 using radium sources and cloud chambers to detect this effect, with negative results.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                                           J. Chadwick and D.E. Lea, </a:t>
            </a:r>
            <a:r>
              <a:rPr lang="en-US" sz="1600" i="1" dirty="0">
                <a:solidFill>
                  <a:srgbClr val="FF0000"/>
                </a:solidFill>
                <a:hlinkClick r:id="rId4"/>
              </a:rPr>
              <a:t>Proc. </a:t>
            </a:r>
            <a:r>
              <a:rPr lang="en-US" sz="1600" i="1" dirty="0" err="1">
                <a:solidFill>
                  <a:srgbClr val="FF0000"/>
                </a:solidFill>
                <a:hlinkClick r:id="rId4"/>
              </a:rPr>
              <a:t>Camb</a:t>
            </a:r>
            <a:r>
              <a:rPr lang="en-US" sz="1600" i="1" dirty="0">
                <a:solidFill>
                  <a:srgbClr val="FF0000"/>
                </a:solidFill>
                <a:hlinkClick r:id="rId4"/>
              </a:rPr>
              <a:t>. Phil. Soc. </a:t>
            </a:r>
            <a:r>
              <a:rPr lang="en-US" sz="1600" b="1" i="1" dirty="0">
                <a:solidFill>
                  <a:srgbClr val="FF0000"/>
                </a:solidFill>
                <a:hlinkClick r:id="rId4"/>
              </a:rPr>
              <a:t>30</a:t>
            </a:r>
            <a:r>
              <a:rPr lang="en-US" sz="1600" i="1" dirty="0">
                <a:solidFill>
                  <a:srgbClr val="FF0000"/>
                </a:solidFill>
                <a:hlinkClick r:id="rId4"/>
              </a:rPr>
              <a:t>, 59 (1934)</a:t>
            </a:r>
            <a:endParaRPr lang="en-US" sz="1600" i="1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                                                                 M.E. </a:t>
            </a:r>
            <a:r>
              <a:rPr lang="en-US" sz="1600" dirty="0" err="1">
                <a:solidFill>
                  <a:srgbClr val="FF0000"/>
                </a:solidFill>
              </a:rPr>
              <a:t>Nahmias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i="1" dirty="0">
                <a:solidFill>
                  <a:srgbClr val="FF0000"/>
                </a:solidFill>
                <a:hlinkClick r:id="rId5"/>
              </a:rPr>
              <a:t>Proc. </a:t>
            </a:r>
            <a:r>
              <a:rPr lang="en-US" sz="1600" i="1" dirty="0" err="1">
                <a:solidFill>
                  <a:srgbClr val="FF0000"/>
                </a:solidFill>
                <a:hlinkClick r:id="rId5"/>
              </a:rPr>
              <a:t>Camb</a:t>
            </a:r>
            <a:r>
              <a:rPr lang="en-US" sz="1600" i="1" dirty="0">
                <a:solidFill>
                  <a:srgbClr val="FF0000"/>
                </a:solidFill>
                <a:hlinkClick r:id="rId5"/>
              </a:rPr>
              <a:t>. Phil. Soc. </a:t>
            </a:r>
            <a:r>
              <a:rPr lang="en-US" sz="1600" b="1" i="1" dirty="0">
                <a:solidFill>
                  <a:srgbClr val="FF0000"/>
                </a:solidFill>
                <a:hlinkClick r:id="rId5"/>
              </a:rPr>
              <a:t>31</a:t>
            </a:r>
            <a:r>
              <a:rPr lang="en-US" sz="1600" i="1" dirty="0">
                <a:solidFill>
                  <a:srgbClr val="FF0000"/>
                </a:solidFill>
                <a:hlinkClick r:id="rId5"/>
              </a:rPr>
              <a:t>, 99 (1935)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r>
              <a:rPr lang="en-US" sz="1600" i="1" dirty="0"/>
              <a:t>In the Standard Model, the magnetic moment of a neutrino is proportional to its mass,</a:t>
            </a:r>
          </a:p>
          <a:p>
            <a:r>
              <a:rPr lang="en-US" sz="1600" i="1" dirty="0"/>
              <a:t> </a:t>
            </a:r>
            <a:r>
              <a:rPr lang="en-US" i="1" dirty="0"/>
              <a:t>       </a:t>
            </a:r>
            <a:r>
              <a:rPr lang="en-US" sz="1600" i="1" dirty="0"/>
              <a:t>                                                                                i.e., extremely small.                                        </a:t>
            </a:r>
          </a:p>
          <a:p>
            <a:endParaRPr lang="en-US" sz="800" i="1" dirty="0"/>
          </a:p>
          <a:p>
            <a:r>
              <a:rPr lang="en-US" sz="1600" i="1" dirty="0"/>
              <a:t>                                     </a:t>
            </a:r>
            <a:r>
              <a:rPr lang="en-US" sz="1600" dirty="0"/>
              <a:t>K. </a:t>
            </a:r>
            <a:r>
              <a:rPr lang="en-US" sz="1600" dirty="0" err="1"/>
              <a:t>Fujikawa</a:t>
            </a:r>
            <a:r>
              <a:rPr lang="en-US" sz="1600" dirty="0"/>
              <a:t> and R.E. Schrock, </a:t>
            </a:r>
            <a:r>
              <a:rPr lang="en-US" sz="1600" i="1" dirty="0">
                <a:hlinkClick r:id="rId6"/>
              </a:rPr>
              <a:t>Phys. Rev. Lett. </a:t>
            </a:r>
            <a:r>
              <a:rPr lang="en-US" sz="1600" b="1" i="1" dirty="0">
                <a:hlinkClick r:id="rId6"/>
              </a:rPr>
              <a:t>45</a:t>
            </a:r>
            <a:r>
              <a:rPr lang="en-US" sz="1600" i="1" dirty="0">
                <a:hlinkClick r:id="rId6"/>
              </a:rPr>
              <a:t>, 963 (1980)</a:t>
            </a:r>
            <a:r>
              <a:rPr lang="en-US" sz="1600" i="1" dirty="0"/>
              <a:t> </a:t>
            </a:r>
          </a:p>
          <a:p>
            <a:endParaRPr lang="en-US" sz="1600" i="1" dirty="0"/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744924"/>
            <a:ext cx="3564396" cy="25374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023828" y="2060848"/>
            <a:ext cx="2340260" cy="20162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99592" y="2348880"/>
            <a:ext cx="4536504" cy="15481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255207"/>
              </p:ext>
            </p:extLst>
          </p:nvPr>
        </p:nvGraphicFramePr>
        <p:xfrm>
          <a:off x="899592" y="5604520"/>
          <a:ext cx="4662488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Equation" r:id="rId8" imgW="3390840" imgH="444240" progId="Equation.DSMT4">
                  <p:embed/>
                </p:oleObj>
              </mc:Choice>
              <mc:Fallback>
                <p:oleObj name="Equation" r:id="rId8" imgW="33908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9592" y="5604520"/>
                        <a:ext cx="4662488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35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 err="1"/>
              <a:t>Pontecorvo</a:t>
            </a:r>
            <a:endParaRPr lang="en-US" dirty="0">
              <a:ea typeface="宋体" pitchFamily="2" charset="-122"/>
            </a:endParaRPr>
          </a:p>
        </p:txBody>
      </p:sp>
      <p:pic>
        <p:nvPicPr>
          <p:cNvPr id="3" name="Picture 2" descr="http://media.gettyimages.com/photos/portrait-of-italian-nuclear-physicist-bruno-pontecorvo-circa-1955-picture-id5058114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2316" r="23936" b="38259"/>
          <a:stretch/>
        </p:blipFill>
        <p:spPr bwMode="auto">
          <a:xfrm>
            <a:off x="-508" y="512676"/>
            <a:ext cx="1191033" cy="15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638" y="519087"/>
            <a:ext cx="7635850" cy="432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1946: </a:t>
            </a:r>
            <a:r>
              <a:rPr lang="en-US" sz="1800" dirty="0" err="1">
                <a:solidFill>
                  <a:srgbClr val="FF0000"/>
                </a:solidFill>
              </a:rPr>
              <a:t>Pontecorvo</a:t>
            </a:r>
            <a:r>
              <a:rPr lang="en-US" sz="1800" dirty="0">
                <a:solidFill>
                  <a:srgbClr val="FF0000"/>
                </a:solidFill>
              </a:rPr>
              <a:t> suggested that neutrinos might be observed via inverse beta decay of neutrinos from the Sun, or from a “pile”           = nuclear reactor.                       </a:t>
            </a:r>
            <a:r>
              <a:rPr lang="en-US" sz="1600" i="1" dirty="0">
                <a:solidFill>
                  <a:srgbClr val="FF0000"/>
                </a:solidFill>
              </a:rPr>
              <a:t>B. </a:t>
            </a:r>
            <a:r>
              <a:rPr lang="en-US" sz="1600" i="1" dirty="0" err="1">
                <a:solidFill>
                  <a:srgbClr val="FF0000"/>
                </a:solidFill>
              </a:rPr>
              <a:t>Pontecorvo</a:t>
            </a:r>
            <a:r>
              <a:rPr lang="en-US" sz="1600" i="1" dirty="0">
                <a:solidFill>
                  <a:srgbClr val="FF0000"/>
                </a:solidFill>
              </a:rPr>
              <a:t>, </a:t>
            </a:r>
            <a:r>
              <a:rPr lang="en-US" sz="1600" i="1" dirty="0">
                <a:solidFill>
                  <a:srgbClr val="FF0000"/>
                </a:solidFill>
                <a:hlinkClick r:id="rId3"/>
              </a:rPr>
              <a:t>Chalk River PD-205 (1946)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r>
              <a:rPr lang="en-US" sz="1800" dirty="0"/>
              <a:t>In particular, he suggested study of the chlorine reaction: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800" dirty="0" err="1">
                <a:solidFill>
                  <a:srgbClr val="FF0000"/>
                </a:solidFill>
              </a:rPr>
              <a:t>Pontecorvo</a:t>
            </a:r>
            <a:r>
              <a:rPr lang="en-US" sz="1800" dirty="0">
                <a:solidFill>
                  <a:srgbClr val="FF0000"/>
                </a:solidFill>
              </a:rPr>
              <a:t> proposed to search for neutrinos at a nuclear reactor, although reactors (unlike the Sun) produce antineutrinos!   </a:t>
            </a:r>
          </a:p>
          <a:p>
            <a:r>
              <a:rPr lang="en-US" sz="1800" dirty="0">
                <a:solidFill>
                  <a:srgbClr val="FF0000"/>
                </a:solidFill>
              </a:rPr>
              <a:t>  </a:t>
            </a:r>
          </a:p>
          <a:p>
            <a:r>
              <a:rPr lang="en-US" sz="1800" dirty="0"/>
              <a:t>He was inspired by </a:t>
            </a:r>
            <a:r>
              <a:rPr lang="en-US" sz="1800" dirty="0" err="1"/>
              <a:t>Majorana’s</a:t>
            </a:r>
            <a:r>
              <a:rPr lang="en-US" sz="1800" dirty="0"/>
              <a:t> comment that neutrinos might be their own antiparticles.                      </a:t>
            </a:r>
            <a:r>
              <a:rPr lang="en-US" sz="1600" i="1" dirty="0"/>
              <a:t>E. </a:t>
            </a:r>
            <a:r>
              <a:rPr lang="en-US" sz="1600" i="1" dirty="0" err="1"/>
              <a:t>Majorana</a:t>
            </a:r>
            <a:r>
              <a:rPr lang="en-US" sz="1600" i="1" dirty="0"/>
              <a:t>, </a:t>
            </a:r>
            <a:r>
              <a:rPr lang="en-US" sz="1600" i="1" dirty="0" err="1">
                <a:hlinkClick r:id="rId4"/>
              </a:rPr>
              <a:t>Nuovo</a:t>
            </a:r>
            <a:r>
              <a:rPr lang="en-US" sz="1600" i="1" dirty="0">
                <a:hlinkClick r:id="rId4"/>
              </a:rPr>
              <a:t> </a:t>
            </a:r>
            <a:r>
              <a:rPr lang="en-US" sz="1600" i="1" dirty="0" err="1">
                <a:hlinkClick r:id="rId4"/>
              </a:rPr>
              <a:t>Cimento</a:t>
            </a:r>
            <a:r>
              <a:rPr lang="en-US" sz="1600" i="1" dirty="0">
                <a:hlinkClick r:id="rId4"/>
              </a:rPr>
              <a:t> </a:t>
            </a:r>
            <a:r>
              <a:rPr lang="en-US" sz="1600" b="1" i="1" dirty="0">
                <a:hlinkClick r:id="rId4"/>
              </a:rPr>
              <a:t>14</a:t>
            </a:r>
            <a:r>
              <a:rPr lang="en-US" sz="1600" i="1" dirty="0">
                <a:hlinkClick r:id="rId4"/>
              </a:rPr>
              <a:t>, 171 (1937)</a:t>
            </a:r>
            <a:endParaRPr lang="en-US" sz="1600" i="1" dirty="0"/>
          </a:p>
          <a:p>
            <a:endParaRPr lang="en-US" sz="1800" dirty="0"/>
          </a:p>
          <a:p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54375" y="2077107"/>
                <a:ext cx="309634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 +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p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37</m:t>
                        </m:r>
                      </m:sup>
                    </m:sSup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  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375" y="2077107"/>
                <a:ext cx="3096344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5118" t="-28000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1604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Davis</a:t>
            </a:r>
            <a:endParaRPr lang="en-US" dirty="0">
              <a:ea typeface="宋体" pitchFamily="2" charset="-122"/>
            </a:endParaRPr>
          </a:p>
        </p:txBody>
      </p:sp>
      <p:pic>
        <p:nvPicPr>
          <p:cNvPr id="3" name="Picture 12" descr="https://www.bnl.gov/bnlweb/pubaf/pr/photos/2006/10-58-84-davis-3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2" t="9593" r="18461" b="26716"/>
          <a:stretch/>
        </p:blipFill>
        <p:spPr bwMode="auto">
          <a:xfrm>
            <a:off x="0" y="523714"/>
            <a:ext cx="1165986" cy="155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28638" y="519087"/>
                <a:ext cx="7815362" cy="3213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1955: Following a suggestion of </a:t>
                </a:r>
                <a:r>
                  <a:rPr lang="en-US" sz="1800" dirty="0" err="1">
                    <a:solidFill>
                      <a:srgbClr val="FF0000"/>
                    </a:solidFill>
                  </a:rPr>
                  <a:t>Pontecorvo</a:t>
                </a:r>
                <a:r>
                  <a:rPr lang="en-US" sz="1800" dirty="0">
                    <a:solidFill>
                      <a:srgbClr val="FF0000"/>
                    </a:solidFill>
                  </a:rPr>
                  <a:t>, Davis searched for the</a:t>
                </a:r>
              </a:p>
              <a:p>
                <a:r>
                  <a:rPr lang="en-US" sz="1800" dirty="0">
                    <a:solidFill>
                      <a:srgbClr val="FF0000"/>
                    </a:solidFill>
                  </a:rPr>
                  <a:t>reaction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>
                  <a:solidFill>
                    <a:srgbClr val="FF0000"/>
                  </a:solidFill>
                </a:endParaRPr>
              </a:p>
              <a:p>
                <a:r>
                  <a:rPr lang="en-US" sz="1800" dirty="0">
                    <a:solidFill>
                      <a:srgbClr val="FF0000"/>
                    </a:solidFill>
                  </a:rPr>
                  <a:t>with a detector placed near a nuclear reactor.</a:t>
                </a:r>
              </a:p>
              <a:p>
                <a:r>
                  <a:rPr lang="en-US" sz="1800" dirty="0"/>
                  <a:t>He obtained no signal, but remarked that the detector mass (4 tons) was too small for a signal to have been observed, even if the nominal antineutrinos from a reactor were actually neutrinos as per Majorana.</a:t>
                </a:r>
              </a:p>
              <a:p>
                <a:pPr lvl="0"/>
                <a:r>
                  <a:rPr lang="en-US" sz="1600" i="1" dirty="0"/>
                  <a:t>                                                                   R. Davis Jr, Phys. </a:t>
                </a:r>
                <a:r>
                  <a:rPr lang="en-US" sz="1600" i="1" dirty="0">
                    <a:hlinkClick r:id="rId3"/>
                  </a:rPr>
                  <a:t>Rev. </a:t>
                </a:r>
                <a:r>
                  <a:rPr lang="en-US" sz="1600" b="1" i="1" dirty="0">
                    <a:hlinkClick r:id="rId3"/>
                  </a:rPr>
                  <a:t>97</a:t>
                </a:r>
                <a:r>
                  <a:rPr lang="en-US" sz="1600" i="1" dirty="0">
                    <a:hlinkClick r:id="rId3"/>
                  </a:rPr>
                  <a:t>, 766 (1955)</a:t>
                </a:r>
                <a:endParaRPr lang="en-US" sz="1600" i="1" dirty="0"/>
              </a:p>
              <a:p>
                <a:endParaRPr lang="en-US" sz="1800" dirty="0">
                  <a:solidFill>
                    <a:srgbClr val="FF0000"/>
                  </a:solidFill>
                </a:endParaRPr>
              </a:p>
              <a:p>
                <a:r>
                  <a:rPr lang="en-US" sz="1800" dirty="0">
                    <a:solidFill>
                      <a:srgbClr val="FF0000"/>
                    </a:solidFill>
                  </a:rPr>
                  <a:t>This version of Davis’ experiment has never been repeated. </a:t>
                </a:r>
              </a:p>
              <a:p>
                <a:r>
                  <a:rPr lang="en-US" sz="18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638" y="519087"/>
                <a:ext cx="7815362" cy="3213187"/>
              </a:xfrm>
              <a:prstGeom prst="rect">
                <a:avLst/>
              </a:prstGeom>
              <a:blipFill rotWithShape="0">
                <a:blip r:embed="rId4"/>
                <a:stretch>
                  <a:fillRect l="-702" t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51920" y="890660"/>
                <a:ext cx="309634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rgbClr val="FF5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 +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5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p>
                    <m:r>
                      <a:rPr lang="en-US" sz="2000" i="1" dirty="0">
                        <a:solidFill>
                          <a:srgbClr val="FF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 dirty="0">
                        <a:solidFill>
                          <a:srgbClr val="FF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37</m:t>
                        </m:r>
                      </m:sup>
                    </m:sSup>
                    <m:r>
                      <a:rPr lang="en-US" sz="2000" i="1" dirty="0">
                        <a:solidFill>
                          <a:srgbClr val="FF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  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890660"/>
                <a:ext cx="3096344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5118" t="-27451" b="-4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276" y="3537012"/>
            <a:ext cx="4172660" cy="216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/>
              <a:t>Davis switched his efforts to the detection of solar neutrinos, deep underground and far from any nuclear reactor, with now-famous results: the solar-neutrino “deficit”.                                             </a:t>
            </a:r>
            <a:r>
              <a:rPr lang="en-US" sz="1600" dirty="0"/>
              <a:t>Cleveland </a:t>
            </a:r>
            <a:r>
              <a:rPr lang="en-US" sz="1600" i="1" dirty="0"/>
              <a:t>et al., </a:t>
            </a:r>
            <a:r>
              <a:rPr lang="en-US" sz="1600" i="1" dirty="0">
                <a:solidFill>
                  <a:srgbClr val="FF0000"/>
                </a:solidFill>
                <a:hlinkClick r:id="rId6"/>
              </a:rPr>
              <a:t>Ap. J. </a:t>
            </a:r>
            <a:r>
              <a:rPr lang="en-US" sz="1600" b="1" i="1" dirty="0">
                <a:solidFill>
                  <a:srgbClr val="FF0000"/>
                </a:solidFill>
                <a:hlinkClick r:id="rId6"/>
              </a:rPr>
              <a:t>496</a:t>
            </a:r>
            <a:r>
              <a:rPr lang="en-US" sz="1600" i="1" dirty="0">
                <a:solidFill>
                  <a:srgbClr val="FF0000"/>
                </a:solidFill>
                <a:hlinkClick r:id="rId6"/>
              </a:rPr>
              <a:t>, 505 (1998)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4" y="3416424"/>
            <a:ext cx="4046296" cy="308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1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8638" y="519087"/>
            <a:ext cx="7815362" cy="380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1953: Cowan and </a:t>
            </a:r>
            <a:r>
              <a:rPr lang="en-US" sz="1800" dirty="0" err="1">
                <a:solidFill>
                  <a:srgbClr val="FF0000"/>
                </a:solidFill>
              </a:rPr>
              <a:t>Reines</a:t>
            </a:r>
            <a:r>
              <a:rPr lang="en-US" sz="1800" dirty="0">
                <a:solidFill>
                  <a:srgbClr val="FF0000"/>
                </a:solidFill>
              </a:rPr>
              <a:t> noted that a better way to detect reactor antineutrinos (produced via the beta decay                        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is via the inverse-beta-decay process,                       ,</a:t>
            </a:r>
          </a:p>
          <a:p>
            <a:r>
              <a:rPr lang="en-US" sz="1800" dirty="0">
                <a:solidFill>
                  <a:srgbClr val="FF0000"/>
                </a:solidFill>
              </a:rPr>
              <a:t>using a liquid-scintillator detector that first observes the positron, and then the delayed capture of the thermalized neutron on a nucleus, with subsequent emission of </a:t>
            </a:r>
            <a:r>
              <a:rPr lang="el-GR" sz="1800" dirty="0">
                <a:solidFill>
                  <a:srgbClr val="FF0000"/>
                </a:solidFill>
              </a:rPr>
              <a:t>γ</a:t>
            </a:r>
            <a:r>
              <a:rPr lang="en-US" sz="1800" dirty="0">
                <a:solidFill>
                  <a:srgbClr val="FF0000"/>
                </a:solidFill>
              </a:rPr>
              <a:t>-rays.         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                                     </a:t>
            </a:r>
            <a:r>
              <a:rPr lang="en-US" sz="1600" i="1" dirty="0">
                <a:solidFill>
                  <a:srgbClr val="FF0000"/>
                </a:solidFill>
              </a:rPr>
              <a:t>F. </a:t>
            </a:r>
            <a:r>
              <a:rPr lang="en-US" sz="1600" i="1" dirty="0" err="1">
                <a:solidFill>
                  <a:srgbClr val="FF0000"/>
                </a:solidFill>
              </a:rPr>
              <a:t>Reines</a:t>
            </a:r>
            <a:r>
              <a:rPr lang="en-US" sz="1600" i="1" dirty="0">
                <a:solidFill>
                  <a:srgbClr val="FF0000"/>
                </a:solidFill>
              </a:rPr>
              <a:t> and C.L. Cowan Jr, </a:t>
            </a:r>
            <a:r>
              <a:rPr lang="en-US" sz="1600" i="1" dirty="0">
                <a:solidFill>
                  <a:srgbClr val="FF0000"/>
                </a:solidFill>
                <a:hlinkClick r:id="rId3"/>
              </a:rPr>
              <a:t>Phys. Rev. </a:t>
            </a:r>
            <a:r>
              <a:rPr lang="en-US" sz="1600" b="1" i="1" dirty="0">
                <a:solidFill>
                  <a:srgbClr val="FF0000"/>
                </a:solidFill>
                <a:hlinkClick r:id="rId3"/>
              </a:rPr>
              <a:t>90</a:t>
            </a:r>
            <a:r>
              <a:rPr lang="en-US" sz="1600" i="1" dirty="0">
                <a:solidFill>
                  <a:srgbClr val="FF0000"/>
                </a:solidFill>
                <a:hlinkClick r:id="rId3"/>
              </a:rPr>
              <a:t>, 492 (1953)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/>
              <a:t>They reported marginal evidence for detection of antineutrinos in 1953, and then more compelling evidence in 1956.</a:t>
            </a:r>
          </a:p>
          <a:p>
            <a:r>
              <a:rPr lang="en-US" sz="2000" i="1" dirty="0">
                <a:solidFill>
                  <a:srgbClr val="FF0000"/>
                </a:solidFill>
              </a:rPr>
              <a:t>                                </a:t>
            </a:r>
            <a:r>
              <a:rPr lang="en-US" sz="1600" i="1" dirty="0"/>
              <a:t>F. </a:t>
            </a:r>
            <a:r>
              <a:rPr lang="en-US" sz="1600" i="1" dirty="0" err="1"/>
              <a:t>Reines</a:t>
            </a:r>
            <a:r>
              <a:rPr lang="en-US" sz="1600" i="1" dirty="0"/>
              <a:t> and C.L. Cowan Jr, </a:t>
            </a: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/>
              <a:t>P</a:t>
            </a:r>
            <a:r>
              <a:rPr lang="en-US" sz="1600" i="1" dirty="0">
                <a:hlinkClick r:id="rId4"/>
              </a:rPr>
              <a:t>hys. Rev. </a:t>
            </a:r>
            <a:r>
              <a:rPr lang="en-US" sz="1600" b="1" i="1" dirty="0">
                <a:hlinkClick r:id="rId4"/>
              </a:rPr>
              <a:t>92</a:t>
            </a:r>
            <a:r>
              <a:rPr lang="en-US" sz="1600" i="1" dirty="0">
                <a:hlinkClick r:id="rId4"/>
              </a:rPr>
              <a:t>, 830 (1953)</a:t>
            </a:r>
            <a:endParaRPr lang="en-US" sz="1600" i="1" dirty="0"/>
          </a:p>
          <a:p>
            <a:r>
              <a:rPr lang="en-US" sz="1600" i="1" dirty="0"/>
              <a:t>                                                        C.L. Cowan Jr et al., </a:t>
            </a:r>
            <a:r>
              <a:rPr lang="en-US" sz="1600" i="1" dirty="0">
                <a:hlinkClick r:id="rId5"/>
              </a:rPr>
              <a:t>Science </a:t>
            </a:r>
            <a:r>
              <a:rPr lang="en-US" sz="1600" b="1" i="1" dirty="0">
                <a:hlinkClick r:id="rId5"/>
              </a:rPr>
              <a:t>124</a:t>
            </a:r>
            <a:r>
              <a:rPr lang="en-US" sz="1600" i="1" dirty="0">
                <a:hlinkClick r:id="rId5"/>
              </a:rPr>
              <a:t>, 103 (1956)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28184" y="816967"/>
                <a:ext cx="143665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 </m:t>
                        </m:r>
                      </m:sup>
                    </m:sSup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816967"/>
                <a:ext cx="1436650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1064" t="-27451" r="-9787" b="-4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Cowan and </a:t>
            </a:r>
            <a:r>
              <a:rPr lang="en-US" dirty="0" err="1"/>
              <a:t>Reines</a:t>
            </a:r>
            <a:endParaRPr lang="en-US" dirty="0">
              <a:ea typeface="宋体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32140" y="1124744"/>
                <a:ext cx="147616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p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140" y="1124744"/>
                <a:ext cx="1476164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4545" t="-28000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4" descr="https://photos.aip.org/system/files/styles/esva_full/private/esva-images/cowan_clyde_a3.jpg?itok=brOekbZ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t="5690" r="22942" b="35022"/>
          <a:stretch/>
        </p:blipFill>
        <p:spPr bwMode="auto">
          <a:xfrm>
            <a:off x="-6821" y="533400"/>
            <a:ext cx="1188432" cy="15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http://cdn.quotesgram.com/small/76/97/1320830555-reines_frederick_2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1" t="1" r="21527" b="26436"/>
          <a:stretch/>
        </p:blipFill>
        <p:spPr bwMode="auto">
          <a:xfrm>
            <a:off x="90118" y="2078362"/>
            <a:ext cx="1091493" cy="15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1" r="18941" b="26383"/>
          <a:stretch/>
        </p:blipFill>
        <p:spPr>
          <a:xfrm>
            <a:off x="611560" y="3933056"/>
            <a:ext cx="3600400" cy="270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74950" r="1257" b="-2555"/>
          <a:stretch/>
        </p:blipFill>
        <p:spPr>
          <a:xfrm>
            <a:off x="4247964" y="4617132"/>
            <a:ext cx="4860540" cy="9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3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7938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/>
              <a:t>Three Generations of Standard-Model Leptons</a:t>
            </a:r>
            <a:endParaRPr lang="en-US" dirty="0">
              <a:ea typeface="宋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76672"/>
            <a:ext cx="9144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1936: Muon discovered in cloud chambers.</a:t>
            </a:r>
          </a:p>
          <a:p>
            <a:r>
              <a:rPr lang="en-US" sz="1800" dirty="0">
                <a:solidFill>
                  <a:srgbClr val="FF0000"/>
                </a:solidFill>
              </a:rPr>
              <a:t>                                          </a:t>
            </a:r>
            <a:r>
              <a:rPr lang="en-US" sz="1600" dirty="0">
                <a:solidFill>
                  <a:srgbClr val="FF0000"/>
                </a:solidFill>
              </a:rPr>
              <a:t>C.D. Anderson and S.H. </a:t>
            </a:r>
            <a:r>
              <a:rPr lang="en-US" sz="1600" dirty="0" err="1">
                <a:solidFill>
                  <a:srgbClr val="FF0000"/>
                </a:solidFill>
              </a:rPr>
              <a:t>Neddermeyer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i="1" dirty="0">
                <a:solidFill>
                  <a:srgbClr val="FF0000"/>
                </a:solidFill>
                <a:hlinkClick r:id="rId2"/>
              </a:rPr>
              <a:t>Phys. Rev. 50, 263 (1936)</a:t>
            </a:r>
            <a:endParaRPr lang="en-US" sz="1600" i="1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                                                       J.C. Street and E.C. Stevenson, </a:t>
            </a:r>
            <a:r>
              <a:rPr lang="en-US" sz="1600" i="1" dirty="0">
                <a:solidFill>
                  <a:srgbClr val="FF0000"/>
                </a:solidFill>
                <a:hlinkClick r:id="rId3"/>
              </a:rPr>
              <a:t>Phys. Rev. </a:t>
            </a:r>
            <a:r>
              <a:rPr lang="en-US" sz="1600" b="1" i="1" dirty="0">
                <a:solidFill>
                  <a:srgbClr val="FF0000"/>
                </a:solidFill>
                <a:hlinkClick r:id="rId3"/>
              </a:rPr>
              <a:t>52</a:t>
            </a:r>
            <a:r>
              <a:rPr lang="en-US" sz="1600" i="1" dirty="0">
                <a:solidFill>
                  <a:srgbClr val="FF0000"/>
                </a:solidFill>
                <a:hlinkClick r:id="rId3"/>
              </a:rPr>
              <a:t>, 1003 (1937)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r>
              <a:rPr lang="en-US" sz="1800" dirty="0"/>
              <a:t>1962: Muon neutrinos observed in spark chambers.</a:t>
            </a:r>
          </a:p>
          <a:p>
            <a:r>
              <a:rPr lang="en-US" sz="1800" dirty="0"/>
              <a:t>                                                                     </a:t>
            </a:r>
            <a:r>
              <a:rPr lang="en-US" sz="1600" dirty="0"/>
              <a:t>G. Danby </a:t>
            </a:r>
            <a:r>
              <a:rPr lang="en-US" sz="1600" i="1" dirty="0"/>
              <a:t>et al., </a:t>
            </a:r>
            <a:r>
              <a:rPr lang="en-US" sz="1600" i="1" dirty="0">
                <a:solidFill>
                  <a:srgbClr val="FF0000"/>
                </a:solidFill>
                <a:hlinkClick r:id="rId4"/>
              </a:rPr>
              <a:t>Phys. Rev. Lett. </a:t>
            </a:r>
            <a:r>
              <a:rPr lang="en-US" sz="1600" b="1" i="1" dirty="0">
                <a:solidFill>
                  <a:srgbClr val="FF0000"/>
                </a:solidFill>
                <a:hlinkClick r:id="rId4"/>
              </a:rPr>
              <a:t>9</a:t>
            </a:r>
            <a:r>
              <a:rPr lang="en-US" sz="1600" i="1" dirty="0">
                <a:solidFill>
                  <a:srgbClr val="FF0000"/>
                </a:solidFill>
                <a:hlinkClick r:id="rId4"/>
              </a:rPr>
              <a:t>, 36, (1962)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1975: Tau lepton discovered in a 4</a:t>
            </a:r>
            <a:r>
              <a:rPr lang="en-US" sz="1800" dirty="0">
                <a:solidFill>
                  <a:srgbClr val="FF0000"/>
                </a:solidFill>
                <a:sym typeface="Symbol" panose="05050102010706020507" pitchFamily="18" charset="2"/>
              </a:rPr>
              <a:t> collider detector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</a:p>
          <a:p>
            <a:r>
              <a:rPr lang="en-US" sz="1800" dirty="0">
                <a:solidFill>
                  <a:srgbClr val="FF0000"/>
                </a:solidFill>
              </a:rPr>
              <a:t>                                                                 </a:t>
            </a:r>
            <a:r>
              <a:rPr lang="en-US" sz="1600" dirty="0">
                <a:solidFill>
                  <a:srgbClr val="FF0000"/>
                </a:solidFill>
              </a:rPr>
              <a:t>M.L. Perl </a:t>
            </a:r>
            <a:r>
              <a:rPr lang="en-US" sz="1600" i="1" dirty="0">
                <a:solidFill>
                  <a:srgbClr val="FF0000"/>
                </a:solidFill>
              </a:rPr>
              <a:t>et al., </a:t>
            </a:r>
            <a:r>
              <a:rPr lang="en-US" sz="1600" i="1" dirty="0">
                <a:solidFill>
                  <a:srgbClr val="FF0000"/>
                </a:solidFill>
                <a:hlinkClick r:id="rId5"/>
              </a:rPr>
              <a:t>Phys. Rev. Lett. </a:t>
            </a:r>
            <a:r>
              <a:rPr lang="en-US" sz="1600" b="1" i="1" dirty="0">
                <a:solidFill>
                  <a:srgbClr val="FF0000"/>
                </a:solidFill>
                <a:hlinkClick r:id="rId5"/>
              </a:rPr>
              <a:t>35</a:t>
            </a:r>
            <a:r>
              <a:rPr lang="en-US" sz="1600" i="1" dirty="0">
                <a:solidFill>
                  <a:srgbClr val="FF0000"/>
                </a:solidFill>
                <a:hlinkClick r:id="rId5"/>
              </a:rPr>
              <a:t>, 1489 (1975)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r>
              <a:rPr lang="en-US" sz="1800" dirty="0"/>
              <a:t>2001: Tau neutrinos observed in emulsion detectors.</a:t>
            </a:r>
          </a:p>
          <a:p>
            <a:r>
              <a:rPr lang="en-US" sz="1800" dirty="0"/>
              <a:t>                          4 events:                          </a:t>
            </a:r>
            <a:r>
              <a:rPr lang="en-US" sz="1600" dirty="0"/>
              <a:t>K. Kodama </a:t>
            </a:r>
            <a:r>
              <a:rPr lang="en-US" sz="1600" i="1" dirty="0"/>
              <a:t>et al., </a:t>
            </a:r>
            <a:r>
              <a:rPr lang="en-US" sz="1600" i="1" dirty="0">
                <a:hlinkClick r:id="rId6"/>
              </a:rPr>
              <a:t>Phys. Lett. B </a:t>
            </a:r>
            <a:r>
              <a:rPr lang="en-US" sz="1600" b="1" i="1" dirty="0">
                <a:hlinkClick r:id="rId6"/>
              </a:rPr>
              <a:t>504</a:t>
            </a:r>
            <a:r>
              <a:rPr lang="en-US" sz="1600" i="1" dirty="0">
                <a:hlinkClick r:id="rId6"/>
              </a:rPr>
              <a:t>, 218 (2001)</a:t>
            </a:r>
            <a:endParaRPr lang="en-US" sz="1600" i="1" dirty="0"/>
          </a:p>
          <a:p>
            <a:r>
              <a:rPr lang="en-US" sz="1800" dirty="0"/>
              <a:t>                          5 events:             </a:t>
            </a:r>
            <a:r>
              <a:rPr lang="en-US" sz="1600" dirty="0"/>
              <a:t>N. </a:t>
            </a:r>
            <a:r>
              <a:rPr lang="en-US" sz="1600" dirty="0" err="1"/>
              <a:t>Agafonova</a:t>
            </a:r>
            <a:r>
              <a:rPr lang="en-US" sz="1600" dirty="0"/>
              <a:t> </a:t>
            </a:r>
            <a:r>
              <a:rPr lang="en-US" sz="1600" i="1" dirty="0"/>
              <a:t>et al., </a:t>
            </a:r>
            <a:r>
              <a:rPr lang="en-US" sz="1600" i="1" dirty="0">
                <a:solidFill>
                  <a:srgbClr val="FF0000"/>
                </a:solidFill>
                <a:hlinkClick r:id="rId7"/>
              </a:rPr>
              <a:t>Phys. Rev. Lett. </a:t>
            </a:r>
            <a:r>
              <a:rPr lang="en-US" sz="1600" b="1" i="1" dirty="0">
                <a:solidFill>
                  <a:srgbClr val="FF0000"/>
                </a:solidFill>
                <a:hlinkClick r:id="rId7"/>
              </a:rPr>
              <a:t>115</a:t>
            </a:r>
            <a:r>
              <a:rPr lang="en-US" sz="1600" i="1" dirty="0">
                <a:solidFill>
                  <a:srgbClr val="FF0000"/>
                </a:solidFill>
                <a:hlinkClick r:id="rId7"/>
              </a:rPr>
              <a:t>, 121802 (2015)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Measurement of the “invisible” width of the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boson at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rgbClr val="FF0000"/>
                </a:solidFill>
              </a:rPr>
              <a:t> colliders </a:t>
            </a:r>
            <a:r>
              <a:rPr lang="en-US" sz="1800" dirty="0">
                <a:solidFill>
                  <a:srgbClr val="FF0000"/>
                </a:solidFill>
                <a:sym typeface="Symbol" panose="05050102010706020507" pitchFamily="18" charset="2"/>
              </a:rPr>
              <a:t> No. of        low-mass, Standard-Model neutrinos is  2.984  0.008.        </a:t>
            </a:r>
            <a:r>
              <a:rPr lang="en-US" sz="1600" i="1" dirty="0">
                <a:solidFill>
                  <a:srgbClr val="FF0000"/>
                </a:solidFill>
                <a:sym typeface="Symbol" panose="05050102010706020507" pitchFamily="18" charset="2"/>
                <a:hlinkClick r:id="rId8"/>
              </a:rPr>
              <a:t>Phys. Rep. </a:t>
            </a:r>
            <a:r>
              <a:rPr lang="en-US" sz="1600" b="1" i="1" dirty="0">
                <a:solidFill>
                  <a:srgbClr val="FF0000"/>
                </a:solidFill>
                <a:sym typeface="Symbol" panose="05050102010706020507" pitchFamily="18" charset="2"/>
                <a:hlinkClick r:id="rId8"/>
              </a:rPr>
              <a:t>427</a:t>
            </a:r>
            <a:r>
              <a:rPr lang="en-US" sz="1600" i="1" dirty="0">
                <a:solidFill>
                  <a:srgbClr val="FF0000"/>
                </a:solidFill>
                <a:sym typeface="Symbol" panose="05050102010706020507" pitchFamily="18" charset="2"/>
                <a:hlinkClick r:id="rId8"/>
              </a:rPr>
              <a:t>, 257 (2006)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72754044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41966</TotalTime>
  <Words>3123</Words>
  <Application>Microsoft Office PowerPoint</Application>
  <PresentationFormat>On-screen Show (4:3)</PresentationFormat>
  <Paragraphs>323</Paragraphs>
  <Slides>41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Cambria Math</vt:lpstr>
      <vt:lpstr>Comic Sans MS</vt:lpstr>
      <vt:lpstr>Symbol</vt:lpstr>
      <vt:lpstr>Times New Roman</vt:lpstr>
      <vt:lpstr>1_Custom Design</vt:lpstr>
      <vt:lpstr>Equation</vt:lpstr>
      <vt:lpstr>A Quipu on Reactor Neutrino Experiments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targettrans63</dc:title>
  <dc:creator>Kirk McDonald</dc:creator>
  <cp:lastModifiedBy>Kirk T McDonald</cp:lastModifiedBy>
  <cp:revision>755</cp:revision>
  <cp:lastPrinted>2018-11-27T03:25:54Z</cp:lastPrinted>
  <dcterms:created xsi:type="dcterms:W3CDTF">2007-03-05T16:41:11Z</dcterms:created>
  <dcterms:modified xsi:type="dcterms:W3CDTF">2020-03-01T06:14:24Z</dcterms:modified>
</cp:coreProperties>
</file>